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8" r:id="rId3"/>
    <p:sldId id="258" r:id="rId4"/>
    <p:sldId id="259" r:id="rId5"/>
    <p:sldId id="265" r:id="rId6"/>
    <p:sldId id="260" r:id="rId7"/>
    <p:sldId id="261" r:id="rId8"/>
    <p:sldId id="266" r:id="rId9"/>
    <p:sldId id="262" r:id="rId10"/>
    <p:sldId id="267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8" autoAdjust="0"/>
    <p:restoredTop sz="93471" autoAdjust="0"/>
  </p:normalViewPr>
  <p:slideViewPr>
    <p:cSldViewPr>
      <p:cViewPr varScale="1">
        <p:scale>
          <a:sx n="62" d="100"/>
          <a:sy n="62" d="100"/>
        </p:scale>
        <p:origin x="89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B5152-7D2F-4A32-A999-D746E98C74EC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05D35-1DB1-4079-B433-D03BE55C4B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9476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90757-4D8A-4180-8CD8-9FBB17C276DA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74FA70-BB5C-49D3-A67A-5DC1AF3DE98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8785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4FA70-BB5C-49D3-A67A-5DC1AF3DE98A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7482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F6F458-8A2C-4139-8132-5978EA30BE49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1371600" y="2276872"/>
            <a:ext cx="6656784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solidFill>
                  <a:schemeClr val="tx1"/>
                </a:solidFill>
              </a:rPr>
              <a:t>ESCOLA </a:t>
            </a:r>
          </a:p>
          <a:p>
            <a:r>
              <a:rPr lang="pt-BR" b="1" dirty="0" smtClean="0">
                <a:solidFill>
                  <a:schemeClr val="tx1"/>
                </a:solidFill>
              </a:rPr>
              <a:t>Academia Judicial do Tribunal de Justiça de Santa Catarina (AJ)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C5FA-8658-4C05-8BC9-E81D94576C6A}" type="datetime1">
              <a:rPr lang="pt-BR" smtClean="0"/>
              <a:pPr/>
              <a:t>24/03/2014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Responsável pela apresentação</a:t>
            </a:r>
            <a:endParaRPr lang="pt-BR" dirty="0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D190-A79B-4991-A016-A33DC00432AC}" type="slidenum">
              <a:rPr lang="pt-BR" smtClean="0"/>
              <a:pPr/>
              <a:t>1</a:t>
            </a:fld>
            <a:endParaRPr lang="pt-BR"/>
          </a:p>
        </p:txBody>
      </p:sp>
      <p:sp>
        <p:nvSpPr>
          <p:cNvPr id="10" name="Espaço Reservado para 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i="1" dirty="0" smtClean="0">
                <a:solidFill>
                  <a:srgbClr val="002060"/>
                </a:solidFill>
                <a:latin typeface="Arial Narrow"/>
                <a:ea typeface="Calibri"/>
                <a:cs typeface="Andalus"/>
              </a:rPr>
              <a:t>Workshop</a:t>
            </a:r>
            <a:r>
              <a:rPr lang="pt-BR" sz="1100" dirty="0" smtClean="0">
                <a:ea typeface="Times New Roman"/>
                <a:cs typeface="Times New Roman"/>
              </a:rPr>
              <a:t/>
            </a:r>
            <a:br>
              <a:rPr lang="pt-BR" sz="1100" dirty="0" smtClean="0">
                <a:ea typeface="Times New Roman"/>
                <a:cs typeface="Times New Roman"/>
              </a:rPr>
            </a:br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  <a:ea typeface="Times New Roman"/>
                <a:cs typeface="Arial"/>
              </a:rPr>
              <a:t>Diretores e Coordenadores Pedagógicos das Escolas Judiciais e de Magistratura</a:t>
            </a: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  <a:ea typeface="Times New Roman"/>
              <a:cs typeface="Times New Roman"/>
            </a:endParaRPr>
          </a:p>
        </p:txBody>
      </p:sp>
      <p:pic>
        <p:nvPicPr>
          <p:cNvPr id="11" name="Picture 2" descr="D:\Users\marizets\AppData\Local\Microsoft\Windows\Temporary Internet Files\Content.Outlook\0ZGHDKRA\Logo_Enf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149"/>
            <a:ext cx="1656184" cy="59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438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762688"/>
            <a:ext cx="7620000" cy="4373563"/>
          </a:xfrm>
        </p:spPr>
        <p:txBody>
          <a:bodyPr>
            <a:normAutofit/>
          </a:bodyPr>
          <a:lstStyle>
            <a:lvl2pPr marL="457200" indent="0">
              <a:buNone/>
              <a:defRPr baseline="0"/>
            </a:lvl2pPr>
            <a:lvl3pPr marL="0" indent="0">
              <a:buNone/>
              <a:defRPr lang="pt-BR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</a:lstStyle>
          <a:p>
            <a:pPr lvl="2"/>
            <a:r>
              <a:rPr lang="pt-BR" sz="2000" b="1" dirty="0" smtClean="0"/>
              <a:t>Aspectos de destaque do último curso de formação:</a:t>
            </a:r>
          </a:p>
          <a:p>
            <a:pPr lvl="2"/>
            <a:endParaRPr lang="pt-BR" sz="2000" dirty="0"/>
          </a:p>
          <a:p>
            <a:pPr marL="342900" lvl="2" indent="-34290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pt-BR" sz="2000" dirty="0" smtClean="0"/>
              <a:t>Maior mutirão de sentenças realizado com 3.575 processos, cada concursando recebeu e analisou 61 processos;</a:t>
            </a:r>
          </a:p>
          <a:p>
            <a:pPr marL="342900" lvl="2" indent="-34290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pt-BR" sz="2000" dirty="0" smtClean="0"/>
              <a:t>Sorteio de processos e orientadores;</a:t>
            </a:r>
          </a:p>
          <a:p>
            <a:pPr marL="342900" lvl="2" indent="-34290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pt-BR" sz="2000" dirty="0" smtClean="0"/>
              <a:t>Aprender fazendo (as audiências e as sentenças);</a:t>
            </a:r>
          </a:p>
          <a:p>
            <a:pPr marL="342900" lvl="2" indent="-34290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pt-BR" sz="2000" dirty="0" smtClean="0"/>
              <a:t>Dificuldades de logística (espaço-físico);</a:t>
            </a:r>
          </a:p>
          <a:p>
            <a:pPr marL="342900" lvl="2" indent="-34290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pt-BR" sz="2000" dirty="0" smtClean="0"/>
              <a:t>Carência de um cartório para o impulso processual;</a:t>
            </a:r>
          </a:p>
          <a:p>
            <a:pPr marL="342900" lvl="2" indent="-34290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pt-BR" sz="2000" dirty="0" smtClean="0"/>
              <a:t>Alteração na rotina da escola, prejudicando o andamento dos demais projetos;</a:t>
            </a:r>
          </a:p>
          <a:p>
            <a:pPr marL="342900" lvl="2" indent="-34290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pt-BR" sz="2000" dirty="0" smtClean="0"/>
              <a:t>Dificuldade de afastamento dos orientadores.</a:t>
            </a:r>
          </a:p>
          <a:p>
            <a:pPr lvl="2">
              <a:buClr>
                <a:schemeClr val="tx1"/>
              </a:buClr>
            </a:pPr>
            <a:endParaRPr lang="pt-BR" sz="2000" dirty="0" smtClean="0"/>
          </a:p>
          <a:p>
            <a:pPr lvl="2"/>
            <a:endParaRPr lang="pt-BR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5834-E16C-4220-BA0A-4E7F34DA1537}" type="datetime1">
              <a:rPr lang="pt-BR" smtClean="0"/>
              <a:pPr/>
              <a:t>24/03/2014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Responsável pela apresentação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D190-A79B-4991-A016-A33DC00432AC}" type="slidenum">
              <a:rPr lang="pt-BR" smtClean="0"/>
              <a:pPr/>
              <a:t>10</a:t>
            </a:fld>
            <a:endParaRPr lang="pt-BR"/>
          </a:p>
        </p:txBody>
      </p:sp>
      <p:pic>
        <p:nvPicPr>
          <p:cNvPr id="8" name="Picture 2" descr="D:\Users\marizets\AppData\Local\Microsoft\Windows\Temporary Internet Files\Content.Outlook\0ZGHDKRA\Logo_Enf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00" y="287007"/>
            <a:ext cx="1656184" cy="59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spaço Reservado para 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i="1" dirty="0" smtClean="0">
                <a:solidFill>
                  <a:srgbClr val="002060"/>
                </a:solidFill>
                <a:latin typeface="Arial Narrow"/>
                <a:ea typeface="Calibri"/>
                <a:cs typeface="Andalus"/>
              </a:rPr>
              <a:t>Workshop</a:t>
            </a:r>
            <a:r>
              <a:rPr lang="pt-BR" sz="1100" dirty="0" smtClean="0">
                <a:ea typeface="Times New Roman"/>
                <a:cs typeface="Times New Roman"/>
              </a:rPr>
              <a:t/>
            </a:r>
            <a:br>
              <a:rPr lang="pt-BR" sz="1100" dirty="0" smtClean="0">
                <a:ea typeface="Times New Roman"/>
                <a:cs typeface="Times New Roman"/>
              </a:rPr>
            </a:br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  <a:ea typeface="Times New Roman"/>
                <a:cs typeface="Arial"/>
              </a:rPr>
              <a:t>Diretores e Coordenadores Pedagógicos das Escolas Judiciais e de Magistratura</a:t>
            </a: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9071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C5FA-8658-4C05-8BC9-E81D94576C6A}" type="datetime1">
              <a:rPr lang="pt-BR" smtClean="0"/>
              <a:pPr/>
              <a:t>24/03/2014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Responsável pela apresentação</a:t>
            </a:r>
            <a:endParaRPr lang="pt-BR" dirty="0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D190-A79B-4991-A016-A33DC00432AC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10" name="Espaço Reservado para 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i="1" dirty="0" smtClean="0">
                <a:solidFill>
                  <a:srgbClr val="002060"/>
                </a:solidFill>
                <a:latin typeface="Arial Narrow"/>
                <a:ea typeface="Calibri"/>
                <a:cs typeface="Andalus"/>
              </a:rPr>
              <a:t>Workshop</a:t>
            </a:r>
            <a:r>
              <a:rPr lang="pt-BR" sz="1100" dirty="0" smtClean="0">
                <a:ea typeface="Times New Roman"/>
                <a:cs typeface="Times New Roman"/>
              </a:rPr>
              <a:t/>
            </a:r>
            <a:br>
              <a:rPr lang="pt-BR" sz="1100" dirty="0" smtClean="0">
                <a:ea typeface="Times New Roman"/>
                <a:cs typeface="Times New Roman"/>
              </a:rPr>
            </a:br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  <a:ea typeface="Times New Roman"/>
                <a:cs typeface="Arial"/>
              </a:rPr>
              <a:t>Diretores e Coordenadores Pedagógicos das Escolas Judiciais e de Magistratura</a:t>
            </a: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  <a:ea typeface="Times New Roman"/>
              <a:cs typeface="Times New Roman"/>
            </a:endParaRPr>
          </a:p>
        </p:txBody>
      </p:sp>
      <p:pic>
        <p:nvPicPr>
          <p:cNvPr id="11" name="Picture 2" descr="D:\Users\marizets\AppData\Local\Microsoft\Windows\Temporary Internet Files\Content.Outlook\0ZGHDKRA\Logo_Enf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149"/>
            <a:ext cx="1656184" cy="59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971600" y="1772816"/>
            <a:ext cx="7200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Missão</a:t>
            </a:r>
          </a:p>
          <a:p>
            <a:pPr algn="ctr"/>
            <a:endParaRPr lang="pt-BR" dirty="0" smtClean="0"/>
          </a:p>
          <a:p>
            <a:pPr algn="ctr"/>
            <a:r>
              <a:rPr lang="pt-BR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Desenvolver conhecimentos, habilidades e atitudes de magistrados, servidores e colaboradores do Poder Judiciário de Santa Catarina</a:t>
            </a:r>
          </a:p>
          <a:p>
            <a:pPr algn="ctr"/>
            <a:endParaRPr lang="pt-BR" b="1" dirty="0"/>
          </a:p>
          <a:p>
            <a:pPr algn="ctr"/>
            <a:r>
              <a:rPr lang="pt-BR" sz="1800" b="1" kern="1200" dirty="0" smtClean="0">
                <a:solidFill>
                  <a:schemeClr val="tx1"/>
                </a:solidFill>
              </a:rPr>
              <a:t>Visão</a:t>
            </a:r>
          </a:p>
          <a:p>
            <a:pPr algn="ctr"/>
            <a:endParaRPr lang="pt-BR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pt-BR" dirty="0" smtClean="0"/>
              <a:t>Ser referência nacional como Universidade Corporativa.</a:t>
            </a:r>
          </a:p>
          <a:p>
            <a:pPr algn="ctr"/>
            <a:endParaRPr lang="pt-BR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pt-BR" b="1" dirty="0" smtClean="0"/>
              <a:t>Público-alvo</a:t>
            </a:r>
          </a:p>
          <a:p>
            <a:pPr algn="ctr"/>
            <a:endParaRPr lang="pt-BR" dirty="0" smtClean="0"/>
          </a:p>
          <a:p>
            <a:pPr algn="ctr"/>
            <a:r>
              <a:rPr lang="pt-BR" dirty="0" smtClean="0"/>
              <a:t> aproximadamente 12.000 pessoas (500 magistrados) atendidos por uma equipe de 60 colaboradores.</a:t>
            </a:r>
          </a:p>
        </p:txBody>
      </p:sp>
    </p:spTree>
    <p:extLst>
      <p:ext uri="{BB962C8B-B14F-4D97-AF65-F5344CB8AC3E}">
        <p14:creationId xmlns:p14="http://schemas.microsoft.com/office/powerpoint/2010/main" val="340723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Espaço Reservado para Conteú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556873"/>
              </p:ext>
            </p:extLst>
          </p:nvPr>
        </p:nvGraphicFramePr>
        <p:xfrm>
          <a:off x="827584" y="1700808"/>
          <a:ext cx="7128792" cy="45540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7829"/>
                <a:gridCol w="1376320"/>
                <a:gridCol w="876642"/>
                <a:gridCol w="1250076"/>
                <a:gridCol w="1627925"/>
              </a:tblGrid>
              <a:tr h="323137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TURMAS REALIZADAS PELA ACADEMIA JUDICIAL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0036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Mês /Ano de início e fim concurso finalização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Número do Edital Concurso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Número de vagas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Número de candidatos aprovados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Carga horária do curso de formação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31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1-2008 </a:t>
                      </a:r>
                      <a:r>
                        <a:rPr lang="pt-BR" sz="1100" dirty="0" smtClean="0">
                          <a:effectLst/>
                        </a:rPr>
                        <a:t>/ 6-2009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05/2008-CJS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18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480 h/a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1-2009 / 7-2010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01/2009 - CJS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25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19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240 h/a teóricas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396 h/a práticas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total 636 h/a</a:t>
                      </a:r>
                      <a:endParaRPr lang="pt-BR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036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4-2010 / 5-2013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408/2010-CJS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58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260 h/a teóricas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420 h/a práticas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total 680 h/a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036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2-2013/ 4- 2014 previsão de término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03/2012-CJS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39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260 h/a teóricas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420 h/a práticas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total 680 h/a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CB5F-D998-421B-B3D5-BCF67A6E2BD0}" type="datetime1">
              <a:rPr lang="pt-BR" smtClean="0"/>
              <a:pPr/>
              <a:t>24/03/2014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Responsável pela apresentação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D190-A79B-4991-A016-A33DC00432AC}" type="slidenum">
              <a:rPr lang="pt-BR" smtClean="0"/>
              <a:pPr/>
              <a:t>3</a:t>
            </a:fld>
            <a:endParaRPr lang="pt-BR"/>
          </a:p>
        </p:txBody>
      </p:sp>
      <p:pic>
        <p:nvPicPr>
          <p:cNvPr id="10" name="Picture 2" descr="D:\Users\marizets\AppData\Local\Microsoft\Windows\Temporary Internet Files\Content.Outlook\0ZGHDKRA\Logo_Enf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149"/>
            <a:ext cx="1656184" cy="59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ço Reservado para 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i="1" dirty="0" smtClean="0">
                <a:solidFill>
                  <a:srgbClr val="002060"/>
                </a:solidFill>
                <a:latin typeface="Arial Narrow"/>
                <a:ea typeface="Calibri"/>
                <a:cs typeface="Andalus"/>
              </a:rPr>
              <a:t>Workshop</a:t>
            </a:r>
            <a:r>
              <a:rPr lang="pt-BR" sz="1100" dirty="0" smtClean="0">
                <a:ea typeface="Times New Roman"/>
                <a:cs typeface="Times New Roman"/>
              </a:rPr>
              <a:t/>
            </a:r>
            <a:br>
              <a:rPr lang="pt-BR" sz="1100" dirty="0" smtClean="0">
                <a:ea typeface="Times New Roman"/>
                <a:cs typeface="Times New Roman"/>
              </a:rPr>
            </a:br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  <a:ea typeface="Times New Roman"/>
                <a:cs typeface="Arial"/>
              </a:rPr>
              <a:t>Diretores e Coordenadores Pedagógicos das Escolas Judiciais e de Magistratura</a:t>
            </a: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219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>
            <a:lvl2pPr marL="457200" marR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/>
            </a:lvl2pPr>
            <a:lvl3pPr marL="914400" indent="-469900">
              <a:buNone/>
              <a:defRPr baseline="0"/>
            </a:lvl3pPr>
          </a:lstStyle>
          <a:p>
            <a:pPr lvl="1"/>
            <a:r>
              <a:rPr lang="pt-BR" sz="1600" b="1" dirty="0" smtClean="0"/>
              <a:t>2. ORGANIZAÇÃO DOS CONTEÚDOS</a:t>
            </a:r>
          </a:p>
          <a:p>
            <a:pPr lvl="1"/>
            <a:endParaRPr lang="pt-BR" sz="1600" dirty="0" smtClean="0"/>
          </a:p>
          <a:p>
            <a:pPr lvl="1"/>
            <a:r>
              <a:rPr lang="pt-BR" sz="1600" b="1" u="sng" dirty="0" smtClean="0"/>
              <a:t>Eixo teórico</a:t>
            </a:r>
            <a:r>
              <a:rPr lang="pt-BR" sz="1600" dirty="0" smtClean="0"/>
              <a:t>:</a:t>
            </a:r>
          </a:p>
          <a:p>
            <a:pPr lvl="1"/>
            <a:endParaRPr lang="pt-BR" sz="16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pt-BR" sz="1600" dirty="0" smtClean="0"/>
              <a:t>Aula inaugural e tratativas do curso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pt-BR" sz="1600" dirty="0" smtClean="0"/>
              <a:t>Elaboração de decisões e sentenças e realização de audiências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pt-BR" sz="1600" dirty="0" smtClean="0"/>
              <a:t>Relações interpessoais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pt-BR" sz="1600" dirty="0" smtClean="0"/>
              <a:t>Relações interinstitucionais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pt-BR" sz="1600" dirty="0" smtClean="0"/>
              <a:t>Deontologia e ética do magistrado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pt-BR" sz="1600" dirty="0" smtClean="0"/>
              <a:t>Administração judiciária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pt-BR" sz="1600" dirty="0" smtClean="0"/>
              <a:t>Capacitação em recursos da informação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pt-BR" sz="1600" dirty="0" smtClean="0"/>
              <a:t>Difusão da cultura de conciliação como busca da paz social e técnicas de conciliação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pt-BR" sz="1600" dirty="0" smtClean="0"/>
              <a:t>Impacto econômico e social das decisões judiciais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pt-BR" sz="1600" dirty="0" smtClean="0"/>
              <a:t>Psicologia jurídica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3391-D063-4CA9-98DA-3B82AD85EA8F}" type="datetime1">
              <a:rPr lang="pt-BR" smtClean="0"/>
              <a:pPr/>
              <a:t>24/03/2014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Responsável pela apresentação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D190-A79B-4991-A016-A33DC00432AC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8" name="Espaço Reservado para 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i="1" dirty="0" smtClean="0">
                <a:solidFill>
                  <a:srgbClr val="002060"/>
                </a:solidFill>
                <a:latin typeface="Arial Narrow"/>
                <a:ea typeface="Calibri"/>
                <a:cs typeface="Andalus"/>
              </a:rPr>
              <a:t>Workshop</a:t>
            </a:r>
            <a:r>
              <a:rPr lang="pt-BR" sz="1100" dirty="0" smtClean="0">
                <a:ea typeface="Times New Roman"/>
                <a:cs typeface="Times New Roman"/>
              </a:rPr>
              <a:t/>
            </a:r>
            <a:br>
              <a:rPr lang="pt-BR" sz="1100" dirty="0" smtClean="0">
                <a:ea typeface="Times New Roman"/>
                <a:cs typeface="Times New Roman"/>
              </a:rPr>
            </a:br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  <a:ea typeface="Times New Roman"/>
                <a:cs typeface="Arial"/>
              </a:rPr>
              <a:t>Diretores e Coordenadores Pedagógicos das Escolas Judiciais e de Magistratura</a:t>
            </a: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  <a:ea typeface="Times New Roman"/>
              <a:cs typeface="Times New Roman"/>
            </a:endParaRPr>
          </a:p>
        </p:txBody>
      </p:sp>
      <p:pic>
        <p:nvPicPr>
          <p:cNvPr id="9" name="Picture 2" descr="D:\Users\marizets\AppData\Local\Microsoft\Windows\Temporary Internet Files\Content.Outlook\0ZGHDKRA\Logo_Enf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149"/>
            <a:ext cx="1656184" cy="59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390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>
            <a:lvl2pPr marL="457200" marR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/>
            </a:lvl2pPr>
            <a:lvl3pPr marL="914400" indent="-469900">
              <a:buNone/>
              <a:defRPr baseline="0"/>
            </a:lvl3pPr>
          </a:lstStyle>
          <a:p>
            <a:pPr lvl="1"/>
            <a:r>
              <a:rPr lang="pt-BR" sz="1800" b="1" dirty="0" smtClean="0"/>
              <a:t>2. ORGANIZAÇÃO DOS CONTEÚDOS</a:t>
            </a:r>
          </a:p>
          <a:p>
            <a:pPr lvl="1"/>
            <a:endParaRPr lang="pt-BR" sz="1800" dirty="0" smtClean="0"/>
          </a:p>
          <a:p>
            <a:pPr lvl="1"/>
            <a:r>
              <a:rPr lang="pt-BR" sz="1800" b="1" u="sng" dirty="0" smtClean="0"/>
              <a:t>Eixo prático</a:t>
            </a:r>
            <a:r>
              <a:rPr lang="pt-BR" sz="1800" b="1" dirty="0" smtClean="0"/>
              <a:t>: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pt-BR" sz="1800" b="1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pt-BR" sz="1800" dirty="0"/>
              <a:t>Prática forense I – Contexto geral do cotidiano de um </a:t>
            </a:r>
            <a:r>
              <a:rPr lang="pt-BR" sz="1800" dirty="0" smtClean="0"/>
              <a:t>magistrado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pt-BR" sz="1800" dirty="0"/>
              <a:t>Prática forense II – Atuação como juízes leigos e </a:t>
            </a:r>
            <a:r>
              <a:rPr lang="pt-BR" sz="1800" dirty="0" smtClean="0"/>
              <a:t>conciliadores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pt-BR" sz="1800" dirty="0"/>
              <a:t>Prática forense III – Palestras, visitas técnicas, sessões de </a:t>
            </a:r>
            <a:r>
              <a:rPr lang="pt-BR" sz="1800" dirty="0" smtClean="0"/>
              <a:t>julgamento (inserido no último participação de órgãos internos e externos dos três níveis de Poder e sociedade civil)</a:t>
            </a:r>
          </a:p>
          <a:p>
            <a:pPr lvl="1"/>
            <a:endParaRPr lang="pt-BR" sz="1800" b="1" dirty="0" smtClean="0"/>
          </a:p>
          <a:p>
            <a:pPr lvl="1"/>
            <a:r>
              <a:rPr lang="pt-BR" sz="1800" b="1" u="sng" dirty="0" smtClean="0"/>
              <a:t>Forma de integração entre os eixos</a:t>
            </a:r>
            <a:r>
              <a:rPr lang="pt-BR" sz="1800" b="1" dirty="0" smtClean="0"/>
              <a:t>:</a:t>
            </a:r>
          </a:p>
          <a:p>
            <a:pPr lvl="1"/>
            <a:endParaRPr lang="pt-BR" sz="1800" b="1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pt-BR" sz="1800" dirty="0" smtClean="0"/>
              <a:t>Os conteúdos discorridos nas aulas teóricas têm relação direta com as atividades de produção de atos judicantes da disciplina Prática Forense.</a:t>
            </a:r>
          </a:p>
          <a:p>
            <a:pPr lvl="1"/>
            <a:endParaRPr lang="pt-BR" sz="1800" dirty="0" smtClean="0">
              <a:solidFill>
                <a:srgbClr val="FF0000"/>
              </a:solidFill>
            </a:endParaRPr>
          </a:p>
          <a:p>
            <a:pPr lvl="1"/>
            <a:endParaRPr lang="pt-BR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3391-D063-4CA9-98DA-3B82AD85EA8F}" type="datetime1">
              <a:rPr lang="pt-BR" smtClean="0"/>
              <a:pPr/>
              <a:t>24/03/2014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Responsável pela apresentação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D190-A79B-4991-A016-A33DC00432AC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8" name="Espaço Reservado para 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i="1" dirty="0" smtClean="0">
                <a:solidFill>
                  <a:srgbClr val="002060"/>
                </a:solidFill>
                <a:latin typeface="Arial Narrow"/>
                <a:ea typeface="Calibri"/>
                <a:cs typeface="Andalus"/>
              </a:rPr>
              <a:t>Workshop</a:t>
            </a:r>
            <a:r>
              <a:rPr lang="pt-BR" sz="1100" dirty="0" smtClean="0">
                <a:ea typeface="Times New Roman"/>
                <a:cs typeface="Times New Roman"/>
              </a:rPr>
              <a:t/>
            </a:r>
            <a:br>
              <a:rPr lang="pt-BR" sz="1100" dirty="0" smtClean="0">
                <a:ea typeface="Times New Roman"/>
                <a:cs typeface="Times New Roman"/>
              </a:rPr>
            </a:br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  <a:ea typeface="Times New Roman"/>
                <a:cs typeface="Arial"/>
              </a:rPr>
              <a:t>Diretores e Coordenadores Pedagógicos das Escolas Judiciais e de Magistratura</a:t>
            </a: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  <a:ea typeface="Times New Roman"/>
              <a:cs typeface="Times New Roman"/>
            </a:endParaRPr>
          </a:p>
        </p:txBody>
      </p:sp>
      <p:pic>
        <p:nvPicPr>
          <p:cNvPr id="9" name="Picture 2" descr="D:\Users\marizets\AppData\Local\Microsoft\Windows\Temporary Internet Files\Content.Outlook\0ZGHDKRA\Logo_Enf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149"/>
            <a:ext cx="1656184" cy="59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68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762688"/>
            <a:ext cx="7620000" cy="4373563"/>
          </a:xfrm>
        </p:spPr>
        <p:txBody>
          <a:bodyPr/>
          <a:lstStyle>
            <a:lvl2pPr marL="457200" indent="0">
              <a:buNone/>
              <a:defRPr baseline="0"/>
            </a:lvl2pPr>
            <a:lvl3pPr marL="0" indent="0">
              <a:buNone/>
              <a:defRPr lang="pt-BR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</a:lstStyle>
          <a:p>
            <a:pPr lvl="2"/>
            <a:r>
              <a:rPr lang="pt-BR" sz="2000" b="1" dirty="0" smtClean="0"/>
              <a:t>3. METODOLOGIA</a:t>
            </a:r>
          </a:p>
          <a:p>
            <a:pPr lvl="2"/>
            <a:endParaRPr lang="pt-BR" sz="2000" dirty="0"/>
          </a:p>
          <a:p>
            <a:pPr marL="342900" lvl="2" indent="-34290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pt-BR" sz="2000" dirty="0" smtClean="0"/>
              <a:t>Aulas expositivas</a:t>
            </a:r>
          </a:p>
          <a:p>
            <a:pPr marL="342900" lvl="2" indent="-34290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pt-BR" sz="2000" dirty="0" smtClean="0"/>
              <a:t>Aulas em laboratório</a:t>
            </a:r>
          </a:p>
          <a:p>
            <a:pPr marL="342900" lvl="2" indent="-34290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pt-BR" sz="2000" dirty="0"/>
              <a:t>Aulas práticas</a:t>
            </a:r>
          </a:p>
          <a:p>
            <a:pPr marL="342900" lvl="2" indent="-34290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pt-BR" sz="2000" dirty="0" smtClean="0"/>
              <a:t>Oficinas de trabalho</a:t>
            </a:r>
          </a:p>
          <a:p>
            <a:pPr marL="342900" lvl="2" indent="-34290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pt-BR" sz="2000" dirty="0" smtClean="0"/>
              <a:t>Visitas técnicas</a:t>
            </a:r>
          </a:p>
          <a:p>
            <a:pPr marL="342900" lvl="2" indent="-34290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pt-BR" sz="2000" dirty="0" smtClean="0"/>
              <a:t>Conhecimento </a:t>
            </a:r>
            <a:r>
              <a:rPr lang="pt-BR" sz="2000" dirty="0"/>
              <a:t>e vivência da rotina de trabalho de gabinete, cartório e secretaria de </a:t>
            </a:r>
            <a:r>
              <a:rPr lang="pt-BR" sz="2000" dirty="0" smtClean="0"/>
              <a:t>foro</a:t>
            </a:r>
          </a:p>
          <a:p>
            <a:pPr lvl="2"/>
            <a:endParaRPr lang="pt-BR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5834-E16C-4220-BA0A-4E7F34DA1537}" type="datetime1">
              <a:rPr lang="pt-BR" smtClean="0"/>
              <a:pPr/>
              <a:t>24/03/2014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Responsável pela apresentação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D190-A79B-4991-A016-A33DC00432AC}" type="slidenum">
              <a:rPr lang="pt-BR" smtClean="0"/>
              <a:pPr/>
              <a:t>6</a:t>
            </a:fld>
            <a:endParaRPr lang="pt-BR"/>
          </a:p>
        </p:txBody>
      </p:sp>
      <p:pic>
        <p:nvPicPr>
          <p:cNvPr id="8" name="Picture 2" descr="D:\Users\marizets\AppData\Local\Microsoft\Windows\Temporary Internet Files\Content.Outlook\0ZGHDKRA\Logo_Enf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00" y="287007"/>
            <a:ext cx="1656184" cy="59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spaço Reservado para 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i="1" dirty="0" smtClean="0">
                <a:solidFill>
                  <a:srgbClr val="002060"/>
                </a:solidFill>
                <a:latin typeface="Arial Narrow"/>
                <a:ea typeface="Calibri"/>
                <a:cs typeface="Andalus"/>
              </a:rPr>
              <a:t>Workshop</a:t>
            </a:r>
            <a:r>
              <a:rPr lang="pt-BR" sz="1100" dirty="0" smtClean="0">
                <a:ea typeface="Times New Roman"/>
                <a:cs typeface="Times New Roman"/>
              </a:rPr>
              <a:t/>
            </a:r>
            <a:br>
              <a:rPr lang="pt-BR" sz="1100" dirty="0" smtClean="0">
                <a:ea typeface="Times New Roman"/>
                <a:cs typeface="Times New Roman"/>
              </a:rPr>
            </a:br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  <a:ea typeface="Times New Roman"/>
                <a:cs typeface="Arial"/>
              </a:rPr>
              <a:t>Diretores e Coordenadores Pedagógicos das Escolas Judiciais e de Magistratura</a:t>
            </a: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195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30008"/>
            <a:ext cx="7620000" cy="4696156"/>
          </a:xfrm>
        </p:spPr>
        <p:txBody>
          <a:bodyPr>
            <a:normAutofit fontScale="62500" lnSpcReduction="20000"/>
          </a:bodyPr>
          <a:lstStyle>
            <a:lvl2pPr marL="457200" indent="0">
              <a:buNone/>
              <a:defRPr baseline="0"/>
            </a:lvl2pPr>
            <a:lvl3pPr marL="0" indent="0">
              <a:buNone/>
              <a:defRPr lang="pt-BR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</a:lstStyle>
          <a:p>
            <a:pPr lvl="2" algn="just"/>
            <a:r>
              <a:rPr lang="pt-BR" sz="2400" b="1" dirty="0" smtClean="0"/>
              <a:t>4. AVALIAÇÃO</a:t>
            </a:r>
          </a:p>
          <a:p>
            <a:pPr lvl="2" algn="just"/>
            <a:endParaRPr lang="pt-BR" sz="2400" b="1" dirty="0" smtClean="0"/>
          </a:p>
          <a:p>
            <a:pPr algn="just"/>
            <a:r>
              <a:rPr lang="pt-BR" sz="2400" dirty="0"/>
              <a:t>FORMA DE AVALIAÇÃO DO CURSO</a:t>
            </a:r>
          </a:p>
          <a:p>
            <a:pPr algn="just"/>
            <a:r>
              <a:rPr lang="pt-BR" sz="2400" b="0" dirty="0"/>
              <a:t>As avaliações aplicadas pela Academia Judicial do Tribunal de Justiça de Santa Catarina no referido curso contemplam, na íntegra, os quatro momentos distintos estabelecidos pelo Anexo 1 da Resolução n. 3/2013-Enfam, quais sejam:</a:t>
            </a:r>
          </a:p>
          <a:p>
            <a:pPr marL="457200" indent="-457200" algn="just">
              <a:buAutoNum type="alphaLcParenBoth"/>
            </a:pPr>
            <a:r>
              <a:rPr lang="pt-BR" sz="2400" b="0" dirty="0" smtClean="0"/>
              <a:t>Avaliação </a:t>
            </a:r>
            <a:r>
              <a:rPr lang="pt-BR" sz="2400" b="0" dirty="0"/>
              <a:t>do curso pelo </a:t>
            </a:r>
            <a:r>
              <a:rPr lang="pt-BR" sz="2400" b="0" dirty="0" smtClean="0"/>
              <a:t>candidato-aluno;</a:t>
            </a:r>
          </a:p>
          <a:p>
            <a:pPr marL="457200" indent="-457200" algn="just">
              <a:buAutoNum type="alphaLcParenBoth"/>
            </a:pPr>
            <a:r>
              <a:rPr lang="pt-BR" sz="2400" b="0" dirty="0" smtClean="0"/>
              <a:t>Avaliação </a:t>
            </a:r>
            <a:r>
              <a:rPr lang="pt-BR" sz="2400" b="0" dirty="0"/>
              <a:t>do candidato-aluno pela </a:t>
            </a:r>
            <a:r>
              <a:rPr lang="pt-BR" sz="2400" b="0" dirty="0" smtClean="0"/>
              <a:t>Escola;</a:t>
            </a:r>
          </a:p>
          <a:p>
            <a:pPr marL="457200" indent="-457200" algn="just">
              <a:buAutoNum type="alphaLcParenBoth"/>
            </a:pPr>
            <a:r>
              <a:rPr lang="pt-BR" sz="2400" b="0" dirty="0" smtClean="0"/>
              <a:t>Avaliação </a:t>
            </a:r>
            <a:r>
              <a:rPr lang="pt-BR" sz="2400" b="0" dirty="0"/>
              <a:t>do professor pelo </a:t>
            </a:r>
            <a:r>
              <a:rPr lang="pt-BR" sz="2400" b="0" dirty="0" smtClean="0"/>
              <a:t>candidato-aluno;</a:t>
            </a:r>
          </a:p>
          <a:p>
            <a:pPr marL="457200" indent="-457200" algn="just">
              <a:buAutoNum type="alphaLcParenBoth"/>
            </a:pPr>
            <a:r>
              <a:rPr lang="pt-BR" sz="2400" b="0" dirty="0" smtClean="0"/>
              <a:t>Avaliação </a:t>
            </a:r>
            <a:r>
              <a:rPr lang="pt-BR" sz="2400" b="0" dirty="0"/>
              <a:t>do curso pelo </a:t>
            </a:r>
            <a:r>
              <a:rPr lang="pt-BR" sz="2400" b="0" dirty="0" smtClean="0"/>
              <a:t>professor.</a:t>
            </a:r>
          </a:p>
          <a:p>
            <a:pPr algn="just"/>
            <a:endParaRPr lang="pt-BR" sz="2400" b="0" dirty="0" smtClean="0"/>
          </a:p>
          <a:p>
            <a:pPr algn="just"/>
            <a:r>
              <a:rPr lang="pt-BR" sz="2400" dirty="0"/>
              <a:t>AVALIAÇÃO DO CURSO</a:t>
            </a:r>
          </a:p>
          <a:p>
            <a:pPr algn="just"/>
            <a:r>
              <a:rPr lang="pt-BR" sz="2400" b="0" dirty="0"/>
              <a:t>O Conselho Técnico-Científico reunir-se-á, periodicamente, com a Comissão de Concurso do Tribunal de Justiça, para, além de analisar as condições ambientais, preparo dos professores quanto ao conteúdo e à metodologia aplicados, avaliar a aprendizagem e os resultados apresentados ao longo dos quatro meses de formação.</a:t>
            </a:r>
          </a:p>
          <a:p>
            <a:pPr algn="just"/>
            <a:endParaRPr lang="pt-BR" b="0" dirty="0" smtClean="0"/>
          </a:p>
          <a:p>
            <a:pPr algn="just"/>
            <a:endParaRPr lang="pt-BR" b="0" dirty="0" smtClean="0"/>
          </a:p>
        </p:txBody>
      </p:sp>
      <p:sp>
        <p:nvSpPr>
          <p:cNvPr id="11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A18-AF49-4C72-850D-03712BCA1DF9}" type="datetime1">
              <a:rPr lang="pt-BR" smtClean="0"/>
              <a:pPr/>
              <a:t>24/03/2014</a:t>
            </a:fld>
            <a:endParaRPr lang="pt-BR"/>
          </a:p>
        </p:txBody>
      </p:sp>
      <p:sp>
        <p:nvSpPr>
          <p:cNvPr id="12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Responsável pela apresentação</a:t>
            </a:r>
            <a:endParaRPr lang="pt-BR"/>
          </a:p>
        </p:txBody>
      </p:sp>
      <p:sp>
        <p:nvSpPr>
          <p:cNvPr id="13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D190-A79B-4991-A016-A33DC00432AC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7" name="Espaço Reservado para 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i="1" dirty="0" smtClean="0">
                <a:solidFill>
                  <a:srgbClr val="002060"/>
                </a:solidFill>
                <a:latin typeface="Arial Narrow"/>
                <a:ea typeface="Calibri"/>
                <a:cs typeface="Andalus"/>
              </a:rPr>
              <a:t>Workshop</a:t>
            </a:r>
            <a:r>
              <a:rPr lang="pt-BR" sz="1100" dirty="0" smtClean="0">
                <a:ea typeface="Times New Roman"/>
                <a:cs typeface="Times New Roman"/>
              </a:rPr>
              <a:t/>
            </a:r>
            <a:br>
              <a:rPr lang="pt-BR" sz="1100" dirty="0" smtClean="0">
                <a:ea typeface="Times New Roman"/>
                <a:cs typeface="Times New Roman"/>
              </a:rPr>
            </a:br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  <a:ea typeface="Times New Roman"/>
                <a:cs typeface="Arial"/>
              </a:rPr>
              <a:t>Diretores e Coordenadores Pedagógicos das Escolas Judiciais e de Magistratura</a:t>
            </a: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  <a:ea typeface="Times New Roman"/>
              <a:cs typeface="Times New Roman"/>
            </a:endParaRPr>
          </a:p>
        </p:txBody>
      </p:sp>
      <p:pic>
        <p:nvPicPr>
          <p:cNvPr id="14" name="Picture 2" descr="D:\Users\marizets\AppData\Local\Microsoft\Windows\Temporary Internet Files\Content.Outlook\0ZGHDKRA\Logo_Enf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00" y="287007"/>
            <a:ext cx="1656184" cy="59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82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484300" y="1443415"/>
            <a:ext cx="8280920" cy="5282506"/>
          </a:xfrm>
        </p:spPr>
        <p:txBody>
          <a:bodyPr>
            <a:noAutofit/>
          </a:bodyPr>
          <a:lstStyle>
            <a:lvl2pPr marL="457200" indent="0">
              <a:buNone/>
              <a:defRPr baseline="0"/>
            </a:lvl2pPr>
            <a:lvl3pPr marL="0" indent="0">
              <a:buNone/>
              <a:defRPr lang="pt-BR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</a:lstStyle>
          <a:p>
            <a:pPr lvl="2" algn="just"/>
            <a:r>
              <a:rPr lang="pt-BR" sz="1500" b="1" dirty="0" smtClean="0"/>
              <a:t>4. AVALIAÇÃO</a:t>
            </a:r>
          </a:p>
          <a:p>
            <a:pPr lvl="2" algn="just"/>
            <a:endParaRPr lang="pt-BR" sz="1500" b="1" dirty="0" smtClean="0"/>
          </a:p>
          <a:p>
            <a:pPr algn="just"/>
            <a:r>
              <a:rPr lang="pt-BR" sz="1500" dirty="0"/>
              <a:t>FORMA DE AVALIAÇÃO DO </a:t>
            </a:r>
            <a:r>
              <a:rPr lang="pt-BR" sz="1500" dirty="0" smtClean="0"/>
              <a:t>CURSO</a:t>
            </a:r>
            <a:endParaRPr lang="pt-BR" sz="1500" dirty="0"/>
          </a:p>
          <a:p>
            <a:pPr algn="just"/>
            <a:r>
              <a:rPr lang="pt-BR" sz="1500" dirty="0" smtClean="0"/>
              <a:t>AVALIAÇÃO </a:t>
            </a:r>
            <a:r>
              <a:rPr lang="pt-BR" sz="1500" dirty="0"/>
              <a:t>DO CURSISTA</a:t>
            </a:r>
          </a:p>
          <a:p>
            <a:pPr algn="just"/>
            <a:r>
              <a:rPr lang="pt-BR" sz="1500" b="0" dirty="0"/>
              <a:t>Durante o curso, os candidatos serão avaliados em relação ao conteúdo programático, à atividade prática e à conduta mantida no período, inclusive no tocante à assiduidade, pontualidade, postura ética, ao relacionamento interpessoal, ao interesse e à participação, conforme os ditames do artigo 4º da Resolução n. 3/2013–</a:t>
            </a:r>
            <a:r>
              <a:rPr lang="pt-BR" sz="1500" b="0" dirty="0" err="1"/>
              <a:t>Enfam</a:t>
            </a:r>
            <a:r>
              <a:rPr lang="pt-BR" sz="1500" b="0" dirty="0"/>
              <a:t>.</a:t>
            </a:r>
          </a:p>
          <a:p>
            <a:pPr algn="just"/>
            <a:r>
              <a:rPr lang="pt-BR" sz="1500" i="1" dirty="0" smtClean="0"/>
              <a:t>Disciplinas Teóricas</a:t>
            </a:r>
            <a:r>
              <a:rPr lang="pt-BR" sz="1500" b="0" dirty="0" smtClean="0"/>
              <a:t>: Será </a:t>
            </a:r>
            <a:r>
              <a:rPr lang="pt-BR" sz="1500" b="0" dirty="0"/>
              <a:t>aplicada a avaliação de aprendizado: o concursando será submetido à avaliação no decorrer e/ou ao final de cada disciplina, a critério do professor, por meio das seguintes modalidades: prova escrita e/ou estudo de caso, com exigência de nota mínima igual ou superior a 6 (seis).</a:t>
            </a:r>
          </a:p>
          <a:p>
            <a:pPr algn="just"/>
            <a:r>
              <a:rPr lang="pt-BR" sz="1500" i="1" dirty="0" smtClean="0"/>
              <a:t>Disciplinas Práticas: </a:t>
            </a:r>
            <a:r>
              <a:rPr lang="pt-BR" sz="1500" b="0" dirty="0" smtClean="0"/>
              <a:t>A </a:t>
            </a:r>
            <a:r>
              <a:rPr lang="pt-BR" sz="1500" b="0" dirty="0"/>
              <a:t>avaliação, promovida pelos orientadores, consistirá na análise da </a:t>
            </a:r>
            <a:r>
              <a:rPr lang="pt-BR" sz="1500" b="0" i="1" dirty="0"/>
              <a:t>performance</a:t>
            </a:r>
            <a:r>
              <a:rPr lang="pt-BR" sz="1500" b="0" dirty="0"/>
              <a:t> do candidato, no tocante a fatores que envolvem a realização de audiências e a elaboração de textos escritos, por meio de 2 (dois) formulários próprios, anexos I e II, instituídos por resolução da Academia </a:t>
            </a:r>
            <a:r>
              <a:rPr lang="pt-BR" sz="1500" b="0" dirty="0" smtClean="0"/>
              <a:t>Judicial.</a:t>
            </a:r>
          </a:p>
        </p:txBody>
      </p:sp>
      <p:sp>
        <p:nvSpPr>
          <p:cNvPr id="11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A18-AF49-4C72-850D-03712BCA1DF9}" type="datetime1">
              <a:rPr lang="pt-BR" smtClean="0"/>
              <a:pPr/>
              <a:t>24/03/2014</a:t>
            </a:fld>
            <a:endParaRPr lang="pt-BR" dirty="0"/>
          </a:p>
        </p:txBody>
      </p:sp>
      <p:sp>
        <p:nvSpPr>
          <p:cNvPr id="12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Responsável pela apresentação</a:t>
            </a:r>
            <a:endParaRPr lang="pt-BR"/>
          </a:p>
        </p:txBody>
      </p:sp>
      <p:sp>
        <p:nvSpPr>
          <p:cNvPr id="13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D190-A79B-4991-A016-A33DC00432AC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7" name="Espaço Reservado para 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i="1" dirty="0" smtClean="0">
                <a:solidFill>
                  <a:srgbClr val="002060"/>
                </a:solidFill>
                <a:latin typeface="Arial Narrow"/>
                <a:ea typeface="Calibri"/>
                <a:cs typeface="Andalus"/>
              </a:rPr>
              <a:t>Workshop</a:t>
            </a:r>
            <a:r>
              <a:rPr lang="pt-BR" sz="1100" dirty="0" smtClean="0">
                <a:ea typeface="Times New Roman"/>
                <a:cs typeface="Times New Roman"/>
              </a:rPr>
              <a:t/>
            </a:r>
            <a:br>
              <a:rPr lang="pt-BR" sz="1100" dirty="0" smtClean="0">
                <a:ea typeface="Times New Roman"/>
                <a:cs typeface="Times New Roman"/>
              </a:rPr>
            </a:br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  <a:ea typeface="Times New Roman"/>
                <a:cs typeface="Arial"/>
              </a:rPr>
              <a:t>Diretores e Coordenadores Pedagógicos das Escolas Judiciais e de Magistratura</a:t>
            </a: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  <a:ea typeface="Times New Roman"/>
              <a:cs typeface="Times New Roman"/>
            </a:endParaRPr>
          </a:p>
        </p:txBody>
      </p:sp>
      <p:pic>
        <p:nvPicPr>
          <p:cNvPr id="14" name="Picture 2" descr="D:\Users\marizets\AppData\Local\Microsoft\Windows\Temporary Internet Files\Content.Outlook\0ZGHDKRA\Logo_Enfa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00" y="287007"/>
            <a:ext cx="1656184" cy="59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01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4785395"/>
          </a:xfrm>
        </p:spPr>
        <p:txBody>
          <a:bodyPr>
            <a:normAutofit lnSpcReduction="10000"/>
          </a:bodyPr>
          <a:lstStyle>
            <a:lvl2pPr marL="457200" indent="0">
              <a:buNone/>
              <a:defRPr baseline="0"/>
            </a:lvl2pPr>
            <a:lvl3pPr marL="0" indent="0">
              <a:buNone/>
              <a:defRPr lang="pt-BR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</a:lstStyle>
          <a:p>
            <a:pPr lvl="2" algn="just"/>
            <a:r>
              <a:rPr lang="pt-BR" sz="2000" b="1" dirty="0" smtClean="0"/>
              <a:t>5. ASPECTOS RELEVANTES PARA A EFETIVIDADE CURRICULAR (Possibilidades e Condicionantes)</a:t>
            </a:r>
          </a:p>
          <a:p>
            <a:pPr lvl="2" algn="just"/>
            <a:endParaRPr lang="pt-BR" sz="2000" dirty="0" smtClean="0"/>
          </a:p>
          <a:p>
            <a:pPr lvl="2" algn="just"/>
            <a:r>
              <a:rPr lang="pt-BR" sz="1900" dirty="0" smtClean="0"/>
              <a:t>Conforme observado nas avaliações, o curso se mostra muito importante como orientação para os desafios da vida prática nas unidades judiciárias, além de permitir o contato dos futuros magistrados com profissionais experientes e capacitados. A orientação por magistrados de carreira e a análise de processos judiciais reais contribuem sobremaneira na formação profissional, de forma mais humanizada. O curso possibilita o aprendizado de questões fundamentais ao início do exercício da magistratura (condução de audiências e confecção de sentenças), da gestão dos cartórios e das funções administrativas. A logística implementada permite aos futuros magistrados vivenciar as dificuldades próprias da tramitação de expressivo número de processos e da necessária atenção dispensada aos participantes do curso. Serve, ainda, como importante ferramenta de seleção e preparação dos novos magistrados.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1E5D737-90C0-4B0E-94B4-7343BCD50092}" type="datetime1">
              <a:rPr lang="pt-BR" smtClean="0"/>
              <a:pPr/>
              <a:t>24/03/2014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Responsável pela apresentação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16200000">
            <a:off x="8129150" y="5920522"/>
            <a:ext cx="1315721" cy="365125"/>
          </a:xfrm>
        </p:spPr>
        <p:txBody>
          <a:bodyPr>
            <a:normAutofit fontScale="47500" lnSpcReduction="20000"/>
          </a:bodyPr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pt-BR" dirty="0" smtClean="0"/>
              <a:t>No máximo 10 páginas</a:t>
            </a:r>
            <a:endParaRPr lang="pt-BR" dirty="0"/>
          </a:p>
        </p:txBody>
      </p:sp>
      <p:sp>
        <p:nvSpPr>
          <p:cNvPr id="8" name="Espaço Reservado para 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i="1" dirty="0" smtClean="0">
                <a:solidFill>
                  <a:srgbClr val="002060"/>
                </a:solidFill>
                <a:latin typeface="Arial Narrow"/>
                <a:ea typeface="Calibri"/>
                <a:cs typeface="Andalus"/>
              </a:rPr>
              <a:t>Workshop</a:t>
            </a:r>
            <a:r>
              <a:rPr lang="pt-BR" sz="1100" dirty="0" smtClean="0">
                <a:ea typeface="Times New Roman"/>
                <a:cs typeface="Times New Roman"/>
              </a:rPr>
              <a:t/>
            </a:r>
            <a:br>
              <a:rPr lang="pt-BR" sz="1100" dirty="0" smtClean="0">
                <a:ea typeface="Times New Roman"/>
                <a:cs typeface="Times New Roman"/>
              </a:rPr>
            </a:br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  <a:ea typeface="Times New Roman"/>
                <a:cs typeface="Arial"/>
              </a:rPr>
              <a:t>Diretores e Coordenadores Pedagógicos das Escolas Judiciais e de Magistratura</a:t>
            </a: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  <a:ea typeface="Times New Roman"/>
              <a:cs typeface="Times New Roman"/>
            </a:endParaRPr>
          </a:p>
        </p:txBody>
      </p:sp>
      <p:pic>
        <p:nvPicPr>
          <p:cNvPr id="9" name="Picture 2" descr="D:\Users\marizets\AppData\Local\Microsoft\Windows\Temporary Internet Files\Content.Outlook\0ZGHDKRA\Logo_Enf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00" y="287007"/>
            <a:ext cx="1656184" cy="59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436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cial">
  <a:themeElements>
    <a:clrScheme name="Es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481</TotalTime>
  <Words>911</Words>
  <Application>Microsoft Office PowerPoint</Application>
  <PresentationFormat>Apresentação na tela (4:3)</PresentationFormat>
  <Paragraphs>150</Paragraphs>
  <Slides>10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8" baseType="lpstr">
      <vt:lpstr>Andalus</vt:lpstr>
      <vt:lpstr>Arial</vt:lpstr>
      <vt:lpstr>Arial Black</vt:lpstr>
      <vt:lpstr>Arial Narrow</vt:lpstr>
      <vt:lpstr>Calibri</vt:lpstr>
      <vt:lpstr>Times New Roman</vt:lpstr>
      <vt:lpstr>Wingdings</vt:lpstr>
      <vt:lpstr>Essencial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Superior Tribunal de Justiça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Wanderson Oliveira dos Reis</dc:creator>
  <cp:lastModifiedBy>Adalto Barros dos Santos</cp:lastModifiedBy>
  <cp:revision>71</cp:revision>
  <dcterms:created xsi:type="dcterms:W3CDTF">2014-03-17T14:39:05Z</dcterms:created>
  <dcterms:modified xsi:type="dcterms:W3CDTF">2014-03-24T13:09:39Z</dcterms:modified>
</cp:coreProperties>
</file>