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63" r:id="rId2"/>
    <p:sldId id="264" r:id="rId3"/>
    <p:sldId id="257" r:id="rId4"/>
    <p:sldId id="266" r:id="rId5"/>
    <p:sldId id="267" r:id="rId6"/>
    <p:sldId id="265" r:id="rId7"/>
    <p:sldId id="258" r:id="rId8"/>
    <p:sldId id="269" r:id="rId9"/>
    <p:sldId id="259" r:id="rId10"/>
    <p:sldId id="279" r:id="rId11"/>
    <p:sldId id="278" r:id="rId12"/>
    <p:sldId id="277" r:id="rId13"/>
    <p:sldId id="276" r:id="rId14"/>
    <p:sldId id="275" r:id="rId15"/>
    <p:sldId id="274" r:id="rId16"/>
    <p:sldId id="273" r:id="rId17"/>
    <p:sldId id="270" r:id="rId18"/>
    <p:sldId id="260" r:id="rId19"/>
    <p:sldId id="280" r:id="rId20"/>
    <p:sldId id="281" r:id="rId21"/>
    <p:sldId id="261" r:id="rId22"/>
    <p:sldId id="282" r:id="rId23"/>
    <p:sldId id="286" r:id="rId24"/>
    <p:sldId id="285" r:id="rId25"/>
    <p:sldId id="262" r:id="rId26"/>
    <p:sldId id="287" r:id="rId27"/>
    <p:sldId id="288" r:id="rId28"/>
    <p:sldId id="289" r:id="rId29"/>
    <p:sldId id="290" r:id="rId30"/>
    <p:sldId id="291" r:id="rId31"/>
    <p:sldId id="293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5152-7D2F-4A32-A999-D746E98C74EC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5D35-1DB1-4079-B433-D03BE55C4B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47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0757-4D8A-4180-8CD8-9FBB17C276DA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4FA70-BB5C-49D3-A67A-5DC1AF3DE9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78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4FA70-BB5C-49D3-A67A-5DC1AF3DE98A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F6F458-8A2C-4139-8132-5978EA30BE49}" type="datetimeFigureOut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384" y="16001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Formação inicial e planejamento estratégico com diretores e coordenadores pedagógicos das escolas judiciais e de magistratura</a:t>
            </a:r>
            <a:endParaRPr lang="pt-BR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endParaRPr lang="pt-BR" b="1" dirty="0" smtClean="0">
              <a:latin typeface="Arial Narrow" pitchFamily="34" charset="0"/>
              <a:cs typeface="Calibri" pitchFamily="34" charset="0"/>
            </a:endParaRPr>
          </a:p>
          <a:p>
            <a:r>
              <a:rPr lang="pt-BR" sz="2600" b="1" dirty="0" smtClean="0">
                <a:latin typeface="Arial Narrow" pitchFamily="34" charset="0"/>
                <a:cs typeface="Calibri" pitchFamily="34" charset="0"/>
              </a:rPr>
              <a:t>Tribunal </a:t>
            </a:r>
            <a:r>
              <a:rPr lang="pt-BR" sz="2600" b="1" dirty="0">
                <a:latin typeface="Arial Narrow" pitchFamily="34" charset="0"/>
                <a:cs typeface="Calibri" pitchFamily="34" charset="0"/>
              </a:rPr>
              <a:t>de Justiça do Estado de Minas Gerais</a:t>
            </a:r>
          </a:p>
          <a:p>
            <a:r>
              <a:rPr lang="pt-BR" sz="2600" b="1" dirty="0">
                <a:latin typeface="Arial Narrow" pitchFamily="34" charset="0"/>
                <a:cs typeface="Calibri" pitchFamily="34" charset="0"/>
              </a:rPr>
              <a:t>Escola Judicial Desembargador </a:t>
            </a:r>
            <a:r>
              <a:rPr lang="pt-BR" sz="2600" b="1" dirty="0" err="1">
                <a:latin typeface="Arial Narrow" pitchFamily="34" charset="0"/>
                <a:cs typeface="Calibri" pitchFamily="34" charset="0"/>
              </a:rPr>
              <a:t>Edésio</a:t>
            </a:r>
            <a:r>
              <a:rPr lang="pt-BR" sz="2600" b="1" dirty="0">
                <a:latin typeface="Arial Narrow" pitchFamily="34" charset="0"/>
                <a:cs typeface="Calibri" pitchFamily="34" charset="0"/>
              </a:rPr>
              <a:t> Fernandes</a:t>
            </a:r>
          </a:p>
          <a:p>
            <a:endParaRPr lang="pt-B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147-6812-4959-B847-795C26239734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</a:t>
            </a:r>
            <a:endParaRPr lang="pt-BR" dirty="0"/>
          </a:p>
        </p:txBody>
      </p:sp>
      <p:pic>
        <p:nvPicPr>
          <p:cNvPr id="15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45224"/>
            <a:ext cx="3552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7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Deontologia e Ética do Magistrado</a:t>
            </a:r>
          </a:p>
          <a:p>
            <a:pPr marL="358775" lvl="2" indent="-358775">
              <a:spcBef>
                <a:spcPts val="0"/>
              </a:spcBef>
              <a:tabLst>
                <a:tab pos="358775" algn="l"/>
              </a:tabLst>
            </a:pPr>
            <a:endParaRPr lang="pt-BR" sz="3200" dirty="0">
              <a:solidFill>
                <a:srgbClr val="800000"/>
              </a:solidFill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pt-BR" sz="2400" b="0" dirty="0" smtClean="0">
                <a:latin typeface="Arial Narrow" pitchFamily="34" charset="0"/>
              </a:rPr>
              <a:t>Estimular a </a:t>
            </a:r>
            <a:r>
              <a:rPr lang="pt-BR" sz="2400" b="0" dirty="0">
                <a:latin typeface="Arial Narrow" pitchFamily="34" charset="0"/>
              </a:rPr>
              <a:t>moral e a ética no exercício da prestação </a:t>
            </a:r>
            <a:r>
              <a:rPr lang="pt-BR" sz="2400" b="0" dirty="0" smtClean="0">
                <a:latin typeface="Arial Narrow" pitchFamily="34" charset="0"/>
              </a:rPr>
              <a:t>jurisdicional</a:t>
            </a:r>
            <a:r>
              <a:rPr lang="pt-BR" sz="2400" b="0" dirty="0">
                <a:latin typeface="Arial Narrow" pitchFamily="34" charset="0"/>
              </a:rPr>
              <a:t>, além dos deveres éticos </a:t>
            </a:r>
            <a:r>
              <a:rPr lang="pt-BR" sz="2400" b="0" dirty="0" smtClean="0">
                <a:latin typeface="Arial Narrow" pitchFamily="34" charset="0"/>
              </a:rPr>
              <a:t>do </a:t>
            </a:r>
            <a:r>
              <a:rPr lang="pt-BR" sz="2400" b="0" dirty="0">
                <a:latin typeface="Arial Narrow" pitchFamily="34" charset="0"/>
              </a:rPr>
              <a:t>magistrado para com os servidores, as partes, os advogados e os membros do Ministério Público;</a:t>
            </a:r>
          </a:p>
          <a:p>
            <a:pPr indent="274638" algn="just">
              <a:buFontTx/>
              <a:buChar char="•"/>
            </a:pPr>
            <a:r>
              <a:rPr lang="pt-BR" sz="2400" b="0" dirty="0">
                <a:latin typeface="Arial Narrow" pitchFamily="34" charset="0"/>
              </a:rPr>
              <a:t>Proporcionar a atualização permanente sobre temas relacionados ao contemporâneo sistema jurídico nacional e internacional.</a:t>
            </a:r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2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 lnSpcReduction="1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Administração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Judiciária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Gestão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Pessoas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Psicologia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Judiciária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endParaRPr lang="pt-BR" sz="28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Instruir</a:t>
            </a:r>
            <a:r>
              <a:rPr lang="en-GB" sz="2400" b="0" dirty="0">
                <a:latin typeface="Arial Narrow" pitchFamily="34" charset="0"/>
              </a:rPr>
              <a:t> o </a:t>
            </a:r>
            <a:r>
              <a:rPr lang="en-GB" sz="2400" b="0" dirty="0" err="1">
                <a:latin typeface="Arial Narrow" pitchFamily="34" charset="0"/>
              </a:rPr>
              <a:t>futuro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magistrado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sobre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modelos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gestão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contemporâneos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comprometidos</a:t>
            </a:r>
            <a:r>
              <a:rPr lang="en-GB" sz="2400" b="0" dirty="0">
                <a:latin typeface="Arial Narrow" pitchFamily="34" charset="0"/>
              </a:rPr>
              <a:t> com a </a:t>
            </a:r>
            <a:r>
              <a:rPr lang="en-GB" sz="2400" b="0" dirty="0" err="1">
                <a:latin typeface="Arial Narrow" pitchFamily="34" charset="0"/>
              </a:rPr>
              <a:t>eficiência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humanista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nas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dimensões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gerencial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estratégica</a:t>
            </a:r>
            <a:r>
              <a:rPr lang="en-GB" sz="2400" b="0" dirty="0">
                <a:latin typeface="Arial Narrow" pitchFamily="34" charset="0"/>
              </a:rPr>
              <a:t>;</a:t>
            </a: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Possibilitar</a:t>
            </a:r>
            <a:r>
              <a:rPr lang="en-GB" sz="2400" b="0" dirty="0">
                <a:latin typeface="Arial Narrow" pitchFamily="34" charset="0"/>
              </a:rPr>
              <a:t> o </a:t>
            </a:r>
            <a:r>
              <a:rPr lang="en-GB" sz="2400" b="0" dirty="0" err="1">
                <a:latin typeface="Arial Narrow" pitchFamily="34" charset="0"/>
              </a:rPr>
              <a:t>conhecimento</a:t>
            </a:r>
            <a:r>
              <a:rPr lang="en-GB" sz="2400" b="0" dirty="0">
                <a:latin typeface="Arial Narrow" pitchFamily="34" charset="0"/>
              </a:rPr>
              <a:t> dos </a:t>
            </a:r>
            <a:r>
              <a:rPr lang="en-GB" sz="2400" b="0" dirty="0" err="1">
                <a:latin typeface="Arial Narrow" pitchFamily="34" charset="0"/>
              </a:rPr>
              <a:t>campos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aplicação</a:t>
            </a:r>
            <a:r>
              <a:rPr lang="en-GB" sz="2400" b="0" dirty="0">
                <a:latin typeface="Arial Narrow" pitchFamily="34" charset="0"/>
              </a:rPr>
              <a:t> da </a:t>
            </a:r>
            <a:r>
              <a:rPr lang="en-GB" sz="2400" b="0" dirty="0" err="1">
                <a:latin typeface="Arial Narrow" pitchFamily="34" charset="0"/>
              </a:rPr>
              <a:t>Psicologia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Judiciária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apresentando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prática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cotidiana</a:t>
            </a:r>
            <a:r>
              <a:rPr lang="en-GB" sz="2400" b="0" dirty="0">
                <a:latin typeface="Arial Narrow" pitchFamily="34" charset="0"/>
              </a:rPr>
              <a:t> do </a:t>
            </a:r>
            <a:r>
              <a:rPr lang="en-GB" sz="2400" b="0" dirty="0" err="1">
                <a:latin typeface="Arial Narrow" pitchFamily="34" charset="0"/>
              </a:rPr>
              <a:t>trabalho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suas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principais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questões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na</a:t>
            </a:r>
            <a:r>
              <a:rPr lang="en-GB" sz="2400" b="0" dirty="0">
                <a:latin typeface="Arial Narrow" pitchFamily="34" charset="0"/>
              </a:rPr>
              <a:t> interface </a:t>
            </a:r>
            <a:r>
              <a:rPr lang="en-GB" sz="2400" b="0" dirty="0" err="1">
                <a:latin typeface="Arial Narrow" pitchFamily="34" charset="0"/>
              </a:rPr>
              <a:t>Direito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Psicologia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Serviço</a:t>
            </a:r>
            <a:r>
              <a:rPr lang="en-GB" sz="2400" b="0" dirty="0">
                <a:latin typeface="Arial Narrow" pitchFamily="34" charset="0"/>
              </a:rPr>
              <a:t> Social</a:t>
            </a:r>
            <a:r>
              <a:rPr lang="en-GB" sz="2400" b="0" dirty="0" smtClean="0">
                <a:latin typeface="Arial Narrow" pitchFamily="34" charset="0"/>
              </a:rPr>
              <a:t>.</a:t>
            </a:r>
            <a:endParaRPr lang="en-GB" sz="2400" b="0" dirty="0">
              <a:solidFill>
                <a:srgbClr val="800000"/>
              </a:solidFill>
              <a:latin typeface="Arial Narrow" pitchFamily="34" charset="0"/>
            </a:endParaRPr>
          </a:p>
          <a:p>
            <a:pPr lvl="1"/>
            <a:endParaRPr lang="pt-BR" dirty="0" smtClean="0">
              <a:latin typeface="Arial Narrow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Capacitação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em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Recursos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Informação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90000"/>
              </a:lnSpc>
              <a:spcBef>
                <a:spcPts val="0"/>
              </a:spcBef>
              <a:tabLst>
                <a:tab pos="358775" algn="l"/>
              </a:tabLst>
            </a:pPr>
            <a:endParaRPr lang="pt-BR" sz="28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Capacitar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futuros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magistrados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para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tratar</a:t>
            </a:r>
            <a:r>
              <a:rPr lang="en-GB" sz="2400" b="0" dirty="0">
                <a:latin typeface="Arial Narrow" pitchFamily="34" charset="0"/>
              </a:rPr>
              <a:t> das </a:t>
            </a:r>
            <a:r>
              <a:rPr lang="en-GB" sz="2400" b="0" dirty="0" err="1">
                <a:latin typeface="Arial Narrow" pitchFamily="34" charset="0"/>
              </a:rPr>
              <a:t>questões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que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envolvam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informatização</a:t>
            </a:r>
            <a:r>
              <a:rPr lang="en-GB" sz="2400" b="0" dirty="0">
                <a:latin typeface="Arial Narrow" pitchFamily="34" charset="0"/>
              </a:rPr>
              <a:t> do </a:t>
            </a:r>
            <a:r>
              <a:rPr lang="en-GB" sz="2400" b="0" dirty="0" err="1">
                <a:latin typeface="Arial Narrow" pitchFamily="34" charset="0"/>
              </a:rPr>
              <a:t>Poder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Judiciário</a:t>
            </a:r>
            <a:r>
              <a:rPr lang="en-GB" sz="2400" b="0" dirty="0">
                <a:latin typeface="Arial Narrow" pitchFamily="34" charset="0"/>
              </a:rPr>
              <a:t> e a </a:t>
            </a:r>
            <a:r>
              <a:rPr lang="en-GB" sz="2400" b="0" dirty="0" err="1">
                <a:latin typeface="Arial Narrow" pitchFamily="34" charset="0"/>
              </a:rPr>
              <a:t>obtenção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conhecimentos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básicos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sobre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melhor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utilização</a:t>
            </a:r>
            <a:r>
              <a:rPr lang="en-GB" sz="2400" b="0" dirty="0">
                <a:latin typeface="Arial Narrow" pitchFamily="34" charset="0"/>
              </a:rPr>
              <a:t> dos </a:t>
            </a:r>
            <a:r>
              <a:rPr lang="en-GB" sz="2400" b="0" dirty="0" err="1">
                <a:latin typeface="Arial Narrow" pitchFamily="34" charset="0"/>
              </a:rPr>
              <a:t>recursos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tecnológicos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disponíveis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bem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como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instruí</a:t>
            </a:r>
            <a:r>
              <a:rPr lang="en-GB" sz="2400" b="0" dirty="0">
                <a:latin typeface="Arial Narrow" pitchFamily="34" charset="0"/>
              </a:rPr>
              <a:t>-los </a:t>
            </a:r>
            <a:r>
              <a:rPr lang="en-GB" sz="2400" b="0" dirty="0" err="1">
                <a:latin typeface="Arial Narrow" pitchFamily="34" charset="0"/>
              </a:rPr>
              <a:t>sobre</a:t>
            </a:r>
            <a:r>
              <a:rPr lang="en-GB" sz="2400" b="0" dirty="0">
                <a:latin typeface="Arial Narrow" pitchFamily="34" charset="0"/>
              </a:rPr>
              <a:t> as </a:t>
            </a:r>
            <a:r>
              <a:rPr lang="en-GB" sz="2400" b="0" dirty="0" err="1">
                <a:latin typeface="Arial Narrow" pitchFamily="34" charset="0"/>
              </a:rPr>
              <a:t>ferramentas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apoio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processos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operacionais</a:t>
            </a:r>
            <a:r>
              <a:rPr lang="en-GB" sz="2400" b="0" dirty="0">
                <a:latin typeface="Arial Narrow" pitchFamily="34" charset="0"/>
              </a:rPr>
              <a:t>.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buSzPct val="50000"/>
              <a:tabLst>
                <a:tab pos="358775" algn="l"/>
              </a:tabLst>
              <a:defRPr/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Difusão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Cultura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Conciliação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como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Busca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da Paz Social,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Técnicas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Conciliação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Despertar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nos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candidatos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importância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conhecer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avançados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mecanismos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resolução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conflitos</a:t>
            </a:r>
            <a:r>
              <a:rPr lang="en-GB" sz="2400" b="0" dirty="0">
                <a:latin typeface="Arial Narrow" pitchFamily="34" charset="0"/>
              </a:rPr>
              <a:t>, de </a:t>
            </a:r>
            <a:r>
              <a:rPr lang="en-GB" sz="2400" b="0" dirty="0" err="1">
                <a:latin typeface="Arial Narrow" pitchFamily="34" charset="0"/>
              </a:rPr>
              <a:t>modo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alcançar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uma</a:t>
            </a:r>
            <a:r>
              <a:rPr lang="en-GB" sz="2400" b="0" dirty="0">
                <a:latin typeface="Arial Narrow" pitchFamily="34" charset="0"/>
              </a:rPr>
              <a:t> nova </a:t>
            </a:r>
            <a:r>
              <a:rPr lang="en-GB" sz="2400" b="0" dirty="0" err="1">
                <a:latin typeface="Arial Narrow" pitchFamily="34" charset="0"/>
              </a:rPr>
              <a:t>cultura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pacificação</a:t>
            </a:r>
            <a:r>
              <a:rPr lang="en-GB" sz="2400" b="0" dirty="0">
                <a:latin typeface="Arial Narrow" pitchFamily="34" charset="0"/>
              </a:rPr>
              <a:t>;</a:t>
            </a: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Oferecer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visão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panorâmica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consistente</a:t>
            </a:r>
            <a:r>
              <a:rPr lang="en-GB" sz="2400" b="0" dirty="0">
                <a:latin typeface="Arial Narrow" pitchFamily="34" charset="0"/>
              </a:rPr>
              <a:t> do </a:t>
            </a:r>
            <a:r>
              <a:rPr lang="en-GB" sz="2400" b="0" dirty="0" err="1">
                <a:latin typeface="Arial Narrow" pitchFamily="34" charset="0"/>
              </a:rPr>
              <a:t>processo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conciliação</a:t>
            </a:r>
            <a:r>
              <a:rPr lang="en-GB" sz="2400" b="0" dirty="0">
                <a:latin typeface="Arial Narrow" pitchFamily="34" charset="0"/>
              </a:rPr>
              <a:t>: </a:t>
            </a:r>
            <a:r>
              <a:rPr lang="en-GB" sz="2400" b="0" dirty="0" err="1">
                <a:latin typeface="Arial Narrow" pitchFamily="34" charset="0"/>
              </a:rPr>
              <a:t>princípios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fundamentais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éticos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procedimentos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recursos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técnicos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operacionalização</a:t>
            </a:r>
            <a:r>
              <a:rPr lang="en-GB" sz="2400" b="0" dirty="0">
                <a:latin typeface="Arial Narrow" pitchFamily="34" charset="0"/>
              </a:rPr>
              <a:t>.</a:t>
            </a:r>
            <a:endParaRPr lang="pt-BR" sz="2400" b="0" dirty="0">
              <a:latin typeface="Arial Narrow" pitchFamily="34" charset="0"/>
            </a:endParaRPr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3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Impacto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Econômico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Político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e Social das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Decisões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Judiciais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Proporcionar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reflexão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sobre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impactos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econômico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político</a:t>
            </a:r>
            <a:r>
              <a:rPr lang="en-GB" sz="2400" b="0" dirty="0">
                <a:latin typeface="Arial Narrow" pitchFamily="34" charset="0"/>
              </a:rPr>
              <a:t> e social de </a:t>
            </a:r>
            <a:r>
              <a:rPr lang="en-GB" sz="2400" b="0" dirty="0" err="1">
                <a:latin typeface="Arial Narrow" pitchFamily="34" charset="0"/>
              </a:rPr>
              <a:t>decisões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administrativas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judiciais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diante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pretensões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individuais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coletivas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que</a:t>
            </a:r>
            <a:r>
              <a:rPr lang="en-GB" sz="2400" b="0" dirty="0">
                <a:latin typeface="Arial Narrow" pitchFamily="34" charset="0"/>
              </a:rPr>
              <a:t> se </a:t>
            </a:r>
            <a:r>
              <a:rPr lang="en-GB" sz="2400" b="0" dirty="0" err="1">
                <a:latin typeface="Arial Narrow" pitchFamily="34" charset="0"/>
              </a:rPr>
              <a:t>apresentem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ao</a:t>
            </a:r>
            <a:r>
              <a:rPr lang="en-GB" sz="2400" b="0" dirty="0">
                <a:latin typeface="Arial Narrow" pitchFamily="34" charset="0"/>
              </a:rPr>
              <a:t> Estado-Juiz, </a:t>
            </a:r>
            <a:r>
              <a:rPr lang="en-GB" sz="2400" b="0" dirty="0" err="1">
                <a:latin typeface="Arial Narrow" pitchFamily="34" charset="0"/>
              </a:rPr>
              <a:t>contribuindo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para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concretização</a:t>
            </a:r>
            <a:r>
              <a:rPr lang="en-GB" sz="2400" b="0" dirty="0">
                <a:latin typeface="Arial Narrow" pitchFamily="34" charset="0"/>
              </a:rPr>
              <a:t> dos </a:t>
            </a:r>
            <a:r>
              <a:rPr lang="en-GB" sz="2400" b="0" dirty="0" err="1">
                <a:latin typeface="Arial Narrow" pitchFamily="34" charset="0"/>
              </a:rPr>
              <a:t>ideais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uma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justiça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moderna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sintonia</a:t>
            </a:r>
            <a:r>
              <a:rPr lang="en-GB" sz="2400" b="0" dirty="0">
                <a:latin typeface="Arial Narrow" pitchFamily="34" charset="0"/>
              </a:rPr>
              <a:t> com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anseios</a:t>
            </a:r>
            <a:r>
              <a:rPr lang="en-GB" sz="2400" b="0" dirty="0">
                <a:latin typeface="Arial Narrow" pitchFamily="34" charset="0"/>
              </a:rPr>
              <a:t> da </a:t>
            </a:r>
            <a:r>
              <a:rPr lang="en-GB" sz="2400" b="0" dirty="0" err="1">
                <a:latin typeface="Arial Narrow" pitchFamily="34" charset="0"/>
              </a:rPr>
              <a:t>sociedade</a:t>
            </a:r>
            <a:r>
              <a:rPr lang="en-GB" sz="2400" b="0" dirty="0">
                <a:latin typeface="Arial Narrow" pitchFamily="34" charset="0"/>
              </a:rPr>
              <a:t>.</a:t>
            </a:r>
            <a:endParaRPr lang="pt-BR" sz="2400" b="0" dirty="0">
              <a:latin typeface="Arial Narrow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1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Eleitoral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358775" lvl="2" indent="-358775">
              <a:spcAft>
                <a:spcPts val="600"/>
              </a:spcAft>
              <a:tabLst>
                <a:tab pos="358775" algn="l"/>
              </a:tabLst>
            </a:pPr>
            <a:endParaRPr lang="en-GB" sz="3200" dirty="0">
              <a:solidFill>
                <a:srgbClr val="800000"/>
              </a:solidFill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pt-BR" sz="2400" b="0" dirty="0">
                <a:latin typeface="Arial Narrow" pitchFamily="34" charset="0"/>
              </a:rPr>
              <a:t>Apresentar a organização e competência da Justiça Eleitoral, bem como as leis que regulamentam o processo eleitoral no país.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Acompanhamento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Psicossocial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9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pt-BR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Favorecer</a:t>
            </a:r>
            <a:r>
              <a:rPr lang="en-GB" sz="2400" b="0" dirty="0">
                <a:latin typeface="Arial Narrow" pitchFamily="34" charset="0"/>
              </a:rPr>
              <a:t> o </a:t>
            </a:r>
            <a:r>
              <a:rPr lang="en-GB" sz="2400" b="0" dirty="0" err="1">
                <a:latin typeface="Arial Narrow" pitchFamily="34" charset="0"/>
              </a:rPr>
              <a:t>relacionamento</a:t>
            </a:r>
            <a:r>
              <a:rPr lang="en-GB" sz="2400" b="0" dirty="0">
                <a:latin typeface="Arial Narrow" pitchFamily="34" charset="0"/>
              </a:rPr>
              <a:t> entre </a:t>
            </a:r>
            <a:r>
              <a:rPr lang="en-GB" sz="2400" b="0" dirty="0" err="1">
                <a:latin typeface="Arial Narrow" pitchFamily="34" charset="0"/>
              </a:rPr>
              <a:t>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candidatos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facilitar</a:t>
            </a:r>
            <a:r>
              <a:rPr lang="en-GB" sz="2400" b="0" dirty="0">
                <a:latin typeface="Arial Narrow" pitchFamily="34" charset="0"/>
              </a:rPr>
              <a:t> a </a:t>
            </a:r>
            <a:r>
              <a:rPr lang="en-GB" sz="2400" b="0" dirty="0" err="1">
                <a:latin typeface="Arial Narrow" pitchFamily="34" charset="0"/>
              </a:rPr>
              <a:t>reflexão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sobre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suas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condições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subjetivas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estimulando</a:t>
            </a:r>
            <a:r>
              <a:rPr lang="en-GB" sz="2400" b="0" dirty="0">
                <a:latin typeface="Arial Narrow" pitchFamily="34" charset="0"/>
              </a:rPr>
              <a:t> o </a:t>
            </a:r>
            <a:r>
              <a:rPr lang="en-GB" sz="2400" b="0" dirty="0" err="1">
                <a:latin typeface="Arial Narrow" pitchFamily="34" charset="0"/>
              </a:rPr>
              <a:t>desenvolvimento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pessoal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permitindo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uma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atuação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efetiva</a:t>
            </a:r>
            <a:r>
              <a:rPr lang="en-GB" sz="2400" b="0" dirty="0">
                <a:latin typeface="Arial Narrow" pitchFamily="34" charset="0"/>
              </a:rPr>
              <a:t>;</a:t>
            </a:r>
          </a:p>
          <a:p>
            <a:pPr indent="274638" algn="just"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Oferecer</a:t>
            </a:r>
            <a:r>
              <a:rPr lang="en-GB" sz="2400" b="0" dirty="0">
                <a:latin typeface="Arial Narrow" pitchFamily="34" charset="0"/>
              </a:rPr>
              <a:t> um </a:t>
            </a:r>
            <a:r>
              <a:rPr lang="en-GB" sz="2400" b="0" dirty="0" err="1">
                <a:latin typeface="Arial Narrow" pitchFamily="34" charset="0"/>
              </a:rPr>
              <a:t>espaço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reflexão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elaboração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questões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emergentes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relativas</a:t>
            </a:r>
            <a:r>
              <a:rPr lang="en-GB" sz="2400" b="0" dirty="0">
                <a:latin typeface="Arial Narrow" pitchFamily="34" charset="0"/>
              </a:rPr>
              <a:t> à </a:t>
            </a:r>
            <a:r>
              <a:rPr lang="en-GB" sz="2400" b="0" dirty="0" err="1">
                <a:latin typeface="Arial Narrow" pitchFamily="34" charset="0"/>
              </a:rPr>
              <a:t>inserção</a:t>
            </a:r>
            <a:r>
              <a:rPr lang="en-GB" sz="2400" b="0" dirty="0">
                <a:latin typeface="Arial Narrow" pitchFamily="34" charset="0"/>
              </a:rPr>
              <a:t> no cargo, </a:t>
            </a:r>
            <a:r>
              <a:rPr lang="en-GB" sz="2400" b="0" dirty="0" err="1">
                <a:latin typeface="Arial Narrow" pitchFamily="34" charset="0"/>
              </a:rPr>
              <a:t>na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instituição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na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comunidade</a:t>
            </a:r>
            <a:r>
              <a:rPr lang="en-GB" sz="2400" b="0" dirty="0">
                <a:latin typeface="Arial Narrow" pitchFamily="34" charset="0"/>
              </a:rPr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4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1" indent="0" algn="just"/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2. ORGANIZAÇÃO DOS CONTEÚDOS</a:t>
            </a:r>
          </a:p>
          <a:p>
            <a:pPr lvl="1"/>
            <a:endParaRPr lang="pt-BR" dirty="0" smtClean="0"/>
          </a:p>
          <a:p>
            <a:pPr lvl="1" algn="ctr"/>
            <a:r>
              <a:rPr lang="pt-BR" sz="2800" b="1" dirty="0" smtClean="0">
                <a:solidFill>
                  <a:schemeClr val="tx2"/>
                </a:solidFill>
                <a:latin typeface="Arial Narrow" pitchFamily="34" charset="0"/>
              </a:rPr>
              <a:t>Forma de integração entre os </a:t>
            </a:r>
            <a:r>
              <a:rPr lang="pt-BR" sz="2800" b="1" dirty="0">
                <a:solidFill>
                  <a:schemeClr val="tx2"/>
                </a:solidFill>
                <a:latin typeface="Arial Narrow" pitchFamily="34" charset="0"/>
              </a:rPr>
              <a:t>eixos </a:t>
            </a:r>
            <a:r>
              <a:rPr lang="pt-BR" sz="2800" b="1" dirty="0" smtClean="0">
                <a:solidFill>
                  <a:schemeClr val="tx2"/>
                </a:solidFill>
                <a:latin typeface="Arial Narrow" pitchFamily="34" charset="0"/>
              </a:rPr>
              <a:t>teórico e </a:t>
            </a:r>
            <a:r>
              <a:rPr lang="pt-BR" sz="2800" b="1" dirty="0">
                <a:solidFill>
                  <a:schemeClr val="tx2"/>
                </a:solidFill>
                <a:latin typeface="Arial Narrow" pitchFamily="34" charset="0"/>
              </a:rPr>
              <a:t>prático</a:t>
            </a:r>
          </a:p>
          <a:p>
            <a:pPr lvl="1"/>
            <a:endParaRPr lang="pt-BR" dirty="0" smtClean="0"/>
          </a:p>
          <a:p>
            <a:pPr lvl="1" algn="just">
              <a:buFont typeface="Arial" pitchFamily="34" charset="0"/>
              <a:buChar char="•"/>
            </a:pPr>
            <a:r>
              <a:rPr lang="pt-BR" sz="2600" b="1" dirty="0" smtClean="0">
                <a:latin typeface="Arial Narrow" pitchFamily="34" charset="0"/>
              </a:rPr>
              <a:t>Sequência pedagógica dos conteúdos: </a:t>
            </a:r>
          </a:p>
          <a:p>
            <a:pPr marL="0" lvl="1" indent="0" algn="just"/>
            <a:r>
              <a:rPr lang="pt-BR" sz="2600" dirty="0" smtClean="0">
                <a:latin typeface="Arial Narrow" pitchFamily="34" charset="0"/>
              </a:rPr>
              <a:t>Identificação de conteúdos teóricos que precedem a realização das atividades práticas.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pt-BR" sz="2600" b="1" dirty="0" smtClean="0">
              <a:latin typeface="Arial Narrow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600" b="1" dirty="0" smtClean="0">
                <a:latin typeface="Arial Narrow" pitchFamily="34" charset="0"/>
              </a:rPr>
              <a:t>Aplicação prática dos conteúdos:</a:t>
            </a:r>
          </a:p>
          <a:p>
            <a:pPr marL="0" lvl="1" indent="0" algn="just"/>
            <a:r>
              <a:rPr lang="pt-BR" sz="2600" dirty="0" smtClean="0">
                <a:latin typeface="Arial Narrow" pitchFamily="34" charset="0"/>
              </a:rPr>
              <a:t>Resolução de casos concretos, elaboração de sentenças e exercício orientado das atividades jurisdicionais durante os estágios.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6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000" dirty="0" smtClean="0"/>
          </a:p>
          <a:p>
            <a:pPr indent="274638" algn="just">
              <a:lnSpc>
                <a:spcPct val="108000"/>
              </a:lnSpc>
              <a:buFontTx/>
              <a:buChar char="•"/>
            </a:pPr>
            <a:r>
              <a:rPr lang="en-GB" sz="2400" b="0" dirty="0" err="1" smtClean="0">
                <a:latin typeface="Arial Narrow" pitchFamily="34" charset="0"/>
              </a:rPr>
              <a:t>Aulas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expositivas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dialogadas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presenciais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fundamentadas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casos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concretos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jurisprudências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livros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textos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indicados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magistrados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professores</a:t>
            </a:r>
            <a:r>
              <a:rPr lang="en-GB" sz="2400" b="0" dirty="0">
                <a:latin typeface="Arial Narrow" pitchFamily="34" charset="0"/>
              </a:rPr>
              <a:t>, com debates de </a:t>
            </a:r>
            <a:r>
              <a:rPr lang="en-GB" sz="2400" b="0" dirty="0" err="1">
                <a:latin typeface="Arial Narrow" pitchFamily="34" charset="0"/>
              </a:rPr>
              <a:t>matérias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cunho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jurídico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estudos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caso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apresentação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;</a:t>
            </a:r>
          </a:p>
          <a:p>
            <a:pPr indent="274638" algn="just">
              <a:lnSpc>
                <a:spcPct val="108000"/>
              </a:lnSpc>
              <a:buFontTx/>
              <a:buChar char="•"/>
            </a:pPr>
            <a:r>
              <a:rPr lang="en-GB" sz="2400" b="0" dirty="0" err="1">
                <a:latin typeface="Arial Narrow" pitchFamily="34" charset="0"/>
              </a:rPr>
              <a:t>Estágio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unidades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jurisdicionais</a:t>
            </a:r>
            <a:r>
              <a:rPr lang="en-GB" sz="2400" b="0" dirty="0">
                <a:latin typeface="Arial Narrow" pitchFamily="34" charset="0"/>
              </a:rPr>
              <a:t> da Capital e </a:t>
            </a:r>
            <a:r>
              <a:rPr lang="en-GB" sz="2400" b="0" dirty="0" err="1">
                <a:latin typeface="Arial Narrow" pitchFamily="34" charset="0"/>
              </a:rPr>
              <a:t>outras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atividades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definidas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Superintendente</a:t>
            </a:r>
            <a:r>
              <a:rPr lang="en-GB" sz="2400" b="0" dirty="0">
                <a:latin typeface="Arial Narrow" pitchFamily="34" charset="0"/>
              </a:rPr>
              <a:t> da EJEF, </a:t>
            </a:r>
            <a:r>
              <a:rPr lang="en-GB" sz="2400" b="0" dirty="0" err="1">
                <a:latin typeface="Arial Narrow" pitchFamily="34" charset="0"/>
              </a:rPr>
              <a:t>tais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como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palestras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painéis</a:t>
            </a:r>
            <a:r>
              <a:rPr lang="en-GB" sz="2400" b="0" dirty="0">
                <a:latin typeface="Arial Narrow" pitchFamily="34" charset="0"/>
              </a:rPr>
              <a:t>, debates, </a:t>
            </a:r>
            <a:r>
              <a:rPr lang="en-GB" sz="2400" b="0" dirty="0" err="1">
                <a:latin typeface="Arial Narrow" pitchFamily="34" charset="0"/>
              </a:rPr>
              <a:t>dinâmicas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visitas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técnicas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audiências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júris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simulados</a:t>
            </a:r>
            <a:r>
              <a:rPr lang="en-GB" sz="2400" b="0" dirty="0">
                <a:latin typeface="Arial Narrow" pitchFamily="34" charset="0"/>
              </a:rPr>
              <a:t>.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1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400" dirty="0" smtClean="0"/>
          </a:p>
          <a:p>
            <a:pPr algn="just">
              <a:lnSpc>
                <a:spcPct val="115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Na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disciplina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“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Elaboração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Decisões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Sentenças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Realização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Audiências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”,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ocorreram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aulas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teórico-práticas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estágios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realizadas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no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período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das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08h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às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12h,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sendo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reservadas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as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tardes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que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cada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grupo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resolvesse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caso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proposto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ou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elaborasse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sentença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.    </a:t>
            </a:r>
            <a:endParaRPr lang="en-GB" sz="24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105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submetidos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uma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atividade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avaliativa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cuja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execução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foi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individual, no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último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trabalhos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do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módulo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correspondente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67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384" y="16001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Tribunal de Justiça do Estado de Minas Gerais</a:t>
            </a:r>
          </a:p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Escola Judicial Desembargador </a:t>
            </a:r>
            <a:r>
              <a:rPr lang="pt-BR" b="1" dirty="0" err="1">
                <a:latin typeface="Arial Narrow" pitchFamily="34" charset="0"/>
                <a:cs typeface="Calibri" pitchFamily="34" charset="0"/>
              </a:rPr>
              <a:t>Edésio</a:t>
            </a:r>
            <a:r>
              <a:rPr lang="pt-BR" b="1" dirty="0">
                <a:latin typeface="Arial Narrow" pitchFamily="34" charset="0"/>
                <a:cs typeface="Calibri" pitchFamily="34" charset="0"/>
              </a:rPr>
              <a:t> Fernandes</a:t>
            </a:r>
          </a:p>
          <a:p>
            <a:endParaRPr lang="pt-BR" dirty="0">
              <a:latin typeface="Arial Narrow" pitchFamily="34" charset="0"/>
              <a:cs typeface="Calibri" pitchFamily="34" charset="0"/>
            </a:endParaRPr>
          </a:p>
          <a:p>
            <a:endParaRPr lang="pt-BR" b="1" dirty="0" smtClean="0">
              <a:latin typeface="Arial Narrow" pitchFamily="34" charset="0"/>
              <a:cs typeface="Calibri" pitchFamily="34" charset="0"/>
            </a:endParaRPr>
          </a:p>
          <a:p>
            <a:r>
              <a:rPr lang="pt-BR" b="1" dirty="0" smtClean="0">
                <a:latin typeface="Arial Narrow" pitchFamily="34" charset="0"/>
                <a:cs typeface="Calibri" pitchFamily="34" charset="0"/>
              </a:rPr>
              <a:t>Desembargador </a:t>
            </a:r>
            <a:r>
              <a:rPr lang="pt-BR" b="1" dirty="0">
                <a:latin typeface="Arial Narrow" pitchFamily="34" charset="0"/>
                <a:cs typeface="Calibri" pitchFamily="34" charset="0"/>
              </a:rPr>
              <a:t>José Antonino Baía Borges</a:t>
            </a:r>
          </a:p>
          <a:p>
            <a:r>
              <a:rPr lang="pt-BR" dirty="0">
                <a:latin typeface="Arial Narrow" pitchFamily="34" charset="0"/>
                <a:cs typeface="Calibri" pitchFamily="34" charset="0"/>
              </a:rPr>
              <a:t>Segundo Vice-Presidente do TJMG e Superintendente da EJEF</a:t>
            </a:r>
          </a:p>
          <a:p>
            <a:r>
              <a:rPr lang="pt-BR" b="1" dirty="0">
                <a:latin typeface="Arial Narrow" pitchFamily="34" charset="0"/>
                <a:cs typeface="Calibri" pitchFamily="34" charset="0"/>
              </a:rPr>
              <a:t>Desembargador José Geraldo Saldanha da Fonseca</a:t>
            </a:r>
          </a:p>
          <a:p>
            <a:r>
              <a:rPr lang="pt-BR" dirty="0">
                <a:latin typeface="Arial Narrow" pitchFamily="34" charset="0"/>
                <a:cs typeface="Calibri" pitchFamily="34" charset="0"/>
              </a:rPr>
              <a:t>Superintendente-Adjunto da EJEF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Mônica Alexandra de Mendonça Terra e Almeida Sá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Diretora Executiva de Desenvolvimento de Pessoas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Mariângela da Penha </a:t>
            </a:r>
            <a:r>
              <a:rPr lang="pt-BR" sz="3300" b="1" dirty="0" err="1">
                <a:latin typeface="Arial Narrow" pitchFamily="34" charset="0"/>
                <a:cs typeface="Calibri" pitchFamily="34" charset="0"/>
              </a:rPr>
              <a:t>Mazôco</a:t>
            </a:r>
            <a:r>
              <a:rPr lang="pt-BR" sz="3300" b="1" dirty="0">
                <a:latin typeface="Arial Narrow" pitchFamily="34" charset="0"/>
                <a:cs typeface="Calibri" pitchFamily="34" charset="0"/>
              </a:rPr>
              <a:t> Leão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Gerente de Recrutamento, Seleção e Formação Inicial</a:t>
            </a:r>
          </a:p>
          <a:p>
            <a:r>
              <a:rPr lang="pt-BR" sz="3300" b="1" dirty="0">
                <a:latin typeface="Arial Narrow" pitchFamily="34" charset="0"/>
                <a:cs typeface="Calibri" pitchFamily="34" charset="0"/>
              </a:rPr>
              <a:t>Ana Paula Andrade </a:t>
            </a:r>
            <a:r>
              <a:rPr lang="pt-BR" sz="3300" b="1" dirty="0" err="1">
                <a:latin typeface="Arial Narrow" pitchFamily="34" charset="0"/>
                <a:cs typeface="Calibri" pitchFamily="34" charset="0"/>
              </a:rPr>
              <a:t>Prosdocimi</a:t>
            </a:r>
            <a:r>
              <a:rPr lang="pt-BR" sz="3300" b="1" dirty="0">
                <a:latin typeface="Arial Narrow" pitchFamily="34" charset="0"/>
                <a:cs typeface="Calibri" pitchFamily="34" charset="0"/>
              </a:rPr>
              <a:t> da Silva</a:t>
            </a:r>
          </a:p>
          <a:p>
            <a:r>
              <a:rPr lang="pt-BR" sz="3300" dirty="0">
                <a:latin typeface="Arial Narrow" pitchFamily="34" charset="0"/>
                <a:cs typeface="Calibri" pitchFamily="34" charset="0"/>
              </a:rPr>
              <a:t>Coordenadora da Formação Inicial</a:t>
            </a:r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147-6812-4959-B847-795C26239734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</a:t>
            </a:r>
            <a:endParaRPr lang="pt-BR" dirty="0"/>
          </a:p>
        </p:txBody>
      </p:sp>
      <p:pic>
        <p:nvPicPr>
          <p:cNvPr id="15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2204864"/>
            <a:ext cx="2592288" cy="5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6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3. METODOLOGIA</a:t>
            </a:r>
          </a:p>
          <a:p>
            <a:pPr lvl="2"/>
            <a:endParaRPr lang="pt-BR" sz="2400" dirty="0" smtClean="0">
              <a:latin typeface="Arial Narrow" pitchFamily="34" charset="0"/>
            </a:endParaRPr>
          </a:p>
          <a:p>
            <a:pPr algn="just">
              <a:lnSpc>
                <a:spcPct val="10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estágios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realizados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Varas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da Comarca de Belo Horizonte,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Juizados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Especiais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Cíveis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Criminais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Vara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Cível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Infracional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da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Infância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Juventude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dias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horários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estabelecidos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pelos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Coordenadores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dos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módulos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divididos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grupos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mediante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rodízio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com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acompanhamento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de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magistrados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orientadores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especialmente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indicados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para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exercer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essa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latin typeface="Arial Narrow" pitchFamily="34" charset="0"/>
              </a:rPr>
              <a:t>função</a:t>
            </a:r>
            <a:r>
              <a:rPr lang="en-GB" sz="2400" b="0" dirty="0">
                <a:solidFill>
                  <a:srgbClr val="000000"/>
                </a:solidFill>
                <a:latin typeface="Arial Narrow" pitchFamily="34" charset="0"/>
              </a:rPr>
              <a:t>. 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sz="2400" dirty="0" smtClean="0">
              <a:latin typeface="Arial Narrow" pitchFamily="34" charset="0"/>
            </a:endParaRPr>
          </a:p>
          <a:p>
            <a:pPr algn="just"/>
            <a:r>
              <a:rPr lang="en-GB" sz="2400" b="0" dirty="0" smtClean="0">
                <a:latin typeface="Arial Narrow" pitchFamily="34" charset="0"/>
              </a:rPr>
              <a:t>A </a:t>
            </a:r>
            <a:r>
              <a:rPr lang="en-GB" sz="2400" b="0" dirty="0" err="1">
                <a:latin typeface="Arial Narrow" pitchFamily="34" charset="0"/>
              </a:rPr>
              <a:t>avaliação</a:t>
            </a:r>
            <a:r>
              <a:rPr lang="en-GB" sz="2400" b="0" dirty="0">
                <a:latin typeface="Arial Narrow" pitchFamily="34" charset="0"/>
              </a:rPr>
              <a:t> dos </a:t>
            </a:r>
            <a:r>
              <a:rPr lang="en-GB" sz="2400" b="0" dirty="0" err="1">
                <a:latin typeface="Arial Narrow" pitchFamily="34" charset="0"/>
              </a:rPr>
              <a:t>candidatos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foi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realizada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por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meio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provas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escritas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mediante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apresentação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escritos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orais</a:t>
            </a:r>
            <a:r>
              <a:rPr lang="en-GB" sz="2400" b="0" dirty="0">
                <a:latin typeface="Arial Narrow" pitchFamily="34" charset="0"/>
              </a:rPr>
              <a:t>, </a:t>
            </a:r>
            <a:r>
              <a:rPr lang="en-GB" sz="2400" b="0" dirty="0" err="1">
                <a:latin typeface="Arial Narrow" pitchFamily="34" charset="0"/>
              </a:rPr>
              <a:t>relatórios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estágios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participação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em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outras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atividades</a:t>
            </a:r>
            <a:r>
              <a:rPr lang="en-GB" sz="2400" b="0" dirty="0" smtClean="0">
                <a:latin typeface="Arial Narrow" pitchFamily="34" charset="0"/>
              </a:rPr>
              <a:t>.</a:t>
            </a:r>
          </a:p>
          <a:p>
            <a:pPr algn="just"/>
            <a:endParaRPr lang="en-GB" sz="2400" b="0" dirty="0" smtClean="0">
              <a:latin typeface="Arial Narrow" pitchFamily="34" charset="0"/>
            </a:endParaRPr>
          </a:p>
          <a:p>
            <a:pPr algn="just"/>
            <a:r>
              <a:rPr lang="en-GB" sz="2400" b="0" dirty="0" smtClean="0">
                <a:latin typeface="Arial Narrow" pitchFamily="34" charset="0"/>
              </a:rPr>
              <a:t>Os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Coordenadores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Curso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foram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responsáveis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pela</a:t>
            </a:r>
            <a:r>
              <a:rPr lang="en-GB" sz="2400" b="0" dirty="0">
                <a:latin typeface="Arial Narrow" pitchFamily="34" charset="0"/>
              </a:rPr>
              <a:t> </a:t>
            </a:r>
            <a:r>
              <a:rPr lang="en-GB" sz="2400" b="0" dirty="0" err="1">
                <a:latin typeface="Arial Narrow" pitchFamily="34" charset="0"/>
              </a:rPr>
              <a:t>aplicação</a:t>
            </a:r>
            <a:r>
              <a:rPr lang="en-GB" sz="2400" b="0" dirty="0">
                <a:latin typeface="Arial Narrow" pitchFamily="34" charset="0"/>
              </a:rPr>
              <a:t> e </a:t>
            </a:r>
            <a:r>
              <a:rPr lang="en-GB" sz="2400" b="0" dirty="0" err="1">
                <a:latin typeface="Arial Narrow" pitchFamily="34" charset="0"/>
              </a:rPr>
              <a:t>correção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>
                <a:latin typeface="Arial Narrow" pitchFamily="34" charset="0"/>
              </a:rPr>
              <a:t>trabalhos</a:t>
            </a:r>
            <a:r>
              <a:rPr lang="en-GB" sz="2400" b="0" dirty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avaliação</a:t>
            </a:r>
            <a:r>
              <a:rPr lang="en-GB" sz="2400" b="0" dirty="0" smtClean="0">
                <a:latin typeface="Arial Narrow" pitchFamily="34" charset="0"/>
              </a:rPr>
              <a:t>.</a:t>
            </a:r>
          </a:p>
          <a:p>
            <a:pPr algn="just"/>
            <a:endParaRPr lang="en-GB" sz="2400" b="0" dirty="0" smtClean="0">
              <a:latin typeface="Arial Narrow" pitchFamily="34" charset="0"/>
            </a:endParaRPr>
          </a:p>
          <a:p>
            <a:pPr lvl="2"/>
            <a:endParaRPr lang="pt-BR" dirty="0" smtClean="0"/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26368" y="1417638"/>
            <a:ext cx="8291264" cy="4747666"/>
          </a:xfrm>
        </p:spPr>
        <p:txBody>
          <a:bodyPr>
            <a:normAutofit fontScale="32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Os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candidatos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foram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avaliados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relação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às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atividades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desenvolvidas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durante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curso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quanto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conteúdo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programático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ao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estágio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e à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conduta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mantida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no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período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, inclusive no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tocante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a:</a:t>
            </a:r>
          </a:p>
          <a:p>
            <a:pPr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I 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assiduidade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II 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pontualidade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III 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postura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   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IV 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relacionamento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interpessoal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V 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GB" sz="8000" b="0" dirty="0" err="1">
                <a:solidFill>
                  <a:srgbClr val="000000"/>
                </a:solidFill>
                <a:latin typeface="Arial Narrow" pitchFamily="34" charset="0"/>
              </a:rPr>
              <a:t>interesse</a:t>
            </a:r>
            <a:r>
              <a:rPr lang="en-GB" sz="8000" b="0" dirty="0">
                <a:solidFill>
                  <a:srgbClr val="000000"/>
                </a:solidFill>
                <a:latin typeface="Arial Narrow" pitchFamily="34" charset="0"/>
              </a:rPr>
              <a:t> e </a:t>
            </a:r>
            <a:r>
              <a:rPr lang="en-GB" sz="8000" b="0" dirty="0" err="1" smtClean="0">
                <a:solidFill>
                  <a:srgbClr val="000000"/>
                </a:solidFill>
                <a:latin typeface="Arial Narrow" pitchFamily="34" charset="0"/>
              </a:rPr>
              <a:t>participação</a:t>
            </a:r>
            <a:r>
              <a:rPr lang="en-GB" sz="80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lnSpc>
                <a:spcPct val="97000"/>
              </a:lnSpc>
              <a:spcBef>
                <a:spcPts val="800"/>
              </a:spcBef>
              <a:buClr>
                <a:schemeClr val="tx1"/>
              </a:buClr>
              <a:buSzPct val="50000"/>
              <a:tabLst>
                <a:tab pos="3143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8000" b="0" dirty="0">
              <a:solidFill>
                <a:srgbClr val="000000"/>
              </a:solidFill>
              <a:latin typeface="Arial Narrow" pitchFamily="34" charset="0"/>
            </a:endParaRPr>
          </a:p>
          <a:p>
            <a:pPr lvl="2"/>
            <a:endParaRPr lang="pt-BR" sz="8000" dirty="0" smtClean="0"/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7859216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 algn="just"/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Para a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aprovação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foi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observado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o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critério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definido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pela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ENFAM: “O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candidato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será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considerado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apto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se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obtiver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conceito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insuficiente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qualquer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das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disciplinas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isoladamente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ou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se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obtiver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conceito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regular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avaliação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de um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terço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das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disciplinas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considerada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a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fração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em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seu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favor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”.</a:t>
            </a:r>
          </a:p>
          <a:p>
            <a:pPr algn="just"/>
            <a:endParaRPr lang="en-GB" sz="2400" b="0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just"/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Não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houve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caso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 de </a:t>
            </a:r>
            <a:r>
              <a:rPr lang="en-GB" sz="2400" b="0" dirty="0" err="1" smtClean="0">
                <a:solidFill>
                  <a:srgbClr val="000000"/>
                </a:solidFill>
                <a:latin typeface="Arial Narrow" pitchFamily="34" charset="0"/>
              </a:rPr>
              <a:t>desaprovação</a:t>
            </a:r>
            <a:r>
              <a:rPr lang="en-GB" sz="2400" b="0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3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7931224" cy="4373563"/>
          </a:xfrm>
        </p:spPr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4. AVALIAÇÃO</a:t>
            </a:r>
          </a:p>
          <a:p>
            <a:pPr algn="just"/>
            <a:endParaRPr lang="en-GB" dirty="0" smtClean="0"/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err="1">
                <a:latin typeface="Arial Narrow" pitchFamily="34" charset="0"/>
              </a:rPr>
              <a:t>Avaliação</a:t>
            </a:r>
            <a:r>
              <a:rPr lang="en-GB" sz="2400" dirty="0">
                <a:latin typeface="Arial Narrow" pitchFamily="34" charset="0"/>
              </a:rPr>
              <a:t> do </a:t>
            </a:r>
            <a:r>
              <a:rPr lang="en-GB" sz="2400" dirty="0" err="1" smtClean="0">
                <a:latin typeface="Arial Narrow" pitchFamily="34" charset="0"/>
              </a:rPr>
              <a:t>Curso</a:t>
            </a:r>
            <a:endParaRPr lang="en-GB" sz="2400" dirty="0" smtClean="0">
              <a:latin typeface="Arial Narrow" pitchFamily="34" charset="0"/>
            </a:endParaRPr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rgbClr val="000000"/>
              </a:solidFill>
              <a:latin typeface="Arial Narrow" pitchFamily="34" charset="0"/>
            </a:endParaRPr>
          </a:p>
          <a:p>
            <a:pPr algn="just"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0" dirty="0" smtClean="0">
                <a:latin typeface="Arial Narrow" pitchFamily="34" charset="0"/>
              </a:rPr>
              <a:t>O </a:t>
            </a:r>
            <a:r>
              <a:rPr lang="en-GB" sz="2400" b="0" dirty="0" err="1" smtClean="0">
                <a:latin typeface="Arial Narrow" pitchFamily="34" charset="0"/>
              </a:rPr>
              <a:t>Comitê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EJEF,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Coordenadores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curso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além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equipe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técnica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da</a:t>
            </a:r>
            <a:r>
              <a:rPr lang="en-GB" sz="2400" b="0" dirty="0" smtClean="0">
                <a:latin typeface="Arial Narrow" pitchFamily="34" charset="0"/>
              </a:rPr>
              <a:t> DIRDEP, </a:t>
            </a:r>
            <a:r>
              <a:rPr lang="en-GB" sz="2400" b="0" dirty="0" err="1" smtClean="0">
                <a:latin typeface="Arial Narrow" pitchFamily="34" charset="0"/>
              </a:rPr>
              <a:t>reuniram</a:t>
            </a:r>
            <a:r>
              <a:rPr lang="en-GB" sz="2400" b="0" dirty="0" smtClean="0">
                <a:latin typeface="Arial Narrow" pitchFamily="34" charset="0"/>
              </a:rPr>
              <a:t>-se </a:t>
            </a:r>
            <a:r>
              <a:rPr lang="en-GB" sz="2400" b="0" dirty="0" err="1" smtClean="0">
                <a:latin typeface="Arial Narrow" pitchFamily="34" charset="0"/>
              </a:rPr>
              <a:t>para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além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analisar</a:t>
            </a:r>
            <a:r>
              <a:rPr lang="en-GB" sz="2400" b="0" dirty="0" smtClean="0">
                <a:latin typeface="Arial Narrow" pitchFamily="34" charset="0"/>
              </a:rPr>
              <a:t> as </a:t>
            </a:r>
            <a:r>
              <a:rPr lang="en-GB" sz="2400" b="0" dirty="0" err="1" smtClean="0">
                <a:latin typeface="Arial Narrow" pitchFamily="34" charset="0"/>
              </a:rPr>
              <a:t>condições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ambientais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preparo</a:t>
            </a:r>
            <a:r>
              <a:rPr lang="en-GB" sz="2400" b="0" dirty="0" smtClean="0">
                <a:latin typeface="Arial Narrow" pitchFamily="34" charset="0"/>
              </a:rPr>
              <a:t> dos </a:t>
            </a:r>
            <a:r>
              <a:rPr lang="en-GB" sz="2400" b="0" dirty="0" err="1" smtClean="0">
                <a:latin typeface="Arial Narrow" pitchFamily="34" charset="0"/>
              </a:rPr>
              <a:t>professores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quanto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conteúdo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metodologia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aplicados</a:t>
            </a:r>
            <a:r>
              <a:rPr lang="en-GB" sz="2400" b="0" dirty="0" smtClean="0">
                <a:latin typeface="Arial Narrow" pitchFamily="34" charset="0"/>
              </a:rPr>
              <a:t>, </a:t>
            </a:r>
            <a:r>
              <a:rPr lang="en-GB" sz="2400" b="0" dirty="0" err="1" smtClean="0">
                <a:latin typeface="Arial Narrow" pitchFamily="34" charset="0"/>
              </a:rPr>
              <a:t>avaliar</a:t>
            </a:r>
            <a:r>
              <a:rPr lang="en-GB" sz="2400" b="0" dirty="0" smtClean="0">
                <a:latin typeface="Arial Narrow" pitchFamily="34" charset="0"/>
              </a:rPr>
              <a:t> a </a:t>
            </a:r>
            <a:r>
              <a:rPr lang="en-GB" sz="2400" b="0" dirty="0" err="1" smtClean="0">
                <a:latin typeface="Arial Narrow" pitchFamily="34" charset="0"/>
              </a:rPr>
              <a:t>aprendizagem</a:t>
            </a:r>
            <a:r>
              <a:rPr lang="en-GB" sz="2400" b="0" dirty="0" smtClean="0">
                <a:latin typeface="Arial Narrow" pitchFamily="34" charset="0"/>
              </a:rPr>
              <a:t>, as </a:t>
            </a:r>
            <a:r>
              <a:rPr lang="en-GB" sz="2400" b="0" dirty="0" err="1" smtClean="0">
                <a:latin typeface="Arial Narrow" pitchFamily="34" charset="0"/>
              </a:rPr>
              <a:t>mudanças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comportamento</a:t>
            </a:r>
            <a:r>
              <a:rPr lang="en-GB" sz="2400" b="0" dirty="0" smtClean="0">
                <a:latin typeface="Arial Narrow" pitchFamily="34" charset="0"/>
              </a:rPr>
              <a:t> e </a:t>
            </a:r>
            <a:r>
              <a:rPr lang="en-GB" sz="2400" b="0" dirty="0" err="1" smtClean="0">
                <a:latin typeface="Arial Narrow" pitchFamily="34" charset="0"/>
              </a:rPr>
              <a:t>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resultados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ao</a:t>
            </a:r>
            <a:r>
              <a:rPr lang="en-GB" sz="2400" b="0" dirty="0" smtClean="0">
                <a:latin typeface="Arial Narrow" pitchFamily="34" charset="0"/>
              </a:rPr>
              <a:t> </a:t>
            </a:r>
            <a:r>
              <a:rPr lang="en-GB" sz="2400" b="0" dirty="0" err="1" smtClean="0">
                <a:latin typeface="Arial Narrow" pitchFamily="34" charset="0"/>
              </a:rPr>
              <a:t>longo</a:t>
            </a:r>
            <a:r>
              <a:rPr lang="en-GB" sz="2400" b="0" dirty="0" smtClean="0">
                <a:latin typeface="Arial Narrow" pitchFamily="34" charset="0"/>
              </a:rPr>
              <a:t> do </a:t>
            </a:r>
            <a:r>
              <a:rPr lang="en-GB" sz="2400" b="0" dirty="0" err="1" smtClean="0">
                <a:latin typeface="Arial Narrow" pitchFamily="34" charset="0"/>
              </a:rPr>
              <a:t>período</a:t>
            </a:r>
            <a:r>
              <a:rPr lang="en-GB" sz="2400" b="0" dirty="0" smtClean="0">
                <a:latin typeface="Arial Narrow" pitchFamily="34" charset="0"/>
              </a:rPr>
              <a:t> de </a:t>
            </a:r>
            <a:r>
              <a:rPr lang="en-GB" sz="2400" b="0" dirty="0" err="1" smtClean="0">
                <a:latin typeface="Arial Narrow" pitchFamily="34" charset="0"/>
              </a:rPr>
              <a:t>formação</a:t>
            </a:r>
            <a:r>
              <a:rPr lang="en-GB" sz="2400" b="0" dirty="0" smtClean="0">
                <a:latin typeface="Arial Narrow" pitchFamily="34" charset="0"/>
              </a:rPr>
              <a:t>.</a:t>
            </a:r>
            <a:endParaRPr lang="en-GB" sz="2400" b="0" dirty="0">
              <a:latin typeface="Arial Narrow" pitchFamily="34" charset="0"/>
            </a:endParaRPr>
          </a:p>
          <a:p>
            <a:pPr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rgbClr val="000000"/>
              </a:solidFill>
              <a:latin typeface="Univers" pitchFamily="32" charset="0"/>
            </a:endParaRP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1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4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 algn="ctr"/>
            <a:r>
              <a:rPr lang="pt-BR" sz="2400" b="1" dirty="0" smtClean="0">
                <a:solidFill>
                  <a:schemeClr val="tx2"/>
                </a:solidFill>
                <a:latin typeface="Arial Narrow" pitchFamily="34" charset="0"/>
              </a:rPr>
              <a:t>- Projeto de Reformulação do Curso de Formação Inicial de Juízes de Direito Substitutos</a:t>
            </a:r>
          </a:p>
          <a:p>
            <a:pPr lvl="2" algn="ctr"/>
            <a:endParaRPr lang="pt-BR" sz="24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lvl="2"/>
            <a:r>
              <a:rPr lang="pt-BR" sz="2400" b="1" dirty="0" smtClean="0">
                <a:latin typeface="Arial Narrow" pitchFamily="34" charset="0"/>
              </a:rPr>
              <a:t>Eixos principais de aprimoramento</a:t>
            </a:r>
          </a:p>
          <a:p>
            <a:pPr lvl="2"/>
            <a:endParaRPr lang="pt-BR" sz="2400" b="1" dirty="0" smtClean="0">
              <a:latin typeface="Arial Narrow" pitchFamily="34" charset="0"/>
            </a:endParaRPr>
          </a:p>
          <a:p>
            <a:pPr lvl="2"/>
            <a:r>
              <a:rPr lang="pt-BR" sz="2400" dirty="0" smtClean="0">
                <a:latin typeface="Arial Narrow" pitchFamily="34" charset="0"/>
              </a:rPr>
              <a:t>1) Vinculação dos conteúdos à prática do juiz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2) Inovação metodológica e dos conteúdos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3) Integração entre os eixos temáticos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 algn="ctr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- Integração, continuidade e aprofundamento entre as etapas Formação Inicial e Acompanhamento dos Magistrados </a:t>
            </a:r>
            <a:r>
              <a:rPr lang="pt-BR" b="1" dirty="0" err="1" smtClean="0">
                <a:solidFill>
                  <a:schemeClr val="tx2"/>
                </a:solidFill>
                <a:latin typeface="Arial Narrow" pitchFamily="34" charset="0"/>
              </a:rPr>
              <a:t>Vitaliciandos</a:t>
            </a:r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 do TJMG</a:t>
            </a:r>
            <a:endParaRPr lang="pt-BR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</a:t>
            </a: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)</a:t>
            </a:r>
          </a:p>
          <a:p>
            <a:pPr marL="0" lvl="1" algn="just">
              <a:lnSpc>
                <a:spcPct val="80000"/>
              </a:lnSpc>
              <a:buClrTx/>
            </a:pPr>
            <a:endParaRPr lang="pt-BR" sz="22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(Formato Atual)</a:t>
            </a:r>
          </a:p>
          <a:p>
            <a:pPr lvl="2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Formação Inicial </a:t>
            </a:r>
          </a:p>
          <a:p>
            <a:pPr lvl="2"/>
            <a:r>
              <a:rPr lang="pt-BR" sz="2400" b="1" dirty="0" smtClean="0">
                <a:latin typeface="Arial Narrow" pitchFamily="34" charset="0"/>
              </a:rPr>
              <a:t>Curso de Formação Inicial de Juízes de Direito Substitutos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Carga horária: mínimo de 480 horas-aula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Duração: de 3 a 4 meses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373563"/>
          </a:xfrm>
        </p:spPr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Condicionantes)</a:t>
            </a:r>
          </a:p>
          <a:p>
            <a:pPr marL="0" lvl="1" algn="just">
              <a:lnSpc>
                <a:spcPct val="90000"/>
              </a:lnSpc>
              <a:buClrTx/>
            </a:pPr>
            <a:endParaRPr lang="pt-BR" sz="24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/>
            <a:r>
              <a:rPr lang="pt-BR" b="1" dirty="0" smtClean="0">
                <a:solidFill>
                  <a:schemeClr val="tx2"/>
                </a:solidFill>
                <a:latin typeface="Arial Narrow" pitchFamily="34" charset="0"/>
              </a:rPr>
              <a:t>Acompanhamento </a:t>
            </a:r>
            <a:r>
              <a:rPr lang="pt-BR" b="1" dirty="0">
                <a:solidFill>
                  <a:schemeClr val="tx2"/>
                </a:solidFill>
                <a:latin typeface="Arial Narrow" pitchFamily="34" charset="0"/>
              </a:rPr>
              <a:t>dos Magistrados </a:t>
            </a:r>
            <a:r>
              <a:rPr lang="pt-BR" b="1" dirty="0" err="1">
                <a:solidFill>
                  <a:schemeClr val="tx2"/>
                </a:solidFill>
                <a:latin typeface="Arial Narrow" pitchFamily="34" charset="0"/>
              </a:rPr>
              <a:t>Vitaliciandos</a:t>
            </a:r>
            <a:endParaRPr lang="pt-BR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2" algn="just"/>
            <a:r>
              <a:rPr lang="pt-BR" sz="2400" b="1" dirty="0" smtClean="0">
                <a:latin typeface="Arial Narrow" pitchFamily="34" charset="0"/>
              </a:rPr>
              <a:t>Programa de Aperfeiçoamento para Magistrados </a:t>
            </a:r>
            <a:r>
              <a:rPr lang="pt-BR" sz="2400" b="1" dirty="0" err="1" smtClean="0">
                <a:latin typeface="Arial Narrow" pitchFamily="34" charset="0"/>
              </a:rPr>
              <a:t>Vitaliciandos</a:t>
            </a:r>
            <a:r>
              <a:rPr lang="pt-BR" sz="2400" b="1" dirty="0" smtClean="0">
                <a:latin typeface="Arial Narrow" pitchFamily="34" charset="0"/>
              </a:rPr>
              <a:t> do TJMG – VITALICIAR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Carga horária: 120 horas-aula </a:t>
            </a:r>
          </a:p>
          <a:p>
            <a:pPr marL="342900" lvl="2" indent="-342900">
              <a:buFont typeface="Arial" pitchFamily="34" charset="0"/>
              <a:buChar char="•"/>
            </a:pPr>
            <a:r>
              <a:rPr lang="pt-BR" sz="2400" dirty="0" smtClean="0">
                <a:latin typeface="Arial Narrow" pitchFamily="34" charset="0"/>
              </a:rPr>
              <a:t>Cursos de Aperfeiçoamento </a:t>
            </a:r>
            <a:r>
              <a:rPr lang="pt-BR" sz="2400" dirty="0" smtClean="0">
                <a:latin typeface="Arial Narrow" pitchFamily="34" charset="0"/>
              </a:rPr>
              <a:t>para</a:t>
            </a:r>
            <a:r>
              <a:rPr lang="pt-BR" sz="2400" dirty="0" smtClean="0">
                <a:latin typeface="Arial Narrow" pitchFamily="34" charset="0"/>
              </a:rPr>
              <a:t> </a:t>
            </a:r>
            <a:r>
              <a:rPr lang="pt-BR" sz="2400" dirty="0" smtClean="0">
                <a:latin typeface="Arial Narrow" pitchFamily="34" charset="0"/>
              </a:rPr>
              <a:t>Magistrados </a:t>
            </a:r>
            <a:r>
              <a:rPr lang="pt-BR" sz="2400" dirty="0" err="1" smtClean="0">
                <a:latin typeface="Arial Narrow" pitchFamily="34" charset="0"/>
              </a:rPr>
              <a:t>Vitaliciandos</a:t>
            </a:r>
            <a:endParaRPr lang="pt-BR" sz="2400" dirty="0" smtClean="0">
              <a:latin typeface="Arial Narrow" pitchFamily="34" charset="0"/>
            </a:endParaRPr>
          </a:p>
          <a:p>
            <a:pPr marL="342900" lvl="2" indent="-342900">
              <a:buFont typeface="Arial" pitchFamily="34" charset="0"/>
              <a:buChar char="•"/>
            </a:pPr>
            <a:r>
              <a:rPr lang="pt-BR" sz="2400" dirty="0" smtClean="0">
                <a:latin typeface="Arial Narrow" pitchFamily="34" charset="0"/>
              </a:rPr>
              <a:t>Acompanhamento e Avaliação do Exercício da Prática Judicante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300" y="1772816"/>
            <a:ext cx="8075240" cy="4556720"/>
          </a:xfrm>
        </p:spPr>
        <p:txBody>
          <a:bodyPr>
            <a:normAutofit fontScale="32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</a:t>
            </a:r>
          </a:p>
          <a:p>
            <a:pPr marL="0" lvl="1" algn="just">
              <a:buClrTx/>
            </a:pPr>
            <a:r>
              <a:rPr lang="pt-BR" sz="68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(Possibilidades e Condicionantes)</a:t>
            </a:r>
          </a:p>
          <a:p>
            <a:pPr lvl="2"/>
            <a:endParaRPr lang="pt-BR" sz="3100" dirty="0" smtClean="0">
              <a:latin typeface="Calibri" pitchFamily="34" charset="0"/>
            </a:endParaRPr>
          </a:p>
          <a:p>
            <a:pPr lvl="2" algn="just"/>
            <a:r>
              <a:rPr lang="pt-BR" sz="7400" b="1" dirty="0">
                <a:latin typeface="Arial Narrow" pitchFamily="34" charset="0"/>
              </a:rPr>
              <a:t>Cursos de Aperfeiçoamento para Magistrados </a:t>
            </a:r>
            <a:r>
              <a:rPr lang="pt-BR" sz="7400" b="1" dirty="0" err="1">
                <a:latin typeface="Arial Narrow" pitchFamily="34" charset="0"/>
              </a:rPr>
              <a:t>Vitaliciandos</a:t>
            </a:r>
            <a:r>
              <a:rPr lang="pt-BR" sz="7400" b="1" dirty="0">
                <a:latin typeface="Arial Narrow" pitchFamily="34" charset="0"/>
              </a:rPr>
              <a:t> </a:t>
            </a:r>
          </a:p>
          <a:p>
            <a:pPr lvl="2"/>
            <a:endParaRPr lang="pt-BR" sz="4600" b="1" dirty="0" smtClean="0">
              <a:latin typeface="Arial Narrow" pitchFamily="34" charset="0"/>
            </a:endParaRP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Carga </a:t>
            </a:r>
            <a:r>
              <a:rPr lang="pt-BR" sz="7400" dirty="0" smtClean="0">
                <a:latin typeface="Arial Narrow" pitchFamily="34" charset="0"/>
              </a:rPr>
              <a:t>horária: 40 horas-aula</a:t>
            </a: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Modalidade: presencial</a:t>
            </a:r>
          </a:p>
          <a:p>
            <a:pPr lvl="2" algn="just"/>
            <a:r>
              <a:rPr lang="pt-BR" sz="7400" dirty="0" smtClean="0">
                <a:latin typeface="Arial Narrow" pitchFamily="34" charset="0"/>
              </a:rPr>
              <a:t>Metodologia: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Troca de experiências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Análise de casos concretos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Questionamentos apontados pelos próprios participantes</a:t>
            </a:r>
          </a:p>
          <a:p>
            <a:pPr marL="457200" lvl="2" indent="-457200" algn="just">
              <a:buClrTx/>
              <a:buFont typeface="Arial" pitchFamily="34" charset="0"/>
              <a:buChar char="•"/>
            </a:pPr>
            <a:r>
              <a:rPr lang="pt-BR" sz="7400" dirty="0" smtClean="0">
                <a:latin typeface="Arial Narrow" pitchFamily="34" charset="0"/>
              </a:rPr>
              <a:t>Lacunas identificadas pelos docentes na formação e na atuação judicante dos novos magistrados</a:t>
            </a:r>
          </a:p>
          <a:p>
            <a:pPr lvl="2" algn="just"/>
            <a:r>
              <a:rPr lang="pt-BR" sz="4600" dirty="0" smtClean="0">
                <a:latin typeface="Arial Narrow" pitchFamily="34" charset="0"/>
              </a:rPr>
              <a:t> 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6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46467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</a:t>
            </a:r>
            <a:r>
              <a:rPr lang="pt-BR" sz="32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INICIAL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2541890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buAutoNum type="arabicPeriod"/>
            </a:pPr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TURMAS JÁ REALIZADAS</a:t>
            </a:r>
          </a:p>
          <a:p>
            <a:pPr algn="just"/>
            <a:endParaRPr lang="pt-BR" sz="2400" dirty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De 1996 a 2008: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11 (onze) Cursos de Formação Inicial de Juízes de Direito Substitutos</a:t>
            </a:r>
          </a:p>
          <a:p>
            <a:pPr algn="just"/>
            <a:endParaRPr lang="pt-BR" sz="2400" b="1" dirty="0" smtClean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De 2009 a 2013: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03 (três) Cursos de Formação para Ingresso na Carreira da Magistratura</a:t>
            </a:r>
          </a:p>
          <a:p>
            <a:pPr algn="just"/>
            <a:endParaRPr lang="pt-BR" sz="2400" dirty="0" smtClean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pt-BR" sz="2400" b="1" dirty="0" smtClean="0">
                <a:latin typeface="Arial Narrow" pitchFamily="34" charset="0"/>
                <a:cs typeface="Calibri" pitchFamily="34" charset="0"/>
              </a:rPr>
              <a:t>Edital 03/2013 </a:t>
            </a:r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– Concurso Cargo de Juiz de Direito Substituto do TJMG</a:t>
            </a:r>
          </a:p>
          <a:p>
            <a:pPr algn="just"/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Curso de Formação Inicial </a:t>
            </a:r>
            <a:r>
              <a:rPr lang="pt-BR" sz="2400" dirty="0">
                <a:latin typeface="Arial Narrow" pitchFamily="34" charset="0"/>
                <a:cs typeface="Calibri" pitchFamily="34" charset="0"/>
              </a:rPr>
              <a:t>de Juízes de Direito Substitutos</a:t>
            </a:r>
            <a:r>
              <a:rPr lang="pt-BR" sz="2400" dirty="0" smtClean="0">
                <a:latin typeface="Arial Narrow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43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>
            <a:normAutofit lnSpcReduction="1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just">
              <a:lnSpc>
                <a:spcPct val="80000"/>
              </a:lnSpc>
              <a:buClrTx/>
            </a:pPr>
            <a:r>
              <a:rPr lang="pt-BR" sz="22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5. ASPECTOS RELEVANTES PARA A EFETIVIDADE CURRICULAR (Possibilidades e Condicionantes)</a:t>
            </a:r>
          </a:p>
          <a:p>
            <a:pPr lvl="2"/>
            <a:endParaRPr lang="pt-BR" dirty="0" smtClean="0"/>
          </a:p>
          <a:p>
            <a:pPr lvl="2"/>
            <a:r>
              <a:rPr lang="pt-BR" sz="2400" b="1" dirty="0" smtClean="0">
                <a:latin typeface="Arial Narrow" pitchFamily="34" charset="0"/>
              </a:rPr>
              <a:t>Acompanhamento e Avaliação do Exercício da Prática Judicante</a:t>
            </a:r>
          </a:p>
          <a:p>
            <a:pPr lvl="2"/>
            <a:r>
              <a:rPr lang="pt-BR" sz="2400" dirty="0">
                <a:latin typeface="Arial Narrow" pitchFamily="34" charset="0"/>
              </a:rPr>
              <a:t>Carga horária: </a:t>
            </a:r>
            <a:r>
              <a:rPr lang="pt-BR" sz="2400" dirty="0" smtClean="0">
                <a:latin typeface="Arial Narrow" pitchFamily="34" charset="0"/>
              </a:rPr>
              <a:t>80 </a:t>
            </a:r>
            <a:r>
              <a:rPr lang="pt-BR" sz="2400" dirty="0">
                <a:latin typeface="Arial Narrow" pitchFamily="34" charset="0"/>
              </a:rPr>
              <a:t>horas-aula</a:t>
            </a:r>
          </a:p>
          <a:p>
            <a:pPr lvl="2"/>
            <a:r>
              <a:rPr lang="pt-BR" sz="2400" dirty="0" smtClean="0">
                <a:latin typeface="Arial Narrow" pitchFamily="34" charset="0"/>
              </a:rPr>
              <a:t>Modalidade: Educação a Distância – </a:t>
            </a:r>
            <a:r>
              <a:rPr lang="pt-BR" sz="2400" dirty="0" err="1" smtClean="0">
                <a:latin typeface="Arial Narrow" pitchFamily="34" charset="0"/>
              </a:rPr>
              <a:t>EaD</a:t>
            </a:r>
            <a:endParaRPr lang="pt-BR" sz="2400" dirty="0" smtClean="0">
              <a:latin typeface="Arial Narrow" pitchFamily="34" charset="0"/>
            </a:endParaRPr>
          </a:p>
          <a:p>
            <a:pPr lvl="2"/>
            <a:r>
              <a:rPr lang="pt-BR" sz="2400" dirty="0" smtClean="0">
                <a:latin typeface="Arial Narrow" pitchFamily="34" charset="0"/>
              </a:rPr>
              <a:t>Metodologia:</a:t>
            </a:r>
            <a:endParaRPr lang="pt-BR" sz="2400" dirty="0">
              <a:latin typeface="Arial Narrow" pitchFamily="34" charset="0"/>
            </a:endParaRP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Avaliação como parte do processo de formação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Análise do desempenho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Correção de rumos e reforço</a:t>
            </a:r>
          </a:p>
          <a:p>
            <a:pPr marL="342900" lvl="2" indent="-342900">
              <a:buClrTx/>
              <a:buFont typeface="Arial" pitchFamily="34" charset="0"/>
              <a:buChar char="•"/>
            </a:pPr>
            <a:r>
              <a:rPr lang="pt-BR" sz="2400" dirty="0">
                <a:latin typeface="Arial Narrow" pitchFamily="34" charset="0"/>
              </a:rPr>
              <a:t>Acompanhamento pela Comissão Avaliadora</a:t>
            </a:r>
          </a:p>
          <a:p>
            <a:pPr lvl="2"/>
            <a:endParaRPr lang="pt-BR" sz="2400" dirty="0" smtClean="0">
              <a:latin typeface="Arial Narrow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5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marL="0" lvl="1" algn="ctr">
              <a:buClrTx/>
            </a:pPr>
            <a:r>
              <a:rPr lang="pt-BR" sz="40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Recebam </a:t>
            </a:r>
            <a:r>
              <a:rPr lang="pt-BR" sz="40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nossos agradecimentos!</a:t>
            </a:r>
          </a:p>
          <a:p>
            <a:pPr lvl="2" algn="ctr"/>
            <a:endParaRPr lang="pt-BR" dirty="0"/>
          </a:p>
          <a:p>
            <a:pPr lvl="2" algn="just"/>
            <a:endParaRPr lang="pt-BR" dirty="0" smtClean="0"/>
          </a:p>
          <a:p>
            <a:pPr lvl="2" algn="just"/>
            <a:endParaRPr lang="pt-BR" sz="2600" dirty="0" smtClean="0">
              <a:latin typeface="Calibri" pitchFamily="34" charset="0"/>
            </a:endParaRPr>
          </a:p>
          <a:p>
            <a:pPr lvl="2" algn="just"/>
            <a:r>
              <a:rPr lang="pt-BR" dirty="0" smtClean="0">
                <a:latin typeface="Arial Narrow" pitchFamily="34" charset="0"/>
              </a:rPr>
              <a:t>Superintendência da EJEF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3247-6558 / </a:t>
            </a:r>
            <a:r>
              <a:rPr lang="pt-BR" dirty="0" smtClean="0">
                <a:solidFill>
                  <a:srgbClr val="002060"/>
                </a:solidFill>
                <a:latin typeface="Arial Narrow" pitchFamily="34" charset="0"/>
              </a:rPr>
              <a:t>gavip2@tjmg.jus.br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Diretoria Executiva de Desenvolvimento de Pessoas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3247-8913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dirdep@tjmg.jus.br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Gerência de Recrutamento Seleção e Formação Inicial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3247-8735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gesfi@tjmg.jus.br</a:t>
            </a:r>
            <a:r>
              <a:rPr lang="pt-BR" dirty="0" smtClean="0">
                <a:latin typeface="Arial Narrow" pitchFamily="34" charset="0"/>
              </a:rPr>
              <a:t> 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Coordenação de Formação Inicial</a:t>
            </a:r>
          </a:p>
          <a:p>
            <a:pPr lvl="2" algn="just"/>
            <a:r>
              <a:rPr lang="pt-BR" dirty="0" smtClean="0">
                <a:latin typeface="Arial Narrow" pitchFamily="34" charset="0"/>
              </a:rPr>
              <a:t>(31) 3247-8772 / </a:t>
            </a:r>
            <a:r>
              <a:rPr lang="pt-BR" sz="2900" dirty="0">
                <a:solidFill>
                  <a:srgbClr val="002060"/>
                </a:solidFill>
                <a:latin typeface="Arial Narrow" pitchFamily="34" charset="0"/>
              </a:rPr>
              <a:t>cofac@tjmg.jus.br 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23/03/2014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72" y="2276872"/>
            <a:ext cx="3552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55679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</a:t>
            </a:r>
            <a:r>
              <a:rPr lang="pt-BR" sz="32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INICIAL</a:t>
            </a:r>
            <a:endParaRPr lang="pt-BR" sz="3200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496" y="2826767"/>
            <a:ext cx="89289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3º CURSO DE FORMAÇÃO PARA INGRESSO NA CARREIRA DA MAGISTRATURA</a:t>
            </a:r>
          </a:p>
          <a:p>
            <a:endParaRPr lang="pt-BR" sz="2000" dirty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Consistiu em última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etapa do Concurso Público para o Cargo de Juiz de Direito Substituto do Estado de Minas Gerais regido pelo Edital nº. 01/2011</a:t>
            </a: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Caráter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eliminatório e classificatório </a:t>
            </a:r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Autorizado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pela ENFAM, conforme Portaria de Credenciamento do Curso nº 402, de 16 de novembro de 2012.</a:t>
            </a:r>
          </a:p>
          <a:p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Período de realização: 03/12/2012 a 04/04/2013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Carga horária: </a:t>
            </a:r>
            <a:r>
              <a:rPr lang="pt-BR" sz="2000" dirty="0">
                <a:latin typeface="Arial Narrow" pitchFamily="34" charset="0"/>
                <a:cs typeface="Calibri" pitchFamily="34" charset="0"/>
              </a:rPr>
              <a:t>543,6 horas-aula (hora-aula = 60 minutos) </a:t>
            </a:r>
            <a:endParaRPr lang="pt-BR" sz="2000" dirty="0" smtClean="0">
              <a:latin typeface="Arial Narrow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pt-BR" sz="2000" dirty="0" smtClean="0">
                <a:latin typeface="Arial Narrow" pitchFamily="34" charset="0"/>
                <a:cs typeface="Calibri" pitchFamily="34" charset="0"/>
              </a:rPr>
              <a:t>Participantes: 109 (inicialmente) / 98 (aprovados) / 96 (empossados)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35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63588" y="155910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3200" b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defRPr>
            </a:lvl1pPr>
          </a:lstStyle>
          <a:p>
            <a:r>
              <a:rPr lang="pt-BR" dirty="0"/>
              <a:t>PANORAMA DA ORGANIZAÇÃO CURRICULAR DA FORMAÇÃO INICIAL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5496" y="2852936"/>
            <a:ext cx="89289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8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en-GB" sz="2800" b="1" dirty="0" err="1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</a:t>
            </a:r>
            <a:r>
              <a:rPr lang="en-GB" sz="2800" b="1" dirty="0" smtClean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800" b="1" dirty="0" err="1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Geral</a:t>
            </a:r>
            <a:endParaRPr lang="en-GB" sz="28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algn="just"/>
            <a:endParaRPr lang="en-GB" sz="2000" dirty="0">
              <a:latin typeface="Arial Narrow" pitchFamily="34" charset="0"/>
              <a:cs typeface="Calibri" pitchFamily="34" charset="0"/>
            </a:endParaRPr>
          </a:p>
          <a:p>
            <a:pPr algn="just"/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Capacitar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avaliar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os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candidatos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ao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cargo de Juiz de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Substituto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preparando-os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integrarem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-se à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sociedade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capacitá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-los a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estabelecer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relações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interpessoais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interinstitucionais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dirty="0" err="1">
                <a:latin typeface="Arial Narrow" pitchFamily="34" charset="0"/>
                <a:cs typeface="Calibri" pitchFamily="34" charset="0"/>
              </a:rPr>
              <a:t>baseadas</a:t>
            </a:r>
            <a:r>
              <a:rPr lang="en-GB" sz="2400" dirty="0">
                <a:latin typeface="Arial Narrow" pitchFamily="34" charset="0"/>
                <a:cs typeface="Calibri" pitchFamily="34" charset="0"/>
              </a:rPr>
              <a:t> no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aprimoramento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humanístico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,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político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social.</a:t>
            </a:r>
          </a:p>
          <a:p>
            <a:pPr algn="just"/>
            <a:endParaRPr lang="pt-BR" sz="2400" dirty="0" smtClean="0">
              <a:latin typeface="Arial Narrow" pitchFamily="34" charset="0"/>
            </a:endParaRPr>
          </a:p>
          <a:p>
            <a:r>
              <a:rPr lang="pt-BR" sz="2400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Responsável pela apresentação</a:t>
            </a:r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99592" y="155679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PANORAMA DA ORGANIZAÇÃO CURRICULAR DA FORMAÇÃO INICIAL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39552" y="278092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400" b="1" dirty="0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2. ORGANIZAÇÃO DOS CONTEÚDOS</a:t>
            </a:r>
          </a:p>
          <a:p>
            <a:r>
              <a:rPr lang="pt-BR" sz="2400" dirty="0" smtClean="0">
                <a:latin typeface="Arial Narrow" pitchFamily="34" charset="0"/>
              </a:rPr>
              <a:t>Eixos Temáticos:</a:t>
            </a:r>
            <a:endParaRPr lang="pt-BR" sz="2400" dirty="0"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408686"/>
              </p:ext>
            </p:extLst>
          </p:nvPr>
        </p:nvGraphicFramePr>
        <p:xfrm>
          <a:off x="611560" y="3601115"/>
          <a:ext cx="792088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507"/>
                <a:gridCol w="1440373"/>
              </a:tblGrid>
              <a:tr h="204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Arial Narrow" pitchFamily="34" charset="0"/>
                        </a:rPr>
                        <a:t>Disciplina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Arial Narrow" pitchFamily="34" charset="0"/>
                        </a:rPr>
                        <a:t>Carga </a:t>
                      </a:r>
                      <a:r>
                        <a:rPr lang="es-ES_tradnl" sz="1400" b="1" dirty="0" err="1" smtClean="0">
                          <a:effectLst/>
                          <a:latin typeface="Arial Narrow" pitchFamily="34" charset="0"/>
                        </a:rPr>
                        <a:t>horária</a:t>
                      </a:r>
                      <a:r>
                        <a:rPr lang="es-ES_tradnl" sz="1400" b="1" dirty="0" smtClean="0">
                          <a:effectLst/>
                          <a:latin typeface="Arial Narrow" pitchFamily="34" charset="0"/>
                        </a:rPr>
                        <a:t> (h/a</a:t>
                      </a:r>
                      <a:r>
                        <a:rPr lang="es-ES_tradnl" sz="1400" b="1" dirty="0">
                          <a:effectLst/>
                          <a:latin typeface="Arial Narrow" pitchFamily="34" charset="0"/>
                        </a:rPr>
                        <a:t>)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1. Elaboração de Decisões e Sentenças e Realização de </a:t>
                      </a:r>
                      <a:r>
                        <a:rPr lang="pt-BR" sz="1400" b="1" dirty="0" smtClean="0">
                          <a:effectLst/>
                          <a:latin typeface="Arial Narrow" pitchFamily="34" charset="0"/>
                        </a:rPr>
                        <a:t>Audiências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336,1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2. Relações Interpessoais e Interinstitucionais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16,4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3. Deontologia e Ética do Magistrado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14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4. Administração Judiciária, Gestão de Pessoas e Psicologia Judiciária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57,8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5. Capacitação em Recursos da Informação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10,5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6. Difusão da Cultura de Conciliação como Busca da Paz Social, Técnicas de Conciliação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 Narrow" pitchFamily="34" charset="0"/>
                        </a:rPr>
                        <a:t>53,1</a:t>
                      </a:r>
                      <a:endParaRPr lang="pt-BR" sz="1400" b="1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7. Impacto Político, Econômico e Social das Decisões Judiciais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1,8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8. Direito Eleitoral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17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9. Acompanhamento Psicossocial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19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effectLst/>
                          <a:latin typeface="Arial Narrow" pitchFamily="34" charset="0"/>
                        </a:rPr>
                        <a:t>Outros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17,9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0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Total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 Narrow" pitchFamily="34" charset="0"/>
                        </a:rPr>
                        <a:t>543,6</a:t>
                      </a:r>
                      <a:endParaRPr lang="pt-BR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6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358775" indent="-358775" algn="l">
              <a:buNone/>
              <a:tabLst>
                <a:tab pos="358775" algn="l"/>
              </a:tabLst>
              <a:defRPr baseline="0"/>
            </a:lvl3pPr>
          </a:lstStyle>
          <a:p>
            <a:pPr marL="0" lvl="2" algn="ctr">
              <a:lnSpc>
                <a:spcPct val="90000"/>
              </a:lnSpc>
              <a:spcAft>
                <a:spcPts val="600"/>
              </a:spcAft>
            </a:pP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Elaboração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Decisões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Sentenças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e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algn="ctr">
              <a:lnSpc>
                <a:spcPct val="90000"/>
              </a:lnSpc>
              <a:spcAft>
                <a:spcPts val="600"/>
              </a:spcAft>
            </a:pPr>
            <a:r>
              <a:rPr lang="en-GB" sz="3000" b="1" dirty="0" smtClean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Realização</a:t>
            </a:r>
            <a:r>
              <a:rPr lang="en-GB" sz="30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30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Audiências</a:t>
            </a:r>
            <a:endParaRPr lang="en-GB" sz="30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lvl="2"/>
            <a:endParaRPr lang="en-GB" sz="3000" b="1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Tahoma"/>
            </a:endParaRP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Penal 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Penal</a:t>
            </a: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 smtClean="0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Civil</a:t>
            </a:r>
          </a:p>
          <a:p>
            <a:pPr marL="342900" lvl="2" indent="-342900">
              <a:buClrTx/>
              <a:buFont typeface="Wingdings" pitchFamily="2" charset="2"/>
              <a:buChar char="Ø"/>
            </a:pP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Módulo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Justiça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2400" b="1" dirty="0" err="1">
                <a:latin typeface="Arial Narrow" pitchFamily="34" charset="0"/>
                <a:cs typeface="Calibri" pitchFamily="34" charset="0"/>
              </a:rPr>
              <a:t>Infância</a:t>
            </a:r>
            <a:r>
              <a:rPr lang="en-GB" sz="2400" b="1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2400" b="1" dirty="0" smtClean="0">
                <a:latin typeface="Arial Narrow" pitchFamily="34" charset="0"/>
                <a:cs typeface="Calibri" pitchFamily="34" charset="0"/>
              </a:rPr>
              <a:t>da </a:t>
            </a:r>
            <a:r>
              <a:rPr lang="en-GB" sz="2400" b="1" dirty="0" err="1" smtClean="0">
                <a:latin typeface="Arial Narrow" pitchFamily="34" charset="0"/>
                <a:cs typeface="Calibri" pitchFamily="34" charset="0"/>
              </a:rPr>
              <a:t>Juventude</a:t>
            </a:r>
            <a:endParaRPr lang="pt-BR" sz="2400" b="1" dirty="0">
              <a:latin typeface="Arial Narrow" pitchFamily="34" charset="0"/>
              <a:cs typeface="Calibri" pitchFamily="34" charset="0"/>
            </a:endParaRPr>
          </a:p>
          <a:p>
            <a:pPr marL="0" lvl="2" indent="0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CB5F-D998-421B-B3D5-BCF67A6E2BD0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0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1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772816"/>
            <a:ext cx="7620000" cy="4373563"/>
          </a:xfrm>
        </p:spPr>
        <p:txBody>
          <a:bodyPr>
            <a:normAutofit fontScale="40000" lnSpcReduction="20000"/>
          </a:bodyPr>
          <a:lstStyle>
            <a:lvl2pPr marL="457200" indent="0">
              <a:buNone/>
              <a:defRPr baseline="0"/>
            </a:lvl2pPr>
            <a:lvl3pPr marL="358775" indent="-358775" algn="l">
              <a:buNone/>
              <a:tabLst>
                <a:tab pos="358775" algn="l"/>
              </a:tabLst>
              <a:defRPr baseline="0"/>
            </a:lvl3pPr>
          </a:lstStyle>
          <a:p>
            <a:pPr marL="0" lvl="2" algn="just">
              <a:lnSpc>
                <a:spcPct val="110000"/>
              </a:lnSpc>
              <a:spcAft>
                <a:spcPts val="600"/>
              </a:spcAft>
            </a:pPr>
            <a:r>
              <a:rPr lang="en-GB" sz="7000" b="1" dirty="0" err="1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70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lvl="2" algn="just"/>
            <a:endParaRPr lang="en-GB" sz="38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indent="274638" algn="just">
              <a:buFont typeface="Arial" pitchFamily="34" charset="0"/>
              <a:buChar char="•"/>
            </a:pP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Trabalhar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, de forma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prática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, com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temas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específicos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Direito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Penal 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Penal,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Processual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Civil e da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Justiça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Infância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e da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Juventude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;</a:t>
            </a:r>
          </a:p>
          <a:p>
            <a:pPr indent="274638" algn="just">
              <a:buFont typeface="Arial" pitchFamily="34" charset="0"/>
              <a:buChar char="•"/>
            </a:pP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Permitir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o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exercício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redação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decisões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e</a:t>
            </a:r>
            <a:r>
              <a:rPr lang="en-GB" sz="5900" b="0" dirty="0" smtClean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sentenças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de forma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clara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coerente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;</a:t>
            </a:r>
          </a:p>
          <a:p>
            <a:pPr indent="274638" algn="just">
              <a:buFont typeface="Arial" pitchFamily="34" charset="0"/>
              <a:buChar char="•"/>
            </a:pP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Preparar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o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magistrado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jurídica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psicologicamente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a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condução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das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audiências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resolução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de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incidentes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processuais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;</a:t>
            </a:r>
          </a:p>
          <a:p>
            <a:pPr indent="274638" algn="just">
              <a:buFont typeface="Arial" pitchFamily="34" charset="0"/>
              <a:buChar char="•"/>
            </a:pP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Instruir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os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magistrados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para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que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tratem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o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problema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jurídico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fundamentalmente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como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um </a:t>
            </a:r>
            <a:r>
              <a:rPr lang="en-GB" sz="5900" b="0" dirty="0" err="1">
                <a:latin typeface="Arial Narrow" pitchFamily="34" charset="0"/>
                <a:cs typeface="Calibri" pitchFamily="34" charset="0"/>
              </a:rPr>
              <a:t>problema</a:t>
            </a:r>
            <a:r>
              <a:rPr lang="en-GB" sz="5900" b="0" dirty="0">
                <a:latin typeface="Arial Narrow" pitchFamily="34" charset="0"/>
                <a:cs typeface="Calibri" pitchFamily="34" charset="0"/>
              </a:rPr>
              <a:t> social.</a:t>
            </a:r>
            <a:endParaRPr lang="pt-BR" sz="5900" b="0" dirty="0">
              <a:latin typeface="Arial Narrow" pitchFamily="34" charset="0"/>
              <a:cs typeface="Calibri" pitchFamily="34" charset="0"/>
            </a:endParaRPr>
          </a:p>
          <a:p>
            <a:pPr marL="0" lvl="2" indent="0" algn="just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CB5F-D998-421B-B3D5-BCF67A6E2BD0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10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21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 fontScale="85000" lnSpcReduction="2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marL="0" lvl="2" indent="-358775" algn="ctr">
              <a:spcAft>
                <a:spcPts val="600"/>
              </a:spcAft>
              <a:tabLst>
                <a:tab pos="358775" algn="l"/>
              </a:tabLst>
            </a:pPr>
            <a:r>
              <a:rPr lang="en-GB" sz="35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Relações</a:t>
            </a:r>
            <a:r>
              <a:rPr lang="en-GB" sz="35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</a:t>
            </a:r>
            <a:r>
              <a:rPr lang="en-GB" sz="35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Interpessoais</a:t>
            </a:r>
            <a:r>
              <a:rPr lang="en-GB" sz="3500" b="1" dirty="0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 e </a:t>
            </a:r>
            <a:r>
              <a:rPr lang="en-GB" sz="3500" b="1" dirty="0" err="1">
                <a:solidFill>
                  <a:schemeClr val="tx2"/>
                </a:solidFill>
                <a:latin typeface="Arial Narrow" pitchFamily="34" charset="0"/>
                <a:cs typeface="Calibri" pitchFamily="34" charset="0"/>
              </a:rPr>
              <a:t>Interinstitucionais</a:t>
            </a:r>
            <a:endParaRPr lang="en-GB" sz="3500" b="1" dirty="0">
              <a:solidFill>
                <a:schemeClr val="tx2"/>
              </a:solidFill>
              <a:latin typeface="Arial Narrow" pitchFamily="34" charset="0"/>
              <a:cs typeface="Calibri" pitchFamily="34" charset="0"/>
            </a:endParaRPr>
          </a:p>
          <a:p>
            <a:pPr marL="0" lvl="2" algn="just">
              <a:lnSpc>
                <a:spcPct val="110000"/>
              </a:lnSpc>
              <a:spcBef>
                <a:spcPts val="0"/>
              </a:spcBef>
            </a:pPr>
            <a:endParaRPr lang="en-GB" sz="3300" b="1" dirty="0" smtClean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0" lvl="2" indent="-358775" algn="just">
              <a:lnSpc>
                <a:spcPct val="110000"/>
              </a:lnSpc>
              <a:spcAft>
                <a:spcPts val="600"/>
              </a:spcAft>
              <a:tabLst>
                <a:tab pos="358775" algn="l"/>
              </a:tabLst>
            </a:pPr>
            <a:r>
              <a:rPr lang="en-GB" sz="3300" b="1" dirty="0" err="1">
                <a:solidFill>
                  <a:srgbClr val="002060"/>
                </a:solidFill>
                <a:latin typeface="Arial Narrow" pitchFamily="34" charset="0"/>
                <a:cs typeface="Calibri" pitchFamily="34" charset="0"/>
              </a:rPr>
              <a:t>Objetivos</a:t>
            </a:r>
            <a:endParaRPr lang="en-GB" sz="3300" b="1" dirty="0">
              <a:solidFill>
                <a:srgbClr val="002060"/>
              </a:solidFill>
              <a:latin typeface="Arial Narrow" pitchFamily="34" charset="0"/>
              <a:cs typeface="Calibri" pitchFamily="34" charset="0"/>
            </a:endParaRPr>
          </a:p>
          <a:p>
            <a:pPr marL="342900" indent="-342900" algn="just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2600" b="0" dirty="0" err="1" smtClean="0">
                <a:latin typeface="Arial Narrow" pitchFamily="34" charset="0"/>
              </a:rPr>
              <a:t>Desenvolver</a:t>
            </a:r>
            <a:r>
              <a:rPr lang="en-GB" sz="2600" b="0" dirty="0" smtClean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habilidades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necessárias</a:t>
            </a:r>
            <a:r>
              <a:rPr lang="en-GB" sz="2600" b="0" dirty="0">
                <a:latin typeface="Arial Narrow" pitchFamily="34" charset="0"/>
              </a:rPr>
              <a:t> à </a:t>
            </a:r>
            <a:r>
              <a:rPr lang="en-GB" sz="2600" b="0" dirty="0" err="1">
                <a:latin typeface="Arial Narrow" pitchFamily="34" charset="0"/>
              </a:rPr>
              <a:t>integração</a:t>
            </a:r>
            <a:r>
              <a:rPr lang="en-GB" sz="2600" b="0" dirty="0">
                <a:latin typeface="Arial Narrow" pitchFamily="34" charset="0"/>
              </a:rPr>
              <a:t> e </a:t>
            </a:r>
            <a:r>
              <a:rPr lang="en-GB" sz="2600" b="0" dirty="0" err="1">
                <a:latin typeface="Arial Narrow" pitchFamily="34" charset="0"/>
              </a:rPr>
              <a:t>cooperação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em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ambiente</a:t>
            </a:r>
            <a:r>
              <a:rPr lang="en-GB" sz="2600" b="0" dirty="0">
                <a:latin typeface="Arial Narrow" pitchFamily="34" charset="0"/>
              </a:rPr>
              <a:t> de </a:t>
            </a:r>
            <a:r>
              <a:rPr lang="en-GB" sz="2600" b="0" dirty="0" err="1">
                <a:latin typeface="Arial Narrow" pitchFamily="34" charset="0"/>
              </a:rPr>
              <a:t>trabalho</a:t>
            </a:r>
            <a:r>
              <a:rPr lang="en-GB" sz="2600" b="0" dirty="0">
                <a:latin typeface="Arial Narrow" pitchFamily="34" charset="0"/>
              </a:rPr>
              <a:t> e com a </a:t>
            </a:r>
            <a:r>
              <a:rPr lang="en-GB" sz="2600" b="0" dirty="0" err="1">
                <a:latin typeface="Arial Narrow" pitchFamily="34" charset="0"/>
              </a:rPr>
              <a:t>comunidade</a:t>
            </a:r>
            <a:r>
              <a:rPr lang="en-GB" sz="2600" b="0" dirty="0">
                <a:latin typeface="Arial Narrow" pitchFamily="34" charset="0"/>
              </a:rPr>
              <a:t>;</a:t>
            </a:r>
          </a:p>
          <a:p>
            <a:pPr marL="342900" indent="-342900" algn="just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2600" b="0" dirty="0" err="1">
                <a:latin typeface="Arial Narrow" pitchFamily="34" charset="0"/>
              </a:rPr>
              <a:t>Apresentar</a:t>
            </a:r>
            <a:r>
              <a:rPr lang="en-GB" sz="2600" b="0" dirty="0">
                <a:latin typeface="Arial Narrow" pitchFamily="34" charset="0"/>
              </a:rPr>
              <a:t> as </a:t>
            </a:r>
            <a:r>
              <a:rPr lang="en-GB" sz="2600" b="0" dirty="0" err="1">
                <a:latin typeface="Arial Narrow" pitchFamily="34" charset="0"/>
              </a:rPr>
              <a:t>formas</a:t>
            </a:r>
            <a:r>
              <a:rPr lang="en-GB" sz="2600" b="0" dirty="0">
                <a:latin typeface="Arial Narrow" pitchFamily="34" charset="0"/>
              </a:rPr>
              <a:t> de </a:t>
            </a:r>
            <a:r>
              <a:rPr lang="en-GB" sz="2600" b="0" dirty="0" err="1">
                <a:latin typeface="Arial Narrow" pitchFamily="34" charset="0"/>
              </a:rPr>
              <a:t>relações</a:t>
            </a:r>
            <a:r>
              <a:rPr lang="en-GB" sz="2600" b="0" dirty="0">
                <a:latin typeface="Arial Narrow" pitchFamily="34" charset="0"/>
              </a:rPr>
              <a:t> do </a:t>
            </a:r>
            <a:r>
              <a:rPr lang="en-GB" sz="2600" b="0" dirty="0" err="1">
                <a:latin typeface="Arial Narrow" pitchFamily="34" charset="0"/>
              </a:rPr>
              <a:t>Poder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judiciário</a:t>
            </a:r>
            <a:r>
              <a:rPr lang="en-GB" sz="2600" b="0" dirty="0">
                <a:latin typeface="Arial Narrow" pitchFamily="34" charset="0"/>
              </a:rPr>
              <a:t> com </a:t>
            </a:r>
            <a:r>
              <a:rPr lang="en-GB" sz="2600" b="0" dirty="0" err="1">
                <a:latin typeface="Arial Narrow" pitchFamily="34" charset="0"/>
              </a:rPr>
              <a:t>os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demais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Poderes</a:t>
            </a:r>
            <a:r>
              <a:rPr lang="en-GB" sz="2600" b="0" dirty="0">
                <a:latin typeface="Arial Narrow" pitchFamily="34" charset="0"/>
              </a:rPr>
              <a:t> e com a </a:t>
            </a:r>
            <a:r>
              <a:rPr lang="en-GB" sz="2600" b="0" dirty="0" err="1">
                <a:latin typeface="Arial Narrow" pitchFamily="34" charset="0"/>
              </a:rPr>
              <a:t>sociedade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organizada</a:t>
            </a:r>
            <a:r>
              <a:rPr lang="en-GB" sz="2600" b="0" dirty="0">
                <a:latin typeface="Arial Narrow" pitchFamily="34" charset="0"/>
              </a:rPr>
              <a:t>, </a:t>
            </a:r>
            <a:r>
              <a:rPr lang="en-GB" sz="2600" b="0" dirty="0" err="1">
                <a:latin typeface="Arial Narrow" pitchFamily="34" charset="0"/>
              </a:rPr>
              <a:t>imprensa</a:t>
            </a:r>
            <a:r>
              <a:rPr lang="en-GB" sz="2600" b="0" dirty="0">
                <a:latin typeface="Arial Narrow" pitchFamily="34" charset="0"/>
              </a:rPr>
              <a:t>, </a:t>
            </a:r>
            <a:r>
              <a:rPr lang="en-GB" sz="2600" b="0" dirty="0" err="1">
                <a:latin typeface="Arial Narrow" pitchFamily="34" charset="0"/>
              </a:rPr>
              <a:t>representações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sociais</a:t>
            </a:r>
            <a:r>
              <a:rPr lang="en-GB" sz="2600" b="0" dirty="0">
                <a:latin typeface="Arial Narrow" pitchFamily="34" charset="0"/>
              </a:rPr>
              <a:t> e de </a:t>
            </a:r>
            <a:r>
              <a:rPr lang="en-GB" sz="2600" b="0" dirty="0" err="1">
                <a:latin typeface="Arial Narrow" pitchFamily="34" charset="0"/>
              </a:rPr>
              <a:t>mercado</a:t>
            </a:r>
            <a:r>
              <a:rPr lang="en-GB" sz="2600" b="0" dirty="0">
                <a:latin typeface="Arial Narrow" pitchFamily="34" charset="0"/>
              </a:rPr>
              <a:t>, </a:t>
            </a:r>
            <a:r>
              <a:rPr lang="en-GB" sz="2600" b="0" dirty="0" err="1">
                <a:latin typeface="Arial Narrow" pitchFamily="34" charset="0"/>
              </a:rPr>
              <a:t>bem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como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os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usuários</a:t>
            </a:r>
            <a:r>
              <a:rPr lang="en-GB" sz="2600" b="0" dirty="0">
                <a:latin typeface="Arial Narrow" pitchFamily="34" charset="0"/>
              </a:rPr>
              <a:t> do </a:t>
            </a:r>
            <a:r>
              <a:rPr lang="en-GB" sz="2600" b="0" dirty="0" err="1">
                <a:latin typeface="Arial Narrow" pitchFamily="34" charset="0"/>
              </a:rPr>
              <a:t>serviço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público</a:t>
            </a:r>
            <a:r>
              <a:rPr lang="en-GB" sz="2600" b="0" dirty="0">
                <a:latin typeface="Arial Narrow" pitchFamily="34" charset="0"/>
              </a:rPr>
              <a:t>;</a:t>
            </a:r>
          </a:p>
          <a:p>
            <a:pPr marL="342900" indent="-342900" algn="just">
              <a:spcBef>
                <a:spcPct val="50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2600" b="0" dirty="0" err="1">
                <a:latin typeface="Arial Narrow" pitchFamily="34" charset="0"/>
              </a:rPr>
              <a:t>Apresentar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aos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magistrados</a:t>
            </a:r>
            <a:r>
              <a:rPr lang="en-GB" sz="2600" b="0" dirty="0">
                <a:latin typeface="Arial Narrow" pitchFamily="34" charset="0"/>
              </a:rPr>
              <a:t> a </a:t>
            </a:r>
            <a:r>
              <a:rPr lang="en-GB" sz="2600" b="0" dirty="0" err="1">
                <a:latin typeface="Arial Narrow" pitchFamily="34" charset="0"/>
              </a:rPr>
              <a:t>instituição</a:t>
            </a:r>
            <a:r>
              <a:rPr lang="en-GB" sz="2600" b="0" dirty="0">
                <a:latin typeface="Arial Narrow" pitchFamily="34" charset="0"/>
              </a:rPr>
              <a:t>, </a:t>
            </a:r>
            <a:r>
              <a:rPr lang="en-GB" sz="2600" b="0" dirty="0" err="1">
                <a:latin typeface="Arial Narrow" pitchFamily="34" charset="0"/>
              </a:rPr>
              <a:t>bem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como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informar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sobre</a:t>
            </a:r>
            <a:r>
              <a:rPr lang="en-GB" sz="2600" b="0" dirty="0">
                <a:latin typeface="Arial Narrow" pitchFamily="34" charset="0"/>
              </a:rPr>
              <a:t> a </a:t>
            </a:r>
            <a:r>
              <a:rPr lang="en-GB" sz="2600" b="0" dirty="0" err="1">
                <a:latin typeface="Arial Narrow" pitchFamily="34" charset="0"/>
              </a:rPr>
              <a:t>missão</a:t>
            </a:r>
            <a:r>
              <a:rPr lang="en-GB" sz="2600" b="0" dirty="0">
                <a:latin typeface="Arial Narrow" pitchFamily="34" charset="0"/>
              </a:rPr>
              <a:t> da </a:t>
            </a:r>
            <a:r>
              <a:rPr lang="en-GB" sz="2600" b="0" dirty="0" err="1">
                <a:latin typeface="Arial Narrow" pitchFamily="34" charset="0"/>
              </a:rPr>
              <a:t>magistratura</a:t>
            </a:r>
            <a:r>
              <a:rPr lang="en-GB" sz="2600" b="0" dirty="0">
                <a:latin typeface="Arial Narrow" pitchFamily="34" charset="0"/>
              </a:rPr>
              <a:t>, </a:t>
            </a:r>
            <a:r>
              <a:rPr lang="en-GB" sz="2600" b="0" dirty="0" err="1">
                <a:latin typeface="Arial Narrow" pitchFamily="34" charset="0"/>
              </a:rPr>
              <a:t>os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valores</a:t>
            </a:r>
            <a:r>
              <a:rPr lang="en-GB" sz="2600" b="0" dirty="0">
                <a:latin typeface="Arial Narrow" pitchFamily="34" charset="0"/>
              </a:rPr>
              <a:t> e </a:t>
            </a:r>
            <a:r>
              <a:rPr lang="en-GB" sz="2600" b="0" dirty="0" err="1">
                <a:latin typeface="Arial Narrow" pitchFamily="34" charset="0"/>
              </a:rPr>
              <a:t>desafios</a:t>
            </a:r>
            <a:r>
              <a:rPr lang="en-GB" sz="2600" b="0" dirty="0">
                <a:latin typeface="Arial Narrow" pitchFamily="34" charset="0"/>
              </a:rPr>
              <a:t> </a:t>
            </a:r>
            <a:r>
              <a:rPr lang="en-GB" sz="2600" b="0" dirty="0" err="1">
                <a:latin typeface="Arial Narrow" pitchFamily="34" charset="0"/>
              </a:rPr>
              <a:t>institucionais</a:t>
            </a:r>
            <a:r>
              <a:rPr lang="en-GB" sz="2400" b="0" dirty="0">
                <a:solidFill>
                  <a:srgbClr val="800000"/>
                </a:solidFill>
                <a:latin typeface="Arial Narrow" pitchFamily="34" charset="0"/>
              </a:rPr>
              <a:t>.</a:t>
            </a:r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23/03/2014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Responsável pela apresentação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9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473</TotalTime>
  <Words>1938</Words>
  <Application>Microsoft Office PowerPoint</Application>
  <PresentationFormat>Apresentação na tela (4:3)</PresentationFormat>
  <Paragraphs>359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Essencial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Superior Tribunal de Justiça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Wanderson Oliveira dos Reis</dc:creator>
  <cp:lastModifiedBy>Familia</cp:lastModifiedBy>
  <cp:revision>72</cp:revision>
  <dcterms:created xsi:type="dcterms:W3CDTF">2014-03-17T14:39:05Z</dcterms:created>
  <dcterms:modified xsi:type="dcterms:W3CDTF">2014-03-24T00:57:04Z</dcterms:modified>
</cp:coreProperties>
</file>