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1.jpeg" ContentType="image/jpeg"/>
  <Override PartName="/ppt/media/image10.jpeg" ContentType="image/jpeg"/>
  <Override PartName="/ppt/media/image9.jpeg" ContentType="image/jpeg"/>
  <Override PartName="/ppt/media/image8.jpeg" ContentType="image/jpeg"/>
  <Override PartName="/ppt/media/image7.jpeg" ContentType="image/jpeg"/>
  <Override PartName="/ppt/media/image6.jpeg" ContentType="image/jpeg"/>
  <Override PartName="/ppt/media/image4.png" ContentType="image/png"/>
  <Override PartName="/ppt/media/image5.jpeg" ContentType="image/jpe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pic>
        <p:nvPicPr>
          <p:cNvPr id="3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pic>
        <p:nvPicPr>
          <p:cNvPr id="7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9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9001080" y="0"/>
            <a:ext cx="142200" cy="1370880"/>
          </a:xfrm>
          <a:prstGeom prst="rect">
            <a:avLst/>
          </a:prstGeom>
          <a:solidFill>
            <a:srgbClr val="d1282e"/>
          </a:solidFill>
          <a:ln>
            <a:noFill/>
          </a:ln>
        </p:spPr>
      </p:sp>
      <p:sp>
        <p:nvSpPr>
          <p:cNvPr id="1" name="CustomShape 2"/>
          <p:cNvSpPr/>
          <p:nvPr/>
        </p:nvSpPr>
        <p:spPr>
          <a:xfrm>
            <a:off x="9001080" y="1371600"/>
            <a:ext cx="142200" cy="5485680"/>
          </a:xfrm>
          <a:prstGeom prst="rect">
            <a:avLst/>
          </a:prstGeom>
          <a:solidFill>
            <a:srgbClr val="000000"/>
          </a:solidFill>
          <a:ln>
            <a:noFill/>
          </a:ln>
        </p:spPr>
      </p:sp>
      <p:sp>
        <p:nvSpPr>
          <p:cNvPr id="2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</p:sp>
      <p:sp>
        <p:nvSpPr>
          <p:cNvPr id="3" name="CustomShape 4"/>
          <p:cNvSpPr/>
          <p:nvPr/>
        </p:nvSpPr>
        <p:spPr>
          <a:xfrm>
            <a:off x="9001080" y="4846320"/>
            <a:ext cx="142200" cy="2010960"/>
          </a:xfrm>
          <a:prstGeom prst="rect">
            <a:avLst/>
          </a:prstGeom>
          <a:solidFill>
            <a:srgbClr val="d1282e"/>
          </a:solidFill>
          <a:ln>
            <a:noFill/>
          </a:ln>
        </p:spPr>
      </p:sp>
      <p:sp>
        <p:nvSpPr>
          <p:cNvPr id="4" name="CustomShape 5"/>
          <p:cNvSpPr/>
          <p:nvPr/>
        </p:nvSpPr>
        <p:spPr>
          <a:xfrm>
            <a:off x="9001080" y="0"/>
            <a:ext cx="142200" cy="484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9001080" y="0"/>
            <a:ext cx="142200" cy="1370880"/>
          </a:xfrm>
          <a:prstGeom prst="rect">
            <a:avLst/>
          </a:prstGeom>
          <a:solidFill>
            <a:srgbClr val="d1282e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9001080" y="1371600"/>
            <a:ext cx="142200" cy="5485680"/>
          </a:xfrm>
          <a:prstGeom prst="rect">
            <a:avLst/>
          </a:prstGeom>
          <a:solidFill>
            <a:srgbClr val="000000"/>
          </a:solidFill>
          <a:ln>
            <a:noFill/>
          </a:ln>
        </p:spPr>
      </p:sp>
      <p:sp>
        <p:nvSpPr>
          <p:cNvPr id="43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78440" y="16002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/>
          </a:p>
          <a:p>
            <a:endParaRPr/>
          </a:p>
          <a:p>
            <a:r>
              <a:rPr b="1" lang="pt-BR" sz="3200">
                <a:solidFill>
                  <a:srgbClr val="8b8b8b"/>
                </a:solidFill>
                <a:latin typeface="Arial"/>
              </a:rPr>
              <a:t>ESCOLA JUDICIAL DO AMAPÁ - EJAP</a:t>
            </a:r>
            <a:endParaRPr/>
          </a:p>
          <a:p>
            <a:r>
              <a:rPr lang="pt-BR" sz="3200">
                <a:solidFill>
                  <a:srgbClr val="8b8b8b"/>
                </a:solidFill>
                <a:latin typeface="Arial"/>
              </a:rPr>
              <a:t>Des. Gilberto Pinheiro</a:t>
            </a:r>
            <a:endParaRPr/>
          </a:p>
          <a:p>
            <a:r>
              <a:rPr lang="pt-BR" sz="3200">
                <a:solidFill>
                  <a:srgbClr val="8b8b8b"/>
                </a:solidFill>
                <a:latin typeface="Arial"/>
              </a:rPr>
              <a:t>Diretor-Geral</a:t>
            </a:r>
            <a:endParaRPr/>
          </a:p>
          <a:p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457200" y="6172200"/>
            <a:ext cx="3428280" cy="30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r>
              <a:rPr lang="pt-BR" sz="1200">
                <a:solidFill>
                  <a:srgbClr val="8b8b8b"/>
                </a:solidFill>
                <a:latin typeface="Arial"/>
              </a:rPr>
              <a:t>18/03/14</a:t>
            </a:r>
            <a:endParaRPr/>
          </a:p>
        </p:txBody>
      </p:sp>
      <p:sp>
        <p:nvSpPr>
          <p:cNvPr id="82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pt-BR" sz="1200">
                <a:solidFill>
                  <a:srgbClr val="8b8b8b"/>
                </a:solidFill>
                <a:latin typeface="Arial"/>
              </a:rPr>
              <a:t>Juiz de Direito Adão Carvalho</a:t>
            </a:r>
            <a:endParaRPr/>
          </a:p>
        </p:txBody>
      </p:sp>
      <p:sp>
        <p:nvSpPr>
          <p:cNvPr id="83" name="CustomShape 4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lang="pt-BR" sz="1200">
                <a:solidFill>
                  <a:srgbClr val="8b8b8b"/>
                </a:solidFill>
                <a:latin typeface="Arial"/>
              </a:rPr>
              <a:t>1</a:t>
            </a:r>
            <a:endParaRPr/>
          </a:p>
        </p:txBody>
      </p:sp>
      <p:pic>
        <p:nvPicPr>
          <p:cNvPr id="84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67640" y="299160"/>
            <a:ext cx="1655640" cy="597600"/>
          </a:xfrm>
          <a:prstGeom prst="rect">
            <a:avLst/>
          </a:prstGeom>
          <a:ln>
            <a:noFill/>
          </a:ln>
        </p:spPr>
      </p:pic>
      <p:sp>
        <p:nvSpPr>
          <p:cNvPr id="85" name="CustomShape 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i="1" lang="pt-BR" sz="3600">
                <a:solidFill>
                  <a:srgbClr val="002060"/>
                </a:solidFill>
                <a:latin typeface="Arial Narrow"/>
                <a:ea typeface="Calibri"/>
              </a:rPr>
              <a:t>Workshop</a:t>
            </a:r>
            <a:r>
              <a:rPr b="1" lang="pt-BR" sz="1100">
                <a:solidFill>
                  <a:srgbClr val="262626"/>
                </a:solidFill>
                <a:latin typeface="Arial Narrow"/>
                <a:ea typeface="Times New Roman"/>
              </a:rPr>
              <a:t>Diretores e Coordenadores Pedagógicos das Escolas Judiciais e de Magistratura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914400" y="1772640"/>
            <a:ext cx="7617240" cy="431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pt-BR" sz="3200">
                <a:solidFill>
                  <a:srgbClr val="8b8b8b"/>
                </a:solidFill>
                <a:latin typeface="Arial"/>
              </a:rPr>
              <a:t>ESCOLA JUDICIAL DO AMAPÁ - EJAP</a:t>
            </a:r>
            <a:endParaRPr/>
          </a:p>
          <a:p>
            <a:r>
              <a:rPr lang="pt-BR" sz="3200">
                <a:solidFill>
                  <a:srgbClr val="8b8b8b"/>
                </a:solidFill>
                <a:latin typeface="Arial"/>
              </a:rPr>
              <a:t>Des. Gilberto Pinheiro</a:t>
            </a:r>
            <a:endParaRPr/>
          </a:p>
          <a:p>
            <a:r>
              <a:rPr lang="pt-BR" sz="3200">
                <a:solidFill>
                  <a:srgbClr val="8b8b8b"/>
                </a:solidFill>
                <a:latin typeface="Arial"/>
              </a:rPr>
              <a:t>Diretor-Geral</a:t>
            </a:r>
            <a:endParaRPr/>
          </a:p>
          <a:p>
            <a:endParaRPr/>
          </a:p>
          <a:p>
            <a:r>
              <a:rPr b="1" lang="pt-BR" sz="3200">
                <a:solidFill>
                  <a:srgbClr val="8b8b8b"/>
                </a:solidFill>
                <a:latin typeface="Arial"/>
              </a:rPr>
              <a:t>1ª Turma do Curso de Formação para Ingresso na Carreira da Magistratura</a:t>
            </a:r>
            <a:endParaRPr/>
          </a:p>
          <a:p>
            <a:r>
              <a:rPr b="1" lang="pt-BR" sz="3200">
                <a:solidFill>
                  <a:srgbClr val="8b8b8b"/>
                </a:solidFill>
                <a:latin typeface="Arial"/>
              </a:rPr>
              <a:t>Ano de 2010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457200" y="6172200"/>
            <a:ext cx="3428280" cy="30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0" anchor="b"/>
          <a:p>
            <a:r>
              <a:rPr lang="pt-BR" sz="1000">
                <a:solidFill>
                  <a:srgbClr val="000000"/>
                </a:solidFill>
                <a:latin typeface="Arial"/>
              </a:rPr>
              <a:t>18/03/14</a:t>
            </a:r>
            <a:endParaRPr/>
          </a:p>
        </p:txBody>
      </p:sp>
      <p:sp>
        <p:nvSpPr>
          <p:cNvPr id="88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000">
                <a:solidFill>
                  <a:srgbClr val="000000"/>
                </a:solidFill>
                <a:latin typeface="Arial"/>
              </a:rPr>
              <a:t>Juiz de Direito Adão Carvalho</a:t>
            </a:r>
            <a:endParaRPr/>
          </a:p>
        </p:txBody>
      </p:sp>
      <p:sp>
        <p:nvSpPr>
          <p:cNvPr id="89" name="CustomShape 4"/>
          <p:cNvSpPr/>
          <p:nvPr/>
        </p:nvSpPr>
        <p:spPr>
          <a:xfrm>
            <a:off x="8702640" y="6725880"/>
            <a:ext cx="1315080" cy="364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fld id="{DB44CC79-1CF9-461E-A563-FBFB748EA4EA}" type="slidenum">
              <a:rPr b="1" lang="pt-BR" sz="2400">
                <a:solidFill>
                  <a:srgbClr val="d1282e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90" name="CustomShape 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i="1" lang="pt-BR" sz="3600">
                <a:solidFill>
                  <a:srgbClr val="002060"/>
                </a:solidFill>
                <a:latin typeface="Arial Narrow"/>
                <a:ea typeface="Calibri"/>
              </a:rPr>
              <a:t>Workshop</a:t>
            </a:r>
            <a:r>
              <a:rPr b="1" lang="pt-BR" sz="1100">
                <a:solidFill>
                  <a:srgbClr val="262626"/>
                </a:solidFill>
                <a:latin typeface="Arial Narrow"/>
                <a:ea typeface="Times New Roman"/>
              </a:rPr>
              <a:t>Diretores e Coordenadores Pedagógicos das Escolas Judiciais e de Magistratura</a:t>
            </a:r>
            <a:endParaRPr/>
          </a:p>
        </p:txBody>
      </p:sp>
      <p:pic>
        <p:nvPicPr>
          <p:cNvPr id="91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67640" y="299160"/>
            <a:ext cx="1655640" cy="597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1556640"/>
            <a:ext cx="8002440" cy="467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2000">
                <a:solidFill>
                  <a:srgbClr val="000000"/>
                </a:solidFill>
                <a:latin typeface="Arial"/>
              </a:rPr>
              <a:t>1. ORGANIZAÇÃO DOS CONTEÚDOS</a:t>
            </a:r>
            <a:endParaRPr/>
          </a:p>
          <a:p>
            <a:endParaRPr/>
          </a:p>
          <a:p>
            <a:pPr algn="just"/>
            <a:r>
              <a:rPr lang="pt-BR" sz="2000">
                <a:solidFill>
                  <a:srgbClr val="000000"/>
                </a:solidFill>
                <a:latin typeface="Arial"/>
              </a:rPr>
              <a:t>1.1 </a:t>
            </a:r>
            <a:r>
              <a:rPr b="1" lang="pt-BR" sz="2000">
                <a:solidFill>
                  <a:srgbClr val="000000"/>
                </a:solidFill>
                <a:latin typeface="Arial"/>
              </a:rPr>
              <a:t>O eixo teórico 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foi organizado conforme a Resolução nº 1, de 17 de setembro de 2007, a qual instituiu o curso de formação como 4ª etapa para ingresso na carreira da magistratura, normatizada por meio da Instrução nº 1 de 06 de fevereiro de 2008 e a Resolução nº 2, de 16 de março de 2009, a qual estabelece os conteúdos programáticos mínimos dos cursos de formação.</a:t>
            </a:r>
            <a:endParaRPr/>
          </a:p>
          <a:p>
            <a:pPr algn="just"/>
            <a:endParaRPr/>
          </a:p>
          <a:p>
            <a:pPr algn="just"/>
            <a:r>
              <a:rPr lang="pt-BR" sz="2000">
                <a:solidFill>
                  <a:srgbClr val="000000"/>
                </a:solidFill>
                <a:latin typeface="Arial"/>
              </a:rPr>
              <a:t>1.2 </a:t>
            </a:r>
            <a:r>
              <a:rPr b="1" lang="pt-BR" sz="2000">
                <a:solidFill>
                  <a:srgbClr val="000000"/>
                </a:solidFill>
                <a:latin typeface="Arial"/>
              </a:rPr>
              <a:t>O eixo prático 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foi organizado de forma a proporcionar maior possibilidade de formação, pois é no cotidiano que surgem momentos de inquietações,  o que possibilita dirimir as dúvidas que vão além do conteúdo e o enfrentamento dos desafios que surgem, proporcionando maior segurança para agir a partir da posse e exercício da função.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457200" y="6172200"/>
            <a:ext cx="3428280" cy="30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0" anchor="b"/>
          <a:p>
            <a:r>
              <a:rPr lang="pt-BR" sz="1000">
                <a:solidFill>
                  <a:srgbClr val="000000"/>
                </a:solidFill>
                <a:latin typeface="Arial"/>
              </a:rPr>
              <a:t>18/03/14</a:t>
            </a:r>
            <a:endParaRPr/>
          </a:p>
        </p:txBody>
      </p:sp>
      <p:sp>
        <p:nvSpPr>
          <p:cNvPr id="94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000">
                <a:solidFill>
                  <a:srgbClr val="000000"/>
                </a:solidFill>
                <a:latin typeface="Arial"/>
              </a:rPr>
              <a:t>Juiz de Direito Adão Carvalho</a:t>
            </a:r>
            <a:endParaRPr/>
          </a:p>
        </p:txBody>
      </p:sp>
      <p:sp>
        <p:nvSpPr>
          <p:cNvPr id="95" name="CustomShape 4"/>
          <p:cNvSpPr/>
          <p:nvPr/>
        </p:nvSpPr>
        <p:spPr>
          <a:xfrm>
            <a:off x="8702640" y="6725880"/>
            <a:ext cx="1315080" cy="364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fld id="{C5DC3D98-23AA-453A-BE40-34AC1D01E62C}" type="slidenum">
              <a:rPr b="1" lang="pt-BR" sz="2400">
                <a:solidFill>
                  <a:srgbClr val="d1282e"/>
                </a:solidFill>
                <a:latin typeface="Arial"/>
              </a:rPr>
              <a:t>&lt;número&gt;</a:t>
            </a:fld>
            <a:endParaRPr/>
          </a:p>
        </p:txBody>
      </p:sp>
      <p:pic>
        <p:nvPicPr>
          <p:cNvPr id="96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67640" y="299160"/>
            <a:ext cx="1655640" cy="597600"/>
          </a:xfrm>
          <a:prstGeom prst="rect">
            <a:avLst/>
          </a:prstGeom>
          <a:ln>
            <a:noFill/>
          </a:ln>
        </p:spPr>
      </p:pic>
      <p:sp>
        <p:nvSpPr>
          <p:cNvPr id="97" name="CustomShape 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i="1" lang="pt-BR" sz="3600">
                <a:solidFill>
                  <a:srgbClr val="002060"/>
                </a:solidFill>
                <a:latin typeface="Arial Narrow"/>
                <a:ea typeface="Calibri"/>
              </a:rPr>
              <a:t>Workshop</a:t>
            </a:r>
            <a:r>
              <a:rPr b="1" lang="pt-BR" sz="1100">
                <a:solidFill>
                  <a:srgbClr val="262626"/>
                </a:solidFill>
                <a:latin typeface="Arial Narrow"/>
                <a:ea typeface="Times New Roman"/>
              </a:rPr>
              <a:t>Diretores e Coordenadores Pedagógicos das Escolas Judiciais e de Magistratura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457200" y="1989000"/>
            <a:ext cx="8074440" cy="431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</a:rPr>
              <a:t>1.3 </a:t>
            </a:r>
            <a:r>
              <a:rPr b="1" lang="pt-BR" sz="2000">
                <a:solidFill>
                  <a:srgbClr val="000000"/>
                </a:solidFill>
                <a:latin typeface="Arial"/>
              </a:rPr>
              <a:t>A forma de integração entre os eixos 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foi no módulo de Prática Forense, em que os cursistas foram acompanhados por um desembargador e/ou juiz de direito titular da vara especializada, ocasião em que foram trabalhados aspectos práticos da atuação dos magistrados nos despachos, decisões interlocutórias e elaboração de sentenças, além de explicitar o funcionamento do judiciário como um todo, incluindo a legislação de pessoal e estrutura administrativa.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457200" y="6172200"/>
            <a:ext cx="3428280" cy="30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0" anchor="b"/>
          <a:p>
            <a:r>
              <a:rPr lang="pt-BR" sz="1000">
                <a:solidFill>
                  <a:srgbClr val="000000"/>
                </a:solidFill>
                <a:latin typeface="Arial"/>
              </a:rPr>
              <a:t>18/03/14</a:t>
            </a:r>
            <a:endParaRPr/>
          </a:p>
        </p:txBody>
      </p:sp>
      <p:sp>
        <p:nvSpPr>
          <p:cNvPr id="100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000">
                <a:solidFill>
                  <a:srgbClr val="000000"/>
                </a:solidFill>
                <a:latin typeface="Arial"/>
              </a:rPr>
              <a:t>Juiz de Direito Adão Carvalho</a:t>
            </a:r>
            <a:endParaRPr/>
          </a:p>
        </p:txBody>
      </p:sp>
      <p:sp>
        <p:nvSpPr>
          <p:cNvPr id="101" name="CustomShape 4"/>
          <p:cNvSpPr/>
          <p:nvPr/>
        </p:nvSpPr>
        <p:spPr>
          <a:xfrm>
            <a:off x="8702640" y="6725880"/>
            <a:ext cx="1315080" cy="364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fld id="{53FC0D41-3E58-4C88-B5E0-954AA3673D3F}" type="slidenum">
              <a:rPr b="1" lang="pt-BR" sz="2400">
                <a:solidFill>
                  <a:srgbClr val="d1282e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02" name="CustomShape 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i="1" lang="pt-BR" sz="3600">
                <a:solidFill>
                  <a:srgbClr val="002060"/>
                </a:solidFill>
                <a:latin typeface="Arial Narrow"/>
                <a:ea typeface="Calibri"/>
              </a:rPr>
              <a:t>Workshop</a:t>
            </a:r>
            <a:r>
              <a:rPr b="1" lang="pt-BR" sz="1100">
                <a:solidFill>
                  <a:srgbClr val="262626"/>
                </a:solidFill>
                <a:latin typeface="Arial Narrow"/>
                <a:ea typeface="Times New Roman"/>
              </a:rPr>
              <a:t>Diretores e Coordenadores Pedagógicos das Escolas Judiciais e de Magistratura</a:t>
            </a:r>
            <a:endParaRPr/>
          </a:p>
        </p:txBody>
      </p:sp>
      <p:pic>
        <p:nvPicPr>
          <p:cNvPr id="103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67640" y="299160"/>
            <a:ext cx="1655640" cy="597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57200" y="1752480"/>
            <a:ext cx="7619400" cy="4372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2000">
                <a:solidFill>
                  <a:srgbClr val="000000"/>
                </a:solidFill>
                <a:latin typeface="Arial"/>
              </a:rPr>
              <a:t>2. METODOLOGIA</a:t>
            </a:r>
            <a:endParaRPr/>
          </a:p>
          <a:p>
            <a:endParaRPr/>
          </a:p>
          <a:p>
            <a:pPr algn="just"/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Consistiu em aulas expositivas dialogadas, em que priorizou a participação e envolvimento de todos os cursistas, prevendo momentos para debates, atividades em grupo, trabalhos escritos, reflexão, seminários, estudo de caso e atividades práticas. Para melhor aproveitamento dos objetivos propostos os cursista participaram de situações concretas do cotidiano do Poder Judiciário Estadual, com atuação assistida por magistrados experientes na jurisdição comum e especializada.</a:t>
            </a:r>
            <a:endParaRPr/>
          </a:p>
          <a:p>
            <a:endParaRPr/>
          </a:p>
        </p:txBody>
      </p:sp>
      <p:sp>
        <p:nvSpPr>
          <p:cNvPr id="105" name="CustomShape 2"/>
          <p:cNvSpPr/>
          <p:nvPr/>
        </p:nvSpPr>
        <p:spPr>
          <a:xfrm>
            <a:off x="457200" y="6172200"/>
            <a:ext cx="3428280" cy="30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0" anchor="b"/>
          <a:p>
            <a:r>
              <a:rPr lang="pt-BR" sz="1000">
                <a:solidFill>
                  <a:srgbClr val="000000"/>
                </a:solidFill>
                <a:latin typeface="Arial"/>
              </a:rPr>
              <a:t>18/03/14</a:t>
            </a:r>
            <a:endParaRPr/>
          </a:p>
        </p:txBody>
      </p:sp>
      <p:sp>
        <p:nvSpPr>
          <p:cNvPr id="106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000">
                <a:solidFill>
                  <a:srgbClr val="000000"/>
                </a:solidFill>
                <a:latin typeface="Arial"/>
              </a:rPr>
              <a:t>Juiz de Direito Adão Carvalho</a:t>
            </a:r>
            <a:endParaRPr/>
          </a:p>
        </p:txBody>
      </p:sp>
      <p:sp>
        <p:nvSpPr>
          <p:cNvPr id="107" name="CustomShape 4"/>
          <p:cNvSpPr/>
          <p:nvPr/>
        </p:nvSpPr>
        <p:spPr>
          <a:xfrm>
            <a:off x="8702640" y="6725880"/>
            <a:ext cx="1315080" cy="364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fld id="{1858C7E9-3A14-46CE-88F7-25373C7A2182}" type="slidenum">
              <a:rPr b="1" lang="pt-BR" sz="2400">
                <a:solidFill>
                  <a:srgbClr val="d1282e"/>
                </a:solidFill>
                <a:latin typeface="Arial"/>
              </a:rPr>
              <a:t>&lt;número&gt;</a:t>
            </a:fld>
            <a:endParaRPr/>
          </a:p>
        </p:txBody>
      </p:sp>
      <p:pic>
        <p:nvPicPr>
          <p:cNvPr id="108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84200" y="286920"/>
            <a:ext cx="1655640" cy="597600"/>
          </a:xfrm>
          <a:prstGeom prst="rect">
            <a:avLst/>
          </a:prstGeom>
          <a:ln>
            <a:noFill/>
          </a:ln>
        </p:spPr>
      </p:pic>
      <p:sp>
        <p:nvSpPr>
          <p:cNvPr id="109" name="CustomShape 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i="1" lang="pt-BR" sz="3600">
                <a:solidFill>
                  <a:srgbClr val="002060"/>
                </a:solidFill>
                <a:latin typeface="Arial Narrow"/>
                <a:ea typeface="Calibri"/>
              </a:rPr>
              <a:t>Workshop</a:t>
            </a:r>
            <a:r>
              <a:rPr b="1" lang="pt-BR" sz="1100">
                <a:solidFill>
                  <a:srgbClr val="262626"/>
                </a:solidFill>
                <a:latin typeface="Arial Narrow"/>
                <a:ea typeface="Times New Roman"/>
              </a:rPr>
              <a:t>Diretores e Coordenadores Pedagógicos das Escolas Judiciais e de Magistratura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457200" y="1417680"/>
            <a:ext cx="7930440" cy="4707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2000">
                <a:solidFill>
                  <a:srgbClr val="000000"/>
                </a:solidFill>
                <a:latin typeface="Arial"/>
              </a:rPr>
              <a:t>3. AVALIAÇÃO</a:t>
            </a:r>
            <a:endParaRPr/>
          </a:p>
          <a:p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Os candidatos foram avaliados pelos professores designados pela Escola Judicial do Amapá - EJAP para ministrar aulas presenciais e para acompanhá-los nas atividades práticas, levando-se em conta os dados objetivos anotados por cada professor sobre a aptidão, assim como os níveis de qualidade, quantidade, celeridade e interesse apresentados pelos candidatos.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Como forma de atribuir conceito/notas aos cursistas ao término de cada disciplina, a avaliação dos candidatos foi efetuada mediante provas individuais, apresentação de trabalhos escritos e orais, relatórios e participação em  atividades de cunho prático, de acordo com o estabelecido previamente pelo titular ou supervisor da matéria.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111" name="CustomShape 2"/>
          <p:cNvSpPr/>
          <p:nvPr/>
        </p:nvSpPr>
        <p:spPr>
          <a:xfrm>
            <a:off x="457200" y="6172200"/>
            <a:ext cx="3428280" cy="30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0" anchor="b"/>
          <a:p>
            <a:r>
              <a:rPr lang="pt-BR" sz="1000">
                <a:solidFill>
                  <a:srgbClr val="000000"/>
                </a:solidFill>
                <a:latin typeface="Arial"/>
              </a:rPr>
              <a:t>18/03/14</a:t>
            </a:r>
            <a:endParaRPr/>
          </a:p>
        </p:txBody>
      </p:sp>
      <p:sp>
        <p:nvSpPr>
          <p:cNvPr id="112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000">
                <a:solidFill>
                  <a:srgbClr val="000000"/>
                </a:solidFill>
                <a:latin typeface="Arial"/>
              </a:rPr>
              <a:t>Juiz de Direito Adão Carvalho</a:t>
            </a:r>
            <a:endParaRPr/>
          </a:p>
        </p:txBody>
      </p:sp>
      <p:sp>
        <p:nvSpPr>
          <p:cNvPr id="113" name="CustomShape 4"/>
          <p:cNvSpPr/>
          <p:nvPr/>
        </p:nvSpPr>
        <p:spPr>
          <a:xfrm>
            <a:off x="8702640" y="6725880"/>
            <a:ext cx="1315080" cy="364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fld id="{BD891C28-02FA-4199-9AF5-2FF31FEDC3F8}" type="slidenum">
              <a:rPr b="1" lang="pt-BR" sz="2400">
                <a:solidFill>
                  <a:srgbClr val="d1282e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14" name="CustomShape 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i="1" lang="pt-BR" sz="3600">
                <a:solidFill>
                  <a:srgbClr val="002060"/>
                </a:solidFill>
                <a:latin typeface="Arial Narrow"/>
                <a:ea typeface="Calibri"/>
              </a:rPr>
              <a:t>Workshop</a:t>
            </a:r>
            <a:r>
              <a:rPr b="1" lang="pt-BR" sz="1100">
                <a:solidFill>
                  <a:srgbClr val="262626"/>
                </a:solidFill>
                <a:latin typeface="Arial Narrow"/>
                <a:ea typeface="Times New Roman"/>
              </a:rPr>
              <a:t>Diretores e Coordenadores Pedagógicos das Escolas Judiciais e de Magistratura</a:t>
            </a:r>
            <a:endParaRPr/>
          </a:p>
        </p:txBody>
      </p:sp>
      <p:pic>
        <p:nvPicPr>
          <p:cNvPr id="115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84200" y="286920"/>
            <a:ext cx="1655640" cy="597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200" y="1752480"/>
            <a:ext cx="7619400" cy="4372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2000">
                <a:solidFill>
                  <a:srgbClr val="000000"/>
                </a:solidFill>
                <a:latin typeface="Arial"/>
              </a:rPr>
              <a:t>4. ASPECTOS RELEVANTES PARA A EFETIVIDADE CURRICULAR (POSSIBILIDADES E CONDICIONANTES)</a:t>
            </a:r>
            <a:endParaRPr/>
          </a:p>
          <a:p>
            <a:endParaRPr/>
          </a:p>
          <a:p>
            <a:pPr algn="just"/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A prática forense, que foi realizada por meio de estágio em todas as varas da Comarca de Macapá e visita institucional as varas do interior do Estado, representa aspecto importante no curso de formação, pois possibilita aos alunos o contato com a realidade regional.</a:t>
            </a:r>
            <a:endParaRPr/>
          </a:p>
          <a:p>
            <a:pPr algn="just"/>
            <a:endParaRPr/>
          </a:p>
          <a:p>
            <a:pPr algn="just"/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	</a:t>
            </a:r>
            <a:r>
              <a:rPr lang="pt-BR" sz="2000">
                <a:solidFill>
                  <a:srgbClr val="000000"/>
                </a:solidFill>
                <a:latin typeface="Arial"/>
              </a:rPr>
              <a:t>Ressalta-se, ainda, a importância dos professores que ministram o curso, que devem aliar a formação teórica com a experiência/vivência prática.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117" name="CustomShape 2"/>
          <p:cNvSpPr/>
          <p:nvPr/>
        </p:nvSpPr>
        <p:spPr>
          <a:xfrm>
            <a:off x="457200" y="6172200"/>
            <a:ext cx="3428280" cy="30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0" anchor="b"/>
          <a:p>
            <a:r>
              <a:rPr lang="pt-BR" sz="1000">
                <a:solidFill>
                  <a:srgbClr val="000000"/>
                </a:solidFill>
                <a:latin typeface="Arial"/>
              </a:rPr>
              <a:t>18/03/14</a:t>
            </a:r>
            <a:endParaRPr/>
          </a:p>
        </p:txBody>
      </p:sp>
      <p:sp>
        <p:nvSpPr>
          <p:cNvPr id="118" name="CustomShape 3"/>
          <p:cNvSpPr/>
          <p:nvPr/>
        </p:nvSpPr>
        <p:spPr>
          <a:xfrm>
            <a:off x="457200" y="6492960"/>
            <a:ext cx="3428280" cy="28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000">
                <a:solidFill>
                  <a:srgbClr val="000000"/>
                </a:solidFill>
                <a:latin typeface="Arial"/>
              </a:rPr>
              <a:t>Juiz de Direito Adão Carvalho</a:t>
            </a:r>
            <a:endParaRPr/>
          </a:p>
        </p:txBody>
      </p:sp>
      <p:sp>
        <p:nvSpPr>
          <p:cNvPr id="119" name="CustomShape 4"/>
          <p:cNvSpPr/>
          <p:nvPr/>
        </p:nvSpPr>
        <p:spPr>
          <a:xfrm>
            <a:off x="8604360" y="6760800"/>
            <a:ext cx="1315080" cy="364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r>
              <a:rPr b="1" lang="pt-BR" sz="2400">
                <a:solidFill>
                  <a:srgbClr val="c00000"/>
                </a:solidFill>
                <a:latin typeface="Arial"/>
              </a:rPr>
              <a:t>No máximo 10 páginas</a:t>
            </a:r>
            <a:endParaRPr/>
          </a:p>
        </p:txBody>
      </p:sp>
      <p:sp>
        <p:nvSpPr>
          <p:cNvPr id="120" name="CustomShape 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i="1" lang="pt-BR" sz="3600">
                <a:solidFill>
                  <a:srgbClr val="002060"/>
                </a:solidFill>
                <a:latin typeface="Arial Narrow"/>
                <a:ea typeface="Calibri"/>
              </a:rPr>
              <a:t>Workshop</a:t>
            </a:r>
            <a:r>
              <a:rPr b="1" lang="pt-BR" sz="1100">
                <a:solidFill>
                  <a:srgbClr val="262626"/>
                </a:solidFill>
                <a:latin typeface="Arial Narrow"/>
                <a:ea typeface="Times New Roman"/>
              </a:rPr>
              <a:t>Diretores e Coordenadores Pedagógicos das Escolas Judiciais e de Magistratura</a:t>
            </a:r>
            <a:endParaRPr/>
          </a:p>
        </p:txBody>
      </p:sp>
      <p:pic>
        <p:nvPicPr>
          <p:cNvPr id="121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84200" y="286920"/>
            <a:ext cx="1655640" cy="597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