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17"/>
  </p:notesMasterIdLst>
  <p:handoutMasterIdLst>
    <p:handoutMasterId r:id="rId18"/>
  </p:handoutMasterIdLst>
  <p:sldIdLst>
    <p:sldId id="264" r:id="rId2"/>
    <p:sldId id="274" r:id="rId3"/>
    <p:sldId id="277" r:id="rId4"/>
    <p:sldId id="275" r:id="rId5"/>
    <p:sldId id="265" r:id="rId6"/>
    <p:sldId id="276" r:id="rId7"/>
    <p:sldId id="280" r:id="rId8"/>
    <p:sldId id="281" r:id="rId9"/>
    <p:sldId id="268" r:id="rId10"/>
    <p:sldId id="284" r:id="rId11"/>
    <p:sldId id="285" r:id="rId12"/>
    <p:sldId id="286" r:id="rId13"/>
    <p:sldId id="291" r:id="rId14"/>
    <p:sldId id="290" r:id="rId15"/>
    <p:sldId id="292" r:id="rId16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409" autoAdjust="0"/>
    <p:restoredTop sz="94660"/>
  </p:normalViewPr>
  <p:slideViewPr>
    <p:cSldViewPr>
      <p:cViewPr>
        <p:scale>
          <a:sx n="96" d="100"/>
          <a:sy n="96" d="100"/>
        </p:scale>
        <p:origin x="-6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/>
              <a:t>Comparativo Anual</a:t>
            </a:r>
          </a:p>
        </c:rich>
      </c:tx>
      <c:layout>
        <c:manualLayout>
          <c:xMode val="edge"/>
          <c:yMode val="edge"/>
          <c:x val="0.31566776973353355"/>
          <c:y val="1.242394072374705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3872182212987999E-2"/>
          <c:y val="0.15048800133318521"/>
          <c:w val="0.96883551103006549"/>
          <c:h val="0.51803466281524257"/>
        </c:manualLayout>
      </c:layout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 de Participações</c:v>
                </c:pt>
              </c:strCache>
            </c:strRef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diamond"/>
            <c:size val="5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0.11029429700104425"/>
                  <c:y val="-2.9799973016052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981481481481503E-2"/>
                  <c:y val="-3.5714285714285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51E-3"/>
                  <c:y val="-4.7619047619047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092592592592591E-2"/>
                  <c:y val="-2.7777777777778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1526138834442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Plan1!$B$2:$B$6</c:f>
              <c:numCache>
                <c:formatCode>#,##0</c:formatCode>
                <c:ptCount val="5"/>
                <c:pt idx="0">
                  <c:v>14607</c:v>
                </c:pt>
                <c:pt idx="1">
                  <c:v>16211</c:v>
                </c:pt>
                <c:pt idx="2">
                  <c:v>12881</c:v>
                </c:pt>
                <c:pt idx="3">
                  <c:v>12791</c:v>
                </c:pt>
                <c:pt idx="4">
                  <c:v>12020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Total de Aprovações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square"/>
            <c:size val="5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9.7222222222222265E-2"/>
                  <c:y val="1.9841269841270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832450376510187E-2"/>
                  <c:y val="5.039014855408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160726792909557E-2"/>
                  <c:y val="4.5074039747761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357687532014709E-2"/>
                  <c:y val="3.2495316793574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747049901996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Plan1!$C$2:$C$6</c:f>
              <c:numCache>
                <c:formatCode>#,##0</c:formatCode>
                <c:ptCount val="5"/>
                <c:pt idx="0">
                  <c:v>13798</c:v>
                </c:pt>
                <c:pt idx="1">
                  <c:v>15086</c:v>
                </c:pt>
                <c:pt idx="2">
                  <c:v>11577</c:v>
                </c:pt>
                <c:pt idx="3">
                  <c:v>10867</c:v>
                </c:pt>
                <c:pt idx="4">
                  <c:v>10549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Magistrados e Servidores Capacitados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diamond"/>
            <c:size val="7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7017896484439995E-3"/>
                  <c:y val="3.4376911708180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4376911708180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017896484439492E-3"/>
                  <c:y val="2.946592432129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2.4554936934414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Plan1!$D$2:$D$6</c:f>
              <c:numCache>
                <c:formatCode>#,##0</c:formatCode>
                <c:ptCount val="5"/>
                <c:pt idx="0">
                  <c:v>3344</c:v>
                </c:pt>
                <c:pt idx="1">
                  <c:v>3917</c:v>
                </c:pt>
                <c:pt idx="2">
                  <c:v>3625</c:v>
                </c:pt>
                <c:pt idx="3">
                  <c:v>3509</c:v>
                </c:pt>
                <c:pt idx="4">
                  <c:v>3798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15744"/>
        <c:axId val="27217280"/>
      </c:lineChart>
      <c:catAx>
        <c:axId val="2721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217280"/>
        <c:crosses val="autoZero"/>
        <c:auto val="1"/>
        <c:lblAlgn val="ctr"/>
        <c:lblOffset val="100"/>
        <c:noMultiLvlLbl val="0"/>
      </c:catAx>
      <c:valAx>
        <c:axId val="2721728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272157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Century Gothic" panose="020B0502020202020204" pitchFamily="34" charset="0"/>
          <a:cs typeface="Tahoma" pitchFamily="34" charset="0"/>
        </a:defRPr>
      </a:pPr>
      <a:endParaRPr lang="pt-BR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4D94CE-2FAF-462F-BDDC-23A099828F37}" type="datetimeFigureOut">
              <a:rPr lang="pt-BR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EF26CD-90E6-4276-9C2B-2D72A547EA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929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962F9D1-22E7-4B96-8BA3-CBDCAEE0FE6C}" type="datetimeFigureOut">
              <a:rPr lang="pt-BR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580DE2-8386-4FE4-A62D-D606A61525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397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A4C11-C58C-4783-800D-D249DFCECE10}" type="datetimeFigureOut">
              <a:rPr lang="pt-BR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8B1A89B-C56A-4EC5-B4CB-05DE28717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9" name="Picture 2" descr="D:\Users\marizets\AppData\Local\Microsoft\Windows\Temporary Internet Files\Content.Outlook\0ZGHDKRA\Logo_Enfam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298450"/>
            <a:ext cx="1655762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ço Reservado para Título 1"/>
          <p:cNvSpPr txBox="1">
            <a:spLocks/>
          </p:cNvSpPr>
          <p:nvPr userDrawn="1"/>
        </p:nvSpPr>
        <p:spPr>
          <a:xfrm>
            <a:off x="2267744" y="116632"/>
            <a:ext cx="6560284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pt-BR" sz="2800" b="1" i="1" dirty="0" smtClean="0">
                <a:solidFill>
                  <a:srgbClr val="002060"/>
                </a:solidFill>
                <a:latin typeface="Arial Narrow"/>
                <a:ea typeface="Calibri"/>
                <a:cs typeface="Andalus"/>
              </a:rPr>
              <a:t>Workshop</a:t>
            </a:r>
            <a:r>
              <a:rPr lang="pt-BR" sz="1000" dirty="0" smtClean="0">
                <a:ea typeface="Times New Roman"/>
                <a:cs typeface="Times New Roman"/>
              </a:rPr>
              <a:t/>
            </a:r>
            <a:br>
              <a:rPr lang="pt-BR" sz="1000" dirty="0" smtClean="0">
                <a:ea typeface="Times New Roman"/>
                <a:cs typeface="Times New Roman"/>
              </a:rPr>
            </a:br>
            <a:r>
              <a:rPr lang="pt-B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/>
                <a:ea typeface="Times New Roman"/>
                <a:cs typeface="Arial"/>
              </a:rPr>
              <a:t>Diretores e Coordenadores Pedagógicos das Escolas Judiciais e de Magistratura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760F-8A6F-4F21-86FC-BF31A0E0C314}" type="datetimeFigureOut">
              <a:rPr lang="pt-BR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3299A6-4DFD-4425-95D6-3A7AD523D5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04306AE2-ADE2-4EAA-B389-7257A3947971}" type="datetimeFigureOut">
              <a:rPr lang="pt-BR"/>
              <a:pPr>
                <a:defRPr/>
              </a:pPr>
              <a:t>24/03/2014</a:t>
            </a:fld>
            <a:endParaRPr lang="pt-B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89813A-36F7-4C18-95F5-3FE61DBDF7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Rodapé 4"/>
          <p:cNvSpPr txBox="1">
            <a:spLocks noGrp="1"/>
          </p:cNvSpPr>
          <p:nvPr/>
        </p:nvSpPr>
        <p:spPr bwMode="auto">
          <a:xfrm>
            <a:off x="457200" y="6309321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  <p:pic>
        <p:nvPicPr>
          <p:cNvPr id="6147" name="Picture 2" descr="D:\Users\marizets\AppData\Local\Microsoft\Windows\Temporary Internet Files\Content.Outlook\0ZGHDKRA\Logo_Enfa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298450"/>
            <a:ext cx="1655762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2324100"/>
            <a:ext cx="6121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80"/>
          <p:cNvSpPr txBox="1">
            <a:spLocks noChangeArrowheads="1"/>
          </p:cNvSpPr>
          <p:nvPr/>
        </p:nvSpPr>
        <p:spPr bwMode="auto">
          <a:xfrm>
            <a:off x="648477" y="1606455"/>
            <a:ext cx="7705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Panorama da Organização Curricular da Formação Inicial</a:t>
            </a:r>
          </a:p>
        </p:txBody>
      </p:sp>
      <p:pic>
        <p:nvPicPr>
          <p:cNvPr id="18439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922963"/>
            <a:ext cx="5762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80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5501"/>
              </p:ext>
            </p:extLst>
          </p:nvPr>
        </p:nvGraphicFramePr>
        <p:xfrm>
          <a:off x="323850" y="2649538"/>
          <a:ext cx="8347075" cy="2655571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367830"/>
                <a:gridCol w="3096344"/>
                <a:gridCol w="1225426"/>
                <a:gridCol w="1322388"/>
                <a:gridCol w="1335087"/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69888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Elaboração de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Decisões, Despachos Sentenças 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Argumentação Jurídica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Aulas expositivas dialógicas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Estudo de caso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70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Jurisprudência -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TJDFT e Tribunais Superiores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43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Técnicas de Elaboração de Sentenças e 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Despachos Cíveis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43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Técnicas de Elaboração de Sentenças e 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Despachos Criminais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59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Dosimetria da Pena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80"/>
          <p:cNvSpPr txBox="1">
            <a:spLocks noChangeArrowheads="1"/>
          </p:cNvSpPr>
          <p:nvPr/>
        </p:nvSpPr>
        <p:spPr bwMode="auto">
          <a:xfrm>
            <a:off x="325438" y="1484313"/>
            <a:ext cx="7705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Panorama da Organização Curricular da Formação Inicial</a:t>
            </a:r>
          </a:p>
        </p:txBody>
      </p:sp>
      <p:pic>
        <p:nvPicPr>
          <p:cNvPr id="19463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922963"/>
            <a:ext cx="5762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571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504156"/>
              </p:ext>
            </p:extLst>
          </p:nvPr>
        </p:nvGraphicFramePr>
        <p:xfrm>
          <a:off x="274910" y="2636912"/>
          <a:ext cx="8351838" cy="117037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495425"/>
                <a:gridCol w="2608709"/>
                <a:gridCol w="1261616"/>
                <a:gridCol w="1681163"/>
                <a:gridCol w="1304925"/>
              </a:tblGrid>
              <a:tr h="57601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Prática Judicante</a:t>
                      </a:r>
                      <a:endParaRPr kumimoji="0" lang="pt-B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Exercício da Prática Judicante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442,5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Orientação Prática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Relatório da Prática Judicante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569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25555"/>
              </p:ext>
            </p:extLst>
          </p:nvPr>
        </p:nvGraphicFramePr>
        <p:xfrm>
          <a:off x="323850" y="4149725"/>
          <a:ext cx="8351838" cy="120967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460500"/>
                <a:gridCol w="2643634"/>
                <a:gridCol w="1296541"/>
                <a:gridCol w="1647825"/>
                <a:gridCol w="1303338"/>
              </a:tblGrid>
              <a:tr h="3593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Técnicas de 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Conciliação e Mediação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Técnicas de Conciliação e Mediação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Aula expositiva dialógica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Atividade simulada em sala de aula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80"/>
          <p:cNvSpPr txBox="1">
            <a:spLocks noChangeArrowheads="1"/>
          </p:cNvSpPr>
          <p:nvPr/>
        </p:nvSpPr>
        <p:spPr bwMode="auto">
          <a:xfrm>
            <a:off x="539552" y="1334096"/>
            <a:ext cx="7705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Panorama da Organização Curricular da Formação Inicial</a:t>
            </a:r>
          </a:p>
        </p:txBody>
      </p:sp>
      <p:graphicFrame>
        <p:nvGraphicFramePr>
          <p:cNvPr id="20645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568538"/>
              </p:ext>
            </p:extLst>
          </p:nvPr>
        </p:nvGraphicFramePr>
        <p:xfrm>
          <a:off x="179512" y="1901890"/>
          <a:ext cx="8569325" cy="12192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560512"/>
                <a:gridCol w="2903538"/>
                <a:gridCol w="1440606"/>
                <a:gridCol w="1313706"/>
                <a:gridCol w="1350963"/>
              </a:tblGrid>
              <a:tr h="3780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Atuação nos Juízos 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Atuação nos 20 juízos do TJDFT e na 2ª Instância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42,5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Aulas expositivas dialogadas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Integrado ao relatório de prática judicante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6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89846"/>
              </p:ext>
            </p:extLst>
          </p:nvPr>
        </p:nvGraphicFramePr>
        <p:xfrm>
          <a:off x="179388" y="5164139"/>
          <a:ext cx="8569325" cy="105156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565275"/>
                <a:gridCol w="2933700"/>
                <a:gridCol w="1405805"/>
                <a:gridCol w="1297707"/>
                <a:gridCol w="1366838"/>
              </a:tblGrid>
              <a:tr h="42746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16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Relações 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Interinstitucionais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Papel Institucional da OAB, do Ministério Público e da Defensoria Pública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 Aulas expositivas dialógicas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Integrado ao relatório de prática judicante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616" name="Group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787433"/>
              </p:ext>
            </p:extLst>
          </p:nvPr>
        </p:nvGraphicFramePr>
        <p:xfrm>
          <a:off x="179512" y="3260576"/>
          <a:ext cx="8569325" cy="17526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565275"/>
                <a:gridCol w="2933700"/>
                <a:gridCol w="1405681"/>
                <a:gridCol w="1297831"/>
                <a:gridCol w="1366838"/>
              </a:tblGrid>
              <a:tr h="38043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626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Direito e as Interfaces não Jurídicas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Deontologia do Magistrado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Aulas expositivas dialógicas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Estudo de caso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36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Psicologia 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6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Sociologia Jurídica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6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Filosofia do Direito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36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Análise Econômica do Direito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ço Reservado para Rodapé 4"/>
          <p:cNvSpPr txBox="1">
            <a:spLocks noGrp="1"/>
          </p:cNvSpPr>
          <p:nvPr/>
        </p:nvSpPr>
        <p:spPr bwMode="auto">
          <a:xfrm>
            <a:off x="323528" y="6390282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80"/>
          <p:cNvSpPr txBox="1">
            <a:spLocks noChangeArrowheads="1"/>
          </p:cNvSpPr>
          <p:nvPr/>
        </p:nvSpPr>
        <p:spPr bwMode="auto">
          <a:xfrm>
            <a:off x="468313" y="1596750"/>
            <a:ext cx="7705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Panorama da Organização Curricular da Formação Inicial</a:t>
            </a:r>
          </a:p>
        </p:txBody>
      </p:sp>
      <p:graphicFrame>
        <p:nvGraphicFramePr>
          <p:cNvPr id="23658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90331"/>
              </p:ext>
            </p:extLst>
          </p:nvPr>
        </p:nvGraphicFramePr>
        <p:xfrm>
          <a:off x="360363" y="2780928"/>
          <a:ext cx="8208962" cy="1368426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498600"/>
                <a:gridCol w="2809875"/>
                <a:gridCol w="1343322"/>
                <a:gridCol w="1249065"/>
                <a:gridCol w="13081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733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Visitas Técnicas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Instituto de Criminalística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Não se aplica 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Não se aplica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Penitenciária Feminina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8733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CESAMI e Papuda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243" name="Group 4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172075"/>
              </p:ext>
            </p:extLst>
          </p:nvPr>
        </p:nvGraphicFramePr>
        <p:xfrm>
          <a:off x="452695" y="4437112"/>
          <a:ext cx="8151753" cy="83502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373628"/>
                <a:gridCol w="2905648"/>
                <a:gridCol w="1242512"/>
                <a:gridCol w="1287360"/>
                <a:gridCol w="134260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ENFAM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Módulo Nacional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40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  <p:pic>
        <p:nvPicPr>
          <p:cNvPr id="8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661248"/>
            <a:ext cx="72072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80"/>
          <p:cNvSpPr txBox="1">
            <a:spLocks noChangeArrowheads="1"/>
          </p:cNvSpPr>
          <p:nvPr/>
        </p:nvSpPr>
        <p:spPr bwMode="auto">
          <a:xfrm>
            <a:off x="325438" y="1622425"/>
            <a:ext cx="7705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Pontos Positivos</a:t>
            </a:r>
          </a:p>
        </p:txBody>
      </p:sp>
      <p:sp>
        <p:nvSpPr>
          <p:cNvPr id="24582" name="Rectangle 65"/>
          <p:cNvSpPr>
            <a:spLocks noChangeArrowheads="1"/>
          </p:cNvSpPr>
          <p:nvPr/>
        </p:nvSpPr>
        <p:spPr bwMode="auto">
          <a:xfrm>
            <a:off x="539750" y="2060575"/>
            <a:ext cx="7993063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Magistrado com dedicação exclusiva nas quatro primeiras </a:t>
            </a:r>
            <a:r>
              <a:rPr lang="pt-BR" sz="1600" dirty="0" smtClean="0">
                <a:latin typeface="Century Gothic" panose="020B0502020202020204" pitchFamily="34" charset="0"/>
              </a:rPr>
              <a:t>semanas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Avaliação positiva do corpo </a:t>
            </a:r>
            <a:r>
              <a:rPr lang="pt-BR" sz="1600" dirty="0" smtClean="0">
                <a:latin typeface="Century Gothic" panose="020B0502020202020204" pitchFamily="34" charset="0"/>
              </a:rPr>
              <a:t>docente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Metodologia participativa com simulações e atuação orientada nos </a:t>
            </a:r>
            <a:r>
              <a:rPr lang="pt-BR" sz="1600" dirty="0" smtClean="0">
                <a:latin typeface="Century Gothic" panose="020B0502020202020204" pitchFamily="34" charset="0"/>
              </a:rPr>
              <a:t>juízos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Organização curricular em módulos obedecendo a convergência </a:t>
            </a:r>
            <a:r>
              <a:rPr lang="pt-BR" sz="1600" dirty="0" smtClean="0">
                <a:latin typeface="Century Gothic" panose="020B0502020202020204" pitchFamily="34" charset="0"/>
              </a:rPr>
              <a:t>temática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Orientação curricular: humanística, pragmática e </a:t>
            </a:r>
            <a:r>
              <a:rPr lang="pt-BR" sz="1600" dirty="0" smtClean="0">
                <a:latin typeface="Century Gothic" panose="020B0502020202020204" pitchFamily="34" charset="0"/>
              </a:rPr>
              <a:t>dialética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Credenciamento do Curso na </a:t>
            </a:r>
            <a:r>
              <a:rPr lang="pt-BR" sz="1600" dirty="0" err="1" smtClean="0">
                <a:latin typeface="Century Gothic" panose="020B0502020202020204" pitchFamily="34" charset="0"/>
              </a:rPr>
              <a:t>Enfam</a:t>
            </a:r>
            <a:endParaRPr lang="pt-BR" sz="1600" dirty="0">
              <a:latin typeface="Century Gothic" panose="020B0502020202020204" pitchFamily="34" charset="0"/>
            </a:endParaRPr>
          </a:p>
        </p:txBody>
      </p:sp>
      <p:pic>
        <p:nvPicPr>
          <p:cNvPr id="24583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5445125"/>
            <a:ext cx="72072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 Box 80"/>
          <p:cNvSpPr txBox="1">
            <a:spLocks noChangeArrowheads="1"/>
          </p:cNvSpPr>
          <p:nvPr/>
        </p:nvSpPr>
        <p:spPr bwMode="auto">
          <a:xfrm>
            <a:off x="407256" y="4614068"/>
            <a:ext cx="7705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Oportunidades de Melhoria</a:t>
            </a:r>
            <a:endParaRPr lang="pt-BR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24585" name="Rectangle 87"/>
          <p:cNvSpPr>
            <a:spLocks noChangeArrowheads="1"/>
          </p:cNvSpPr>
          <p:nvPr/>
        </p:nvSpPr>
        <p:spPr bwMode="auto">
          <a:xfrm>
            <a:off x="551718" y="5091182"/>
            <a:ext cx="7561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 </a:t>
            </a:r>
            <a:r>
              <a:rPr lang="pt-BR" sz="1600" dirty="0" smtClean="0">
                <a:latin typeface="Century Gothic" panose="020B0502020202020204" pitchFamily="34" charset="0"/>
              </a:rPr>
              <a:t>Diminuição da carga horária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285750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 Dedicação </a:t>
            </a:r>
            <a:r>
              <a:rPr lang="pt-BR" sz="1600" dirty="0">
                <a:latin typeface="Century Gothic" panose="020B0502020202020204" pitchFamily="34" charset="0"/>
              </a:rPr>
              <a:t>exclusiva dos magistrados à </a:t>
            </a:r>
            <a:r>
              <a:rPr lang="pt-BR" sz="1600" dirty="0" smtClean="0">
                <a:latin typeface="Century Gothic" panose="020B0502020202020204" pitchFamily="34" charset="0"/>
              </a:rPr>
              <a:t>formação durante todo o curso</a:t>
            </a:r>
            <a:endParaRPr lang="pt-BR" sz="1600" dirty="0">
              <a:latin typeface="Century Gothic" panose="020B0502020202020204" pitchFamily="34" charset="0"/>
            </a:endParaRPr>
          </a:p>
        </p:txBody>
      </p:sp>
      <p:sp>
        <p:nvSpPr>
          <p:cNvPr id="9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922963"/>
            <a:ext cx="5762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900113" y="1989138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dirty="0">
                <a:latin typeface="Century Gothic" panose="020B0502020202020204" pitchFamily="34" charset="0"/>
              </a:rPr>
              <a:t>A Escola de Administração Judiciária do </a:t>
            </a:r>
            <a:r>
              <a:rPr lang="pt-BR" sz="2800" dirty="0" smtClean="0">
                <a:latin typeface="Century Gothic" panose="020B0502020202020204" pitchFamily="34" charset="0"/>
              </a:rPr>
              <a:t>TJDFT </a:t>
            </a:r>
            <a:r>
              <a:rPr lang="pt-BR" sz="2800" dirty="0">
                <a:latin typeface="Century Gothic" panose="020B0502020202020204" pitchFamily="34" charset="0"/>
              </a:rPr>
              <a:t>agradece a atenção! </a:t>
            </a:r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500362" y="3678320"/>
            <a:ext cx="687193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sz="1600" dirty="0" smtClean="0">
                <a:latin typeface="Century Gothic" panose="020B0502020202020204" pitchFamily="34" charset="0"/>
              </a:rPr>
              <a:t>Des</a:t>
            </a:r>
            <a:r>
              <a:rPr lang="pt-BR" sz="1600" dirty="0">
                <a:latin typeface="Century Gothic" panose="020B0502020202020204" pitchFamily="34" charset="0"/>
              </a:rPr>
              <a:t>. George Lopes </a:t>
            </a:r>
            <a:r>
              <a:rPr lang="pt-BR" sz="1600" dirty="0" smtClean="0">
                <a:latin typeface="Century Gothic" panose="020B0502020202020204" pitchFamily="34" charset="0"/>
              </a:rPr>
              <a:t>Leite</a:t>
            </a:r>
          </a:p>
          <a:p>
            <a:pPr>
              <a:spcBef>
                <a:spcPts val="0"/>
              </a:spcBef>
            </a:pPr>
            <a:r>
              <a:rPr lang="pt-BR" sz="1400" b="1" dirty="0">
                <a:latin typeface="Century Gothic" panose="020B0502020202020204" pitchFamily="34" charset="0"/>
              </a:rPr>
              <a:t>Diretor–Geral da Escola </a:t>
            </a:r>
            <a:r>
              <a:rPr lang="pt-BR" sz="1400" dirty="0">
                <a:latin typeface="Century Gothic" panose="020B0502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endParaRPr lang="pt-BR" sz="1600" dirty="0"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pt-BR" sz="1600" dirty="0">
                <a:latin typeface="Century Gothic" panose="020B0502020202020204" pitchFamily="34" charset="0"/>
              </a:rPr>
              <a:t>Arlete Garcia Rodrigues</a:t>
            </a:r>
          </a:p>
          <a:p>
            <a:pPr>
              <a:spcBef>
                <a:spcPts val="0"/>
              </a:spcBef>
            </a:pPr>
            <a:r>
              <a:rPr lang="pt-BR" sz="1400" b="1" dirty="0" smtClean="0">
                <a:latin typeface="Century Gothic" panose="020B0502020202020204" pitchFamily="34" charset="0"/>
              </a:rPr>
              <a:t>Secretária </a:t>
            </a:r>
            <a:r>
              <a:rPr lang="pt-BR" sz="1400" b="1" dirty="0">
                <a:latin typeface="Century Gothic" panose="020B0502020202020204" pitchFamily="34" charset="0"/>
              </a:rPr>
              <a:t>da Escola </a:t>
            </a:r>
            <a:endParaRPr lang="pt-BR" sz="1400" b="1" dirty="0" smtClean="0"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endParaRPr lang="pt-BR" sz="1600" dirty="0"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pt-BR" sz="1600" dirty="0">
                <a:latin typeface="Century Gothic" panose="020B0502020202020204" pitchFamily="34" charset="0"/>
              </a:rPr>
              <a:t>Geoísa </a:t>
            </a:r>
            <a:r>
              <a:rPr lang="pt-BR" sz="1600" dirty="0" smtClean="0">
                <a:latin typeface="Century Gothic" panose="020B0502020202020204" pitchFamily="34" charset="0"/>
              </a:rPr>
              <a:t>Cardoso</a:t>
            </a:r>
            <a:endParaRPr lang="pt-BR" sz="1600" b="1" dirty="0" smtClean="0"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pt-BR" sz="1400" b="1" dirty="0" smtClean="0">
                <a:latin typeface="Century Gothic" panose="020B0502020202020204" pitchFamily="34" charset="0"/>
              </a:rPr>
              <a:t>Subsecretária </a:t>
            </a:r>
            <a:r>
              <a:rPr lang="pt-BR" sz="1400" b="1" dirty="0">
                <a:latin typeface="Century Gothic" panose="020B0502020202020204" pitchFamily="34" charset="0"/>
              </a:rPr>
              <a:t>de Formação e Aperfeiçoamento de Magistrados </a:t>
            </a:r>
            <a:endParaRPr lang="pt-BR" sz="1400" dirty="0"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endParaRPr lang="pt-BR" sz="1600" dirty="0">
              <a:latin typeface="Century Gothic" panose="020B0502020202020204" pitchFamily="34" charset="0"/>
            </a:endParaRPr>
          </a:p>
        </p:txBody>
      </p:sp>
      <p:sp>
        <p:nvSpPr>
          <p:cNvPr id="7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1"/>
          <p:cNvSpPr txBox="1">
            <a:spLocks/>
          </p:cNvSpPr>
          <p:nvPr/>
        </p:nvSpPr>
        <p:spPr bwMode="auto">
          <a:xfrm>
            <a:off x="201613" y="1989138"/>
            <a:ext cx="4802187" cy="1943918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1600" b="1" dirty="0">
                <a:solidFill>
                  <a:srgbClr val="926255"/>
                </a:solidFill>
                <a:latin typeface="Century Gothic" panose="020B0502020202020204" pitchFamily="34" charset="0"/>
                <a:cs typeface="Arial" charset="0"/>
              </a:rPr>
              <a:t>MISSÃO</a:t>
            </a:r>
            <a:r>
              <a:rPr lang="en-US" sz="1600" b="1" dirty="0">
                <a:solidFill>
                  <a:srgbClr val="91581F"/>
                </a:solidFill>
                <a:latin typeface="Century Gothic" panose="020B0502020202020204" pitchFamily="34" charset="0"/>
                <a:cs typeface="Arial" charset="0"/>
              </a:rPr>
              <a:t> </a:t>
            </a:r>
          </a:p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Contribuir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para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o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alcance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da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paz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social,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por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meio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da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educação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corporativa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para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magistrados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servidores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sociedade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promovendo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ambiente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aprendizagem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e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desenvolvimento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no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âmbito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do </a:t>
            </a:r>
            <a:r>
              <a:rPr lang="en-US" sz="16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TJDFT.</a:t>
            </a: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16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7174" name="Espaço Reservado para Conteúdo 1"/>
          <p:cNvSpPr txBox="1">
            <a:spLocks/>
          </p:cNvSpPr>
          <p:nvPr/>
        </p:nvSpPr>
        <p:spPr bwMode="auto">
          <a:xfrm>
            <a:off x="4014788" y="3344863"/>
            <a:ext cx="4878387" cy="1308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107950" algn="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pt-BR" sz="1600" b="1">
                <a:solidFill>
                  <a:srgbClr val="926255"/>
                </a:solidFill>
                <a:latin typeface="Century Gothic" panose="020B0502020202020204" pitchFamily="34" charset="0"/>
              </a:rPr>
              <a:t>VISÃO </a:t>
            </a:r>
          </a:p>
          <a:p>
            <a:pPr marL="107950" algn="r">
              <a:spcBef>
                <a:spcPts val="400"/>
              </a:spcBef>
              <a:buClr>
                <a:schemeClr val="accent1"/>
              </a:buClr>
              <a:buSzPct val="68000"/>
            </a:pPr>
            <a:endParaRPr lang="pt-BR" sz="160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107950" algn="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pt-BR" sz="1600">
                <a:solidFill>
                  <a:srgbClr val="000000"/>
                </a:solidFill>
                <a:latin typeface="Century Gothic" panose="020B0502020202020204" pitchFamily="34" charset="0"/>
              </a:rPr>
              <a:t>Até 2016, ser reconhecida como escola judiciária de referência no Brasil, com sede própria, na oferta de programas educacionais estratégicos, por meio de ações presenciais e a distância.</a:t>
            </a:r>
          </a:p>
        </p:txBody>
      </p:sp>
      <p:pic>
        <p:nvPicPr>
          <p:cNvPr id="7175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562600"/>
            <a:ext cx="720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Espaço Reservado para Conteúdo 1"/>
          <p:cNvSpPr txBox="1">
            <a:spLocks/>
          </p:cNvSpPr>
          <p:nvPr/>
        </p:nvSpPr>
        <p:spPr bwMode="auto">
          <a:xfrm>
            <a:off x="215900" y="4652963"/>
            <a:ext cx="5148263" cy="1519237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1600" b="1" dirty="0">
                <a:solidFill>
                  <a:srgbClr val="926255"/>
                </a:solidFill>
                <a:latin typeface="Century Gothic" panose="020B0502020202020204" pitchFamily="34" charset="0"/>
                <a:cs typeface="Arial" charset="0"/>
              </a:rPr>
              <a:t>VALORES</a:t>
            </a:r>
          </a:p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Autodesenvolvimento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autonomia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comprometimento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inclusão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inovação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valorização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das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pessoas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visão</a:t>
            </a:r>
            <a:r>
              <a:rPr lang="en-US" sz="1600" dirty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sistêmica</a:t>
            </a:r>
            <a:r>
              <a:rPr lang="en-US" sz="16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" charset="0"/>
              </a:rPr>
              <a:t>.</a:t>
            </a:r>
            <a:endParaRPr lang="en-US" sz="16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  <a:p>
            <a:pPr marL="10795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1600" dirty="0">
              <a:solidFill>
                <a:srgbClr val="000000"/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cxnSp>
        <p:nvCxnSpPr>
          <p:cNvPr id="3" name="Conector reto 2"/>
          <p:cNvCxnSpPr/>
          <p:nvPr/>
        </p:nvCxnSpPr>
        <p:spPr>
          <a:xfrm>
            <a:off x="417513" y="2419350"/>
            <a:ext cx="3744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653088" y="3787775"/>
            <a:ext cx="31416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433388" y="5084763"/>
            <a:ext cx="35226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0" name="Text Box 9"/>
          <p:cNvSpPr txBox="1">
            <a:spLocks noChangeArrowheads="1"/>
          </p:cNvSpPr>
          <p:nvPr/>
        </p:nvSpPr>
        <p:spPr bwMode="auto">
          <a:xfrm>
            <a:off x="395288" y="1341438"/>
            <a:ext cx="7705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Escola de Administração Judiciária</a:t>
            </a:r>
          </a:p>
        </p:txBody>
      </p:sp>
      <p:sp>
        <p:nvSpPr>
          <p:cNvPr id="12" name="Espaço Reservado para Rodapé 4"/>
          <p:cNvSpPr txBox="1">
            <a:spLocks noGrp="1"/>
          </p:cNvSpPr>
          <p:nvPr/>
        </p:nvSpPr>
        <p:spPr bwMode="auto">
          <a:xfrm>
            <a:off x="395536" y="6237312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12"/>
          <p:cNvGraphicFramePr>
            <a:graphicFrameLocks noGrp="1"/>
          </p:cNvGraphicFramePr>
          <p:nvPr/>
        </p:nvGraphicFramePr>
        <p:xfrm>
          <a:off x="3133725" y="1341438"/>
          <a:ext cx="2520950" cy="720725"/>
        </p:xfrm>
        <a:graphic>
          <a:graphicData uri="http://schemas.openxmlformats.org/drawingml/2006/table">
            <a:tbl>
              <a:tblPr/>
              <a:tblGrid>
                <a:gridCol w="252095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Palatino" charset="0"/>
                        <a:buNone/>
                        <a:tabLst>
                          <a:tab pos="914400" algn="l"/>
                        </a:tabLst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" charset="0"/>
                        <a:sym typeface="Palatino" charset="0"/>
                      </a:endParaRPr>
                    </a:p>
                  </a:txBody>
                  <a:tcPr marL="50814" marR="50814" marT="50846" marB="50846" anchor="ctr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66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01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2781300"/>
            <a:ext cx="7488237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5438" y="4438650"/>
            <a:ext cx="211613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CaixaDeTexto 8"/>
          <p:cNvSpPr txBox="1">
            <a:spLocks noChangeArrowheads="1"/>
          </p:cNvSpPr>
          <p:nvPr/>
        </p:nvSpPr>
        <p:spPr bwMode="auto">
          <a:xfrm>
            <a:off x="3205163" y="1489075"/>
            <a:ext cx="2430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/>
                <a:cs typeface="+mn-cs"/>
              </a:rPr>
              <a:t>Presidência  TJDFT</a:t>
            </a:r>
          </a:p>
        </p:txBody>
      </p:sp>
      <p:sp>
        <p:nvSpPr>
          <p:cNvPr id="14" name="CaixaDeTexto 8"/>
          <p:cNvSpPr txBox="1">
            <a:spLocks noChangeArrowheads="1"/>
          </p:cNvSpPr>
          <p:nvPr/>
        </p:nvSpPr>
        <p:spPr bwMode="auto">
          <a:xfrm>
            <a:off x="4500563" y="2190750"/>
            <a:ext cx="17589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/>
                <a:cs typeface="+mn-cs"/>
              </a:rPr>
              <a:t>Diretor-Geral</a:t>
            </a:r>
          </a:p>
          <a:p>
            <a:pPr>
              <a:defRPr/>
            </a:pP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Palatino"/>
                <a:cs typeface="+mn-cs"/>
              </a:rPr>
              <a:t>Coordenador-Geral </a:t>
            </a:r>
          </a:p>
        </p:txBody>
      </p:sp>
      <p:cxnSp>
        <p:nvCxnSpPr>
          <p:cNvPr id="8205" name="Conector reto 15"/>
          <p:cNvCxnSpPr>
            <a:cxnSpLocks noChangeShapeType="1"/>
          </p:cNvCxnSpPr>
          <p:nvPr/>
        </p:nvCxnSpPr>
        <p:spPr bwMode="auto">
          <a:xfrm>
            <a:off x="4429125" y="2062163"/>
            <a:ext cx="0" cy="719137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</p:spPr>
      </p:cxnSp>
      <p:pic>
        <p:nvPicPr>
          <p:cNvPr id="8206" name="Imagem 2" descr="logo instituto.pn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805264"/>
            <a:ext cx="720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ço Reservado para Rodapé 4"/>
          <p:cNvSpPr txBox="1">
            <a:spLocks noGrp="1"/>
          </p:cNvSpPr>
          <p:nvPr/>
        </p:nvSpPr>
        <p:spPr bwMode="auto">
          <a:xfrm>
            <a:off x="395536" y="6165304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5229225"/>
            <a:ext cx="720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395288" y="1341438"/>
            <a:ext cx="7705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A Escola em números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600419363"/>
              </p:ext>
            </p:extLst>
          </p:nvPr>
        </p:nvGraphicFramePr>
        <p:xfrm>
          <a:off x="395288" y="2060848"/>
          <a:ext cx="473696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ço Reservado para Conteúdo 1"/>
          <p:cNvSpPr txBox="1">
            <a:spLocks/>
          </p:cNvSpPr>
          <p:nvPr/>
        </p:nvSpPr>
        <p:spPr bwMode="auto">
          <a:xfrm>
            <a:off x="5940152" y="2924944"/>
            <a:ext cx="2646636" cy="139623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65125" indent="-2555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1600" dirty="0" smtClean="0">
                <a:latin typeface="Century Gothic" panose="020B0502020202020204" pitchFamily="34" charset="0"/>
              </a:rPr>
              <a:t>Magistrados – 2013</a:t>
            </a:r>
          </a:p>
          <a:p>
            <a:pPr algn="ctr" eaLnBrk="1" hangingPunct="1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1600" dirty="0" smtClean="0">
              <a:latin typeface="Century Gothic" panose="020B0502020202020204" pitchFamily="34" charset="0"/>
            </a:endParaRPr>
          </a:p>
          <a:p>
            <a:pPr algn="just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  <a:defRPr/>
            </a:pPr>
            <a:r>
              <a:rPr lang="pt-BR" sz="1400" dirty="0" smtClean="0">
                <a:latin typeface="Century Gothic" panose="020B0502020202020204" pitchFamily="34" charset="0"/>
              </a:rPr>
              <a:t>186 capacitados</a:t>
            </a:r>
          </a:p>
          <a:p>
            <a:pPr algn="just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  <a:defRPr/>
            </a:pPr>
            <a:r>
              <a:rPr lang="pt-BR" sz="1400" dirty="0" smtClean="0">
                <a:latin typeface="Century Gothic" panose="020B0502020202020204" pitchFamily="34" charset="0"/>
              </a:rPr>
              <a:t>763 participações</a:t>
            </a:r>
          </a:p>
          <a:p>
            <a:pPr algn="just" eaLnBrk="1" hangingPunct="1">
              <a:spcBef>
                <a:spcPts val="400"/>
              </a:spcBef>
              <a:buClr>
                <a:schemeClr val="accent1"/>
              </a:buClr>
              <a:buSzPct val="68000"/>
              <a:buFont typeface="Arial" charset="0"/>
              <a:buChar char="•"/>
              <a:defRPr/>
            </a:pPr>
            <a:r>
              <a:rPr lang="pt-BR" sz="1400" dirty="0" smtClean="0">
                <a:latin typeface="Century Gothic" panose="020B0502020202020204" pitchFamily="34" charset="0"/>
              </a:rPr>
              <a:t>3.977 horas-aula</a:t>
            </a:r>
          </a:p>
        </p:txBody>
      </p:sp>
      <p:sp>
        <p:nvSpPr>
          <p:cNvPr id="11" name="Seta para a direita listrada 10"/>
          <p:cNvSpPr/>
          <p:nvPr/>
        </p:nvSpPr>
        <p:spPr>
          <a:xfrm>
            <a:off x="5310188" y="3430588"/>
            <a:ext cx="504825" cy="287337"/>
          </a:xfrm>
          <a:prstGeom prst="stripedRight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Century Gothic" panose="020B0502020202020204" pitchFamily="34" charset="0"/>
            </a:endParaRPr>
          </a:p>
        </p:txBody>
      </p:sp>
      <p:sp>
        <p:nvSpPr>
          <p:cNvPr id="12" name="Espaço Reservado para Rodapé 4"/>
          <p:cNvSpPr txBox="1">
            <a:spLocks noGrp="1"/>
          </p:cNvSpPr>
          <p:nvPr/>
        </p:nvSpPr>
        <p:spPr bwMode="auto">
          <a:xfrm>
            <a:off x="395536" y="6165304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395288" y="1557338"/>
            <a:ext cx="770572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Formação Inicial de Magistrados do TJDFT</a:t>
            </a:r>
          </a:p>
          <a:p>
            <a:pPr marL="742950" lvl="1" indent="-285750">
              <a:spcBef>
                <a:spcPct val="500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>
                <a:latin typeface="Century Gothic" panose="020B0502020202020204" pitchFamily="34" charset="0"/>
              </a:rPr>
              <a:t>Etapa posterior ao concurso</a:t>
            </a:r>
          </a:p>
        </p:txBody>
      </p:sp>
      <p:graphicFrame>
        <p:nvGraphicFramePr>
          <p:cNvPr id="25903" name="Group 3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19393"/>
              </p:ext>
            </p:extLst>
          </p:nvPr>
        </p:nvGraphicFramePr>
        <p:xfrm>
          <a:off x="457200" y="2924944"/>
          <a:ext cx="8128000" cy="2400683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46181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Turmas realizadas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6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Período</a:t>
                      </a: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Duração</a:t>
                      </a: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Quantidade de horas- aula</a:t>
                      </a:r>
                      <a:endParaRPr kumimoji="0" lang="pt-B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Quantidade de participantes</a:t>
                      </a: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3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2010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5 meses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700 h/a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33 magistrados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31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2012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5 meses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620 h/a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26 magistrados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6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2013/2014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5 meses</a:t>
                      </a:r>
                      <a:endParaRPr kumimoji="0" lang="pt-B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716 h/a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pt-BR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22 magistrados</a:t>
                      </a:r>
                      <a:endParaRPr kumimoji="0" lang="pt-B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74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562600"/>
            <a:ext cx="720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Rodapé 4"/>
          <p:cNvSpPr txBox="1">
            <a:spLocks noGrp="1"/>
          </p:cNvSpPr>
          <p:nvPr/>
        </p:nvSpPr>
        <p:spPr bwMode="auto">
          <a:xfrm>
            <a:off x="467544" y="6237312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325437" y="1497273"/>
            <a:ext cx="84078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Curso de Formação Inicial </a:t>
            </a:r>
          </a:p>
          <a:p>
            <a:pPr algn="ctr">
              <a:spcBef>
                <a:spcPts val="0"/>
              </a:spcBef>
            </a:pPr>
            <a:r>
              <a:rPr lang="pt-BR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Carreira </a:t>
            </a: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da Magistratura do TJDFT - 2013</a:t>
            </a:r>
          </a:p>
        </p:txBody>
      </p:sp>
      <p:sp>
        <p:nvSpPr>
          <p:cNvPr id="12294" name="Text Box 40"/>
          <p:cNvSpPr txBox="1">
            <a:spLocks noChangeArrowheads="1"/>
          </p:cNvSpPr>
          <p:nvPr/>
        </p:nvSpPr>
        <p:spPr bwMode="auto">
          <a:xfrm>
            <a:off x="1763713" y="2924944"/>
            <a:ext cx="4968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latin typeface="Century Gothic" panose="020B0502020202020204" pitchFamily="34" charset="0"/>
              </a:rPr>
              <a:t>Objetivo Geral</a:t>
            </a:r>
          </a:p>
        </p:txBody>
      </p:sp>
      <p:sp>
        <p:nvSpPr>
          <p:cNvPr id="12295" name="Text Box 10"/>
          <p:cNvSpPr txBox="1">
            <a:spLocks noChangeArrowheads="1"/>
          </p:cNvSpPr>
          <p:nvPr/>
        </p:nvSpPr>
        <p:spPr bwMode="auto">
          <a:xfrm>
            <a:off x="379872" y="3429000"/>
            <a:ext cx="83534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1600" dirty="0">
                <a:latin typeface="Century Gothic" panose="020B0502020202020204" pitchFamily="34" charset="0"/>
              </a:rPr>
              <a:t>Desenvolver os conhecimentos e habilidades do magistrado em relação à realidade jurisdicional do TJDFT e seu contexto social, bem como aprimorar os </a:t>
            </a:r>
            <a:r>
              <a:rPr lang="pt-BR" sz="1600" dirty="0" smtClean="0">
                <a:latin typeface="Century Gothic" panose="020B0502020202020204" pitchFamily="34" charset="0"/>
              </a:rPr>
              <a:t>conhecimentos </a:t>
            </a:r>
            <a:r>
              <a:rPr lang="pt-BR" sz="1600" dirty="0">
                <a:latin typeface="Century Gothic" panose="020B0502020202020204" pitchFamily="34" charset="0"/>
              </a:rPr>
              <a:t>nas diferentes áreas </a:t>
            </a:r>
            <a:r>
              <a:rPr lang="pt-BR" sz="1600" dirty="0" smtClean="0">
                <a:latin typeface="Century Gothic" panose="020B0502020202020204" pitchFamily="34" charset="0"/>
              </a:rPr>
              <a:t>do saber, </a:t>
            </a:r>
            <a:r>
              <a:rPr lang="pt-BR" sz="1600" dirty="0">
                <a:latin typeface="Century Gothic" panose="020B0502020202020204" pitchFamily="34" charset="0"/>
              </a:rPr>
              <a:t>de forma a contribuir para </a:t>
            </a:r>
            <a:r>
              <a:rPr lang="pt-BR" sz="1600" dirty="0" smtClean="0">
                <a:latin typeface="Century Gothic" panose="020B0502020202020204" pitchFamily="34" charset="0"/>
              </a:rPr>
              <a:t>sua atuação profissional com </a:t>
            </a:r>
            <a:r>
              <a:rPr lang="pt-BR" sz="1600" dirty="0">
                <a:latin typeface="Century Gothic" panose="020B0502020202020204" pitchFamily="34" charset="0"/>
              </a:rPr>
              <a:t>maior segurança e eficiência.</a:t>
            </a:r>
          </a:p>
          <a:p>
            <a:pPr algn="just">
              <a:spcBef>
                <a:spcPct val="50000"/>
              </a:spcBef>
            </a:pPr>
            <a:endParaRPr lang="pt-BR" sz="1600" dirty="0">
              <a:latin typeface="Century Gothic" panose="020B0502020202020204" pitchFamily="34" charset="0"/>
            </a:endParaRPr>
          </a:p>
        </p:txBody>
      </p:sp>
      <p:pic>
        <p:nvPicPr>
          <p:cNvPr id="12296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5229225"/>
            <a:ext cx="720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40"/>
          <p:cNvSpPr txBox="1">
            <a:spLocks noChangeArrowheads="1"/>
          </p:cNvSpPr>
          <p:nvPr/>
        </p:nvSpPr>
        <p:spPr bwMode="auto">
          <a:xfrm>
            <a:off x="378047" y="2114940"/>
            <a:ext cx="4968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>
                <a:latin typeface="Century Gothic" panose="020B0502020202020204" pitchFamily="34" charset="0"/>
              </a:rPr>
              <a:t>Curso em números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397519" y="2473587"/>
            <a:ext cx="48783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D</a:t>
            </a: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uração: 5 meses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endParaRPr lang="pt-BR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716 </a:t>
            </a:r>
            <a:r>
              <a:rPr lang="pt-BR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horas de </a:t>
            </a: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capacitação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68 </a:t>
            </a:r>
            <a:r>
              <a:rPr lang="pt-BR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docentes </a:t>
            </a: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envolvidos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t-BR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22 </a:t>
            </a:r>
            <a:r>
              <a:rPr lang="pt-BR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juízes </a:t>
            </a: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orientadores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pt-BR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21 </a:t>
            </a:r>
            <a:r>
              <a:rPr lang="pt-BR" sz="1600" dirty="0">
                <a:solidFill>
                  <a:srgbClr val="000000"/>
                </a:solidFill>
                <a:latin typeface="Century Gothic" panose="020B0502020202020204" pitchFamily="34" charset="0"/>
              </a:rPr>
              <a:t>novos magistrados </a:t>
            </a:r>
            <a:r>
              <a:rPr lang="pt-BR" sz="16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capacitados</a:t>
            </a:r>
            <a:endParaRPr lang="pt-BR" sz="16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3320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5229225"/>
            <a:ext cx="720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25437" y="1204308"/>
            <a:ext cx="84078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Curso de Formação Inicial </a:t>
            </a:r>
          </a:p>
          <a:p>
            <a:pPr algn="ctr">
              <a:spcBef>
                <a:spcPts val="0"/>
              </a:spcBef>
            </a:pPr>
            <a:r>
              <a:rPr lang="pt-BR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Carreira da Magistratura do TJDFT - 2013</a:t>
            </a:r>
            <a:endParaRPr lang="pt-BR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07904" y="2852936"/>
            <a:ext cx="39604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4E3B30"/>
              </a:buClr>
            </a:pPr>
            <a:r>
              <a:rPr lang="pt-BR" sz="1400" dirty="0">
                <a:solidFill>
                  <a:srgbClr val="262626"/>
                </a:solidFill>
                <a:latin typeface="Century Gothic" panose="020B0502020202020204" pitchFamily="34" charset="0"/>
              </a:rPr>
              <a:t>434 horas-aula:  Exercício da Prática Judicante nos diferentes </a:t>
            </a:r>
            <a:r>
              <a:rPr lang="pt-BR" sz="1400" dirty="0" smtClean="0">
                <a:solidFill>
                  <a:srgbClr val="262626"/>
                </a:solidFill>
                <a:latin typeface="Century Gothic" panose="020B0502020202020204" pitchFamily="34" charset="0"/>
              </a:rPr>
              <a:t>Juízos</a:t>
            </a:r>
          </a:p>
          <a:p>
            <a:pPr lvl="0">
              <a:buClr>
                <a:srgbClr val="4E3B30"/>
              </a:buClr>
            </a:pPr>
            <a:endParaRPr lang="pt-BR" sz="1400" dirty="0">
              <a:solidFill>
                <a:srgbClr val="262626"/>
              </a:solidFill>
              <a:latin typeface="Century Gothic" panose="020B0502020202020204" pitchFamily="34" charset="0"/>
            </a:endParaRPr>
          </a:p>
          <a:p>
            <a:pPr lvl="0">
              <a:buClr>
                <a:srgbClr val="4E3B30"/>
              </a:buClr>
            </a:pPr>
            <a:r>
              <a:rPr lang="pt-BR" sz="1400" dirty="0">
                <a:solidFill>
                  <a:srgbClr val="262626"/>
                </a:solidFill>
                <a:latin typeface="Century Gothic" panose="020B0502020202020204" pitchFamily="34" charset="0"/>
              </a:rPr>
              <a:t>282 horas-aulas: cursos (jurídicos e </a:t>
            </a:r>
            <a:r>
              <a:rPr lang="pt-BR" sz="1400" dirty="0" smtClean="0">
                <a:solidFill>
                  <a:srgbClr val="262626"/>
                </a:solidFill>
                <a:latin typeface="Century Gothic" panose="020B0502020202020204" pitchFamily="34" charset="0"/>
              </a:rPr>
              <a:t>multidisciplinares), visitas técnicas e </a:t>
            </a:r>
            <a:r>
              <a:rPr lang="pt-BR" sz="1400" dirty="0" err="1" smtClean="0">
                <a:solidFill>
                  <a:srgbClr val="262626"/>
                </a:solidFill>
                <a:latin typeface="Century Gothic" panose="020B0502020202020204" pitchFamily="34" charset="0"/>
              </a:rPr>
              <a:t>Enfam</a:t>
            </a:r>
            <a:endParaRPr lang="pt-BR" sz="1400" dirty="0">
              <a:solidFill>
                <a:srgbClr val="262626"/>
              </a:solidFill>
              <a:latin typeface="Century Gothic" panose="020B0502020202020204" pitchFamily="34" charset="0"/>
            </a:endParaRPr>
          </a:p>
          <a:p>
            <a:pPr lvl="0">
              <a:buClr>
                <a:srgbClr val="4E3B30"/>
              </a:buClr>
            </a:pPr>
            <a:r>
              <a:rPr lang="pt-BR" sz="1400" dirty="0" smtClean="0">
                <a:solidFill>
                  <a:srgbClr val="262626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Chave esquerda 4"/>
          <p:cNvSpPr/>
          <p:nvPr/>
        </p:nvSpPr>
        <p:spPr>
          <a:xfrm>
            <a:off x="3491880" y="2796151"/>
            <a:ext cx="288032" cy="1385596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spaço Reservado para Rodapé 4"/>
          <p:cNvSpPr txBox="1">
            <a:spLocks noGrp="1"/>
          </p:cNvSpPr>
          <p:nvPr/>
        </p:nvSpPr>
        <p:spPr bwMode="auto">
          <a:xfrm>
            <a:off x="467544" y="6165304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40"/>
          <p:cNvSpPr txBox="1">
            <a:spLocks noChangeArrowheads="1"/>
          </p:cNvSpPr>
          <p:nvPr/>
        </p:nvSpPr>
        <p:spPr bwMode="auto">
          <a:xfrm>
            <a:off x="426368" y="2226350"/>
            <a:ext cx="49688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>
                <a:latin typeface="Century Gothic" panose="020B0502020202020204" pitchFamily="34" charset="0"/>
              </a:rPr>
              <a:t>Critérios para Certificação</a:t>
            </a:r>
          </a:p>
        </p:txBody>
      </p:sp>
      <p:sp>
        <p:nvSpPr>
          <p:cNvPr id="14344" name="Espaço Reservado para Conteúdo 2"/>
          <p:cNvSpPr>
            <a:spLocks/>
          </p:cNvSpPr>
          <p:nvPr/>
        </p:nvSpPr>
        <p:spPr bwMode="auto">
          <a:xfrm>
            <a:off x="323850" y="2636912"/>
            <a:ext cx="84248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Nota mínima: 7,0 (conceito ótimo ou bom)</a:t>
            </a:r>
            <a:endParaRPr lang="en-US" sz="1600" dirty="0">
              <a:latin typeface="Century Gothic" panose="020B0502020202020204" pitchFamily="34" charset="0"/>
            </a:endParaRPr>
          </a:p>
          <a:p>
            <a:pPr marL="35560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Frequência mínima: 75%</a:t>
            </a:r>
            <a:endParaRPr lang="pt-BR" sz="1600" dirty="0">
              <a:latin typeface="Century Gothic" panose="020B0502020202020204" pitchFamily="34" charset="0"/>
            </a:endParaRPr>
          </a:p>
        </p:txBody>
      </p:sp>
      <p:sp>
        <p:nvSpPr>
          <p:cNvPr id="14346" name="Text Box 40"/>
          <p:cNvSpPr txBox="1">
            <a:spLocks noChangeArrowheads="1"/>
          </p:cNvSpPr>
          <p:nvPr/>
        </p:nvSpPr>
        <p:spPr bwMode="auto">
          <a:xfrm>
            <a:off x="456794" y="3826580"/>
            <a:ext cx="5381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>
                <a:latin typeface="Century Gothic" panose="020B0502020202020204" pitchFamily="34" charset="0"/>
              </a:rPr>
              <a:t>Avaliação de Reação</a:t>
            </a:r>
          </a:p>
        </p:txBody>
      </p:sp>
      <p:sp>
        <p:nvSpPr>
          <p:cNvPr id="14347" name="Espaço Reservado para Conteúdo 2"/>
          <p:cNvSpPr>
            <a:spLocks/>
          </p:cNvSpPr>
          <p:nvPr/>
        </p:nvSpPr>
        <p:spPr bwMode="auto">
          <a:xfrm>
            <a:off x="250825" y="4177255"/>
            <a:ext cx="8424863" cy="1628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5600" indent="-285750" algn="just" eaLnBrk="0" hangingPunct="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Realizada ao final </a:t>
            </a:r>
            <a:r>
              <a:rPr lang="pt-BR" sz="1600" dirty="0">
                <a:latin typeface="Century Gothic" panose="020B0502020202020204" pitchFamily="34" charset="0"/>
              </a:rPr>
              <a:t>de </a:t>
            </a:r>
            <a:r>
              <a:rPr lang="pt-BR" sz="1600" dirty="0" smtClean="0">
                <a:latin typeface="Century Gothic" panose="020B0502020202020204" pitchFamily="34" charset="0"/>
              </a:rPr>
              <a:t>módulos</a:t>
            </a:r>
            <a:endParaRPr lang="pt-BR" sz="1600" dirty="0">
              <a:latin typeface="Century Gothic" panose="020B0502020202020204" pitchFamily="34" charset="0"/>
            </a:endParaRPr>
          </a:p>
          <a:p>
            <a:pPr marL="355600" indent="-285750" algn="just" eaLnBrk="0" hangingPunct="0"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Sistema on-line</a:t>
            </a:r>
          </a:p>
          <a:p>
            <a:pPr marL="355600" indent="-285750" algn="just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Discente e docente avaliam e são avaliados</a:t>
            </a:r>
          </a:p>
          <a:p>
            <a:pPr marL="355600" indent="-285750" algn="just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t-BR" sz="1600" dirty="0" smtClean="0">
                <a:latin typeface="Century Gothic" panose="020B0502020202020204" pitchFamily="34" charset="0"/>
              </a:rPr>
              <a:t>Nível de satisfação com as ações educacionais: 4,45 em escala de 5 pontos</a:t>
            </a:r>
          </a:p>
          <a:p>
            <a:pPr marL="355600" indent="-285750" algn="just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t-BR" sz="1600" dirty="0">
              <a:latin typeface="Century Gothic" panose="020B050202020202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25437" y="1204308"/>
            <a:ext cx="84078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Curso de Formação Inicial </a:t>
            </a:r>
          </a:p>
          <a:p>
            <a:pPr algn="ctr">
              <a:spcBef>
                <a:spcPts val="0"/>
              </a:spcBef>
            </a:pPr>
            <a:r>
              <a:rPr lang="pt-BR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Carreira da Magistratura do TJDFT - 2013</a:t>
            </a:r>
            <a:endParaRPr lang="pt-BR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  <p:pic>
        <p:nvPicPr>
          <p:cNvPr id="10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805264"/>
            <a:ext cx="648717" cy="126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80"/>
          <p:cNvSpPr txBox="1">
            <a:spLocks noChangeArrowheads="1"/>
          </p:cNvSpPr>
          <p:nvPr/>
        </p:nvSpPr>
        <p:spPr bwMode="auto">
          <a:xfrm>
            <a:off x="506649" y="1486932"/>
            <a:ext cx="7705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  <a:latin typeface="Century Gothic" panose="020B0502020202020204" pitchFamily="34" charset="0"/>
              </a:rPr>
              <a:t>Panorama da Organização Curricular da Formação Inicial</a:t>
            </a:r>
          </a:p>
        </p:txBody>
      </p:sp>
      <p:graphicFrame>
        <p:nvGraphicFramePr>
          <p:cNvPr id="16417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871059"/>
              </p:ext>
            </p:extLst>
          </p:nvPr>
        </p:nvGraphicFramePr>
        <p:xfrm>
          <a:off x="468312" y="2060848"/>
          <a:ext cx="8136731" cy="105156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91843"/>
                <a:gridCol w="2766093"/>
                <a:gridCol w="1411070"/>
                <a:gridCol w="1165452"/>
                <a:gridCol w="1302273"/>
              </a:tblGrid>
              <a:tr h="3597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Institucional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Temas relacionados ao TJDFT, estrutura e organização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Aulas expositivas dialógicas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Não se aplica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411" name="Imagem 2" descr="logo instituto.pn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913" y="5661025"/>
            <a:ext cx="5762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67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03415"/>
              </p:ext>
            </p:extLst>
          </p:nvPr>
        </p:nvGraphicFramePr>
        <p:xfrm>
          <a:off x="468311" y="3284984"/>
          <a:ext cx="8136732" cy="969963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92721"/>
                <a:gridCol w="2764909"/>
                <a:gridCol w="1415370"/>
                <a:gridCol w="1161920"/>
                <a:gridCol w="130181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Audiências</a:t>
                      </a:r>
                      <a:b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 Simuladas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Varas Criminais, Cíveis e Vara da Infância e Juventude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43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Simulação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Autoavaliação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69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437530"/>
              </p:ext>
            </p:extLst>
          </p:nvPr>
        </p:nvGraphicFramePr>
        <p:xfrm>
          <a:off x="506648" y="4437112"/>
          <a:ext cx="8098395" cy="111442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85688"/>
                <a:gridCol w="2751882"/>
                <a:gridCol w="1408701"/>
                <a:gridCol w="1156446"/>
                <a:gridCol w="1295678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Módulo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Disciplina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Carga horária total (h)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Metodologia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Avaliação</a:t>
                      </a:r>
                      <a:endParaRPr kumimoji="0" lang="pt-B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Sistemas Informatizados de 1ª Instância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Sistemas informatizados de 1ª Instância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Simulação</a:t>
                      </a:r>
                      <a:endParaRPr kumimoji="0" lang="pt-B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Prática em laboratório de Informática</a:t>
                      </a:r>
                      <a:endParaRPr kumimoji="0" lang="pt-B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Espaço Reservado para Rodapé 4"/>
          <p:cNvSpPr txBox="1">
            <a:spLocks noGrp="1"/>
          </p:cNvSpPr>
          <p:nvPr/>
        </p:nvSpPr>
        <p:spPr bwMode="auto">
          <a:xfrm>
            <a:off x="395536" y="6093296"/>
            <a:ext cx="6851650" cy="46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1200" dirty="0" smtClean="0">
                <a:solidFill>
                  <a:srgbClr val="898989"/>
                </a:solidFill>
              </a:rPr>
              <a:t>Escola de Administração Judiciária </a:t>
            </a:r>
          </a:p>
          <a:p>
            <a:r>
              <a:rPr lang="pt-BR" sz="1200" dirty="0" smtClean="0">
                <a:solidFill>
                  <a:srgbClr val="898989"/>
                </a:solidFill>
              </a:rPr>
              <a:t>Subsecretaria </a:t>
            </a:r>
            <a:r>
              <a:rPr lang="pt-BR" sz="1200" dirty="0">
                <a:solidFill>
                  <a:srgbClr val="898989"/>
                </a:solidFill>
              </a:rPr>
              <a:t>de Formação e Aperfeiçoamento de Magistrados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Essencia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sencia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gem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  <a:fontScheme name="Austin">
    <a:maj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Austin">
    <a:fillStyleLst>
      <a:solidFill>
        <a:schemeClr val="phClr"/>
      </a:solidFill>
      <a:gradFill rotWithShape="1">
        <a:gsLst>
          <a:gs pos="0">
            <a:schemeClr val="phClr">
              <a:tint val="20000"/>
              <a:satMod val="180000"/>
              <a:lumMod val="98000"/>
            </a:schemeClr>
          </a:gs>
          <a:gs pos="40000">
            <a:schemeClr val="phClr">
              <a:tint val="30000"/>
              <a:satMod val="260000"/>
              <a:lumMod val="84000"/>
            </a:schemeClr>
          </a:gs>
          <a:gs pos="100000">
            <a:schemeClr val="phClr">
              <a:tint val="100000"/>
              <a:satMod val="110000"/>
              <a:lumMod val="100000"/>
            </a:schemeClr>
          </a:gs>
        </a:gsLst>
        <a:lin ang="5040000" scaled="1"/>
      </a:gradFill>
      <a:gradFill rotWithShape="1">
        <a:gsLst>
          <a:gs pos="0">
            <a:schemeClr val="phClr"/>
          </a:gs>
          <a:gs pos="100000">
            <a:schemeClr val="phClr">
              <a:shade val="75000"/>
              <a:satMod val="120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222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a:effectStyle>
      <a:effectStyle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94000"/>
              <a:satMod val="114000"/>
              <a:lumMod val="96000"/>
            </a:schemeClr>
          </a:gs>
          <a:gs pos="62000">
            <a:schemeClr val="phClr">
              <a:tint val="92000"/>
              <a:shade val="66000"/>
              <a:satMod val="110000"/>
              <a:lumMod val="80000"/>
            </a:schemeClr>
          </a:gs>
          <a:gs pos="100000">
            <a:schemeClr val="phClr">
              <a:tint val="89000"/>
              <a:shade val="62000"/>
              <a:satMod val="110000"/>
              <a:lumMod val="72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80000"/>
              <a:shade val="58000"/>
            </a:schemeClr>
            <a:schemeClr val="phClr">
              <a:tint val="73000"/>
              <a:shade val="68000"/>
              <a:satMod val="15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675</TotalTime>
  <Words>943</Words>
  <Application>Microsoft Office PowerPoint</Application>
  <PresentationFormat>Apresentação na tela (4:3)</PresentationFormat>
  <Paragraphs>260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Essencial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Superior Tribunal de Justiça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Wanderson Oliveira dos Reis</dc:creator>
  <cp:lastModifiedBy>Arlete Rodrigues - SEIF</cp:lastModifiedBy>
  <cp:revision>47</cp:revision>
  <dcterms:created xsi:type="dcterms:W3CDTF">2014-03-17T14:39:05Z</dcterms:created>
  <dcterms:modified xsi:type="dcterms:W3CDTF">2014-03-24T12:36:43Z</dcterms:modified>
</cp:coreProperties>
</file>