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5" r:id="rId5"/>
    <p:sldId id="267" r:id="rId6"/>
    <p:sldId id="266" r:id="rId7"/>
    <p:sldId id="260" r:id="rId8"/>
    <p:sldId id="264" r:id="rId9"/>
    <p:sldId id="261" r:id="rId10"/>
    <p:sldId id="269" r:id="rId11"/>
    <p:sldId id="270" r:id="rId12"/>
    <p:sldId id="271" r:id="rId13"/>
    <p:sldId id="272" r:id="rId14"/>
    <p:sldId id="273" r:id="rId15"/>
    <p:sldId id="268" r:id="rId16"/>
  </p:sldIdLst>
  <p:sldSz cx="9144000" cy="6858000" type="screen4x3"/>
  <p:notesSz cx="6797675" cy="9982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4660"/>
  </p:normalViewPr>
  <p:slideViewPr>
    <p:cSldViewPr>
      <p:cViewPr varScale="1">
        <p:scale>
          <a:sx n="71" d="100"/>
          <a:sy n="71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B5152-7D2F-4A32-A999-D746E98C74EC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81358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05D35-1DB1-4079-B433-D03BE55C4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476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90757-4D8A-4180-8CD8-9FBB17C276DA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4FA70-BB5C-49D3-A67A-5DC1AF3DE9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78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F458-8A2C-4139-8132-5978EA30BE49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321599-1FBC-4C29-8950-B4D9AED268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F458-8A2C-4139-8132-5978EA30BE49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1599-1FBC-4C29-8950-B4D9AED268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F458-8A2C-4139-8132-5978EA30BE49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1599-1FBC-4C29-8950-B4D9AED268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F458-8A2C-4139-8132-5978EA30BE49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1599-1FBC-4C29-8950-B4D9AED268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F458-8A2C-4139-8132-5978EA30BE49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321599-1FBC-4C29-8950-B4D9AED268C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F458-8A2C-4139-8132-5978EA30BE49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1599-1FBC-4C29-8950-B4D9AED268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F458-8A2C-4139-8132-5978EA30BE49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1599-1FBC-4C29-8950-B4D9AED268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F458-8A2C-4139-8132-5978EA30BE49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1599-1FBC-4C29-8950-B4D9AED268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F458-8A2C-4139-8132-5978EA30BE49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1599-1FBC-4C29-8950-B4D9AED268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F458-8A2C-4139-8132-5978EA30BE49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1599-1FBC-4C29-8950-B4D9AED268C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F458-8A2C-4139-8132-5978EA30BE49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321599-1FBC-4C29-8950-B4D9AED268C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EF6F458-8A2C-4139-8132-5978EA30BE49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7321599-1FBC-4C29-8950-B4D9AED268C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5662" y="3861048"/>
            <a:ext cx="23526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1349333" y="16891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 Superior da Magistratura de Mato Grosso – ESMAGIS-MT</a:t>
            </a: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229600" cy="206623"/>
          </a:xfrm>
        </p:spPr>
        <p:txBody>
          <a:bodyPr/>
          <a:lstStyle/>
          <a:p>
            <a:r>
              <a:rPr lang="pt-BR" dirty="0" smtClean="0"/>
              <a:t>Escola Superior da Magistratura de Mato Grosso – ESMAGIS-MT  - Coordenador João Luiz </a:t>
            </a:r>
            <a:r>
              <a:rPr lang="pt-BR" dirty="0" err="1" smtClean="0"/>
              <a:t>Bettini</a:t>
            </a:r>
            <a:r>
              <a:rPr lang="pt-BR" dirty="0" smtClean="0"/>
              <a:t> de Albuquerque Lins – esmagis@tjmt.jus.br</a:t>
            </a: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D190-A79B-4991-A016-A33DC00432AC}" type="slidenum">
              <a:rPr lang="pt-BR" smtClean="0"/>
              <a:t>1</a:t>
            </a:fld>
            <a:endParaRPr lang="pt-BR"/>
          </a:p>
        </p:txBody>
      </p:sp>
      <p:sp>
        <p:nvSpPr>
          <p:cNvPr id="10" name="Espaço Reservado para 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dirty="0" smtClean="0"/>
              <a:t/>
            </a:r>
            <a:br>
              <a:rPr lang="pt-BR" dirty="0" smtClean="0"/>
            </a:br>
            <a:r>
              <a:rPr lang="pt-BR" sz="3600" b="1" i="1" dirty="0" smtClean="0">
                <a:solidFill>
                  <a:srgbClr val="002060"/>
                </a:solidFill>
                <a:latin typeface="Arial Narrow"/>
                <a:ea typeface="Calibri"/>
                <a:cs typeface="Andalus"/>
              </a:rPr>
              <a:t>Workshop</a:t>
            </a:r>
            <a:r>
              <a:rPr lang="pt-BR" sz="1100" dirty="0" smtClean="0">
                <a:ea typeface="Times New Roman"/>
                <a:cs typeface="Times New Roman"/>
              </a:rPr>
              <a:t/>
            </a:r>
            <a:br>
              <a:rPr lang="pt-BR" sz="1100" dirty="0" smtClean="0">
                <a:ea typeface="Times New Roman"/>
                <a:cs typeface="Times New Roman"/>
              </a:rPr>
            </a:br>
            <a:r>
              <a:rPr lang="pt-B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Times New Roman"/>
                <a:cs typeface="Arial"/>
              </a:rPr>
              <a:t>Diretores e Coordenadores Pedagógicos das Escolas Judiciais e de Magistratura</a:t>
            </a: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  <a:ea typeface="Times New Roman"/>
              <a:cs typeface="Times New Roman"/>
            </a:endParaRPr>
          </a:p>
        </p:txBody>
      </p:sp>
      <p:pic>
        <p:nvPicPr>
          <p:cNvPr id="11" name="Picture 2" descr="D:\Users\marizets\AppData\Local\Microsoft\Windows\Temporary Internet Files\Content.Outlook\0ZGHDKRA\Logo_Enf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149"/>
            <a:ext cx="1656184" cy="5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38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dirty="0" smtClean="0"/>
              <a:t/>
            </a:r>
            <a:br>
              <a:rPr lang="pt-BR" dirty="0" smtClean="0"/>
            </a:br>
            <a:r>
              <a:rPr lang="pt-BR" sz="3600" b="1" i="1" dirty="0" smtClean="0">
                <a:solidFill>
                  <a:srgbClr val="002060"/>
                </a:solidFill>
                <a:latin typeface="Arial Narrow"/>
                <a:ea typeface="Calibri"/>
                <a:cs typeface="Andalus"/>
              </a:rPr>
              <a:t>Workshop</a:t>
            </a:r>
            <a:r>
              <a:rPr lang="pt-BR" sz="1100" dirty="0" smtClean="0">
                <a:ea typeface="Times New Roman"/>
                <a:cs typeface="Times New Roman"/>
              </a:rPr>
              <a:t/>
            </a:r>
            <a:br>
              <a:rPr lang="pt-BR" sz="1100" dirty="0" smtClean="0">
                <a:ea typeface="Times New Roman"/>
                <a:cs typeface="Times New Roman"/>
              </a:rPr>
            </a:br>
            <a:r>
              <a:rPr lang="pt-B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Times New Roman"/>
                <a:cs typeface="Arial"/>
              </a:rPr>
              <a:t>Diretores e Coordenadores Pedagógicos das Escolas Judiciais e de Magistratura</a:t>
            </a: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  <a:ea typeface="Times New Roman"/>
              <a:cs typeface="Times New Roman"/>
            </a:endParaRPr>
          </a:p>
        </p:txBody>
      </p:sp>
      <p:pic>
        <p:nvPicPr>
          <p:cNvPr id="3" name="Picture 2" descr="D:\Users\marizets\AppData\Local\Microsoft\Windows\Temporary Internet Files\Content.Outlook\0ZGHDKRA\Logo_Enf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0" y="287007"/>
            <a:ext cx="1656184" cy="5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483768" y="1549616"/>
            <a:ext cx="55068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pt-BR" sz="2000" b="1" dirty="0" smtClean="0"/>
              <a:t> 5. O CURSO EM NÚMEROS</a:t>
            </a:r>
            <a:endParaRPr lang="pt-BR" sz="2000" b="1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6" y="1888170"/>
            <a:ext cx="7760108" cy="45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229600" cy="206623"/>
          </a:xfrm>
        </p:spPr>
        <p:txBody>
          <a:bodyPr/>
          <a:lstStyle/>
          <a:p>
            <a:r>
              <a:rPr lang="pt-BR" dirty="0" smtClean="0"/>
              <a:t>Escola Superior da Magistratura de Mato Grosso – ESMAGIS-MT  - Coordenador João Luiz </a:t>
            </a:r>
            <a:r>
              <a:rPr lang="pt-BR" dirty="0" err="1" smtClean="0"/>
              <a:t>Bettini</a:t>
            </a:r>
            <a:r>
              <a:rPr lang="pt-BR" dirty="0" smtClean="0"/>
              <a:t> de Albuquerque Lins – esmagis@tjmt.jus.br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371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dirty="0" smtClean="0"/>
              <a:t/>
            </a:r>
            <a:br>
              <a:rPr lang="pt-BR" dirty="0" smtClean="0"/>
            </a:br>
            <a:r>
              <a:rPr lang="pt-BR" sz="3600" b="1" i="1" dirty="0" smtClean="0">
                <a:solidFill>
                  <a:srgbClr val="002060"/>
                </a:solidFill>
                <a:latin typeface="Arial Narrow"/>
                <a:ea typeface="Calibri"/>
                <a:cs typeface="Andalus"/>
              </a:rPr>
              <a:t>Workshop</a:t>
            </a:r>
            <a:r>
              <a:rPr lang="pt-BR" sz="1100" dirty="0" smtClean="0">
                <a:ea typeface="Times New Roman"/>
                <a:cs typeface="Times New Roman"/>
              </a:rPr>
              <a:t/>
            </a:r>
            <a:br>
              <a:rPr lang="pt-BR" sz="1100" dirty="0" smtClean="0">
                <a:ea typeface="Times New Roman"/>
                <a:cs typeface="Times New Roman"/>
              </a:rPr>
            </a:br>
            <a:r>
              <a:rPr lang="pt-B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Times New Roman"/>
                <a:cs typeface="Arial"/>
              </a:rPr>
              <a:t>Diretores e Coordenadores Pedagógicos das Escolas Judiciais e de Magistratura</a:t>
            </a: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  <a:ea typeface="Times New Roman"/>
              <a:cs typeface="Times New Roman"/>
            </a:endParaRPr>
          </a:p>
        </p:txBody>
      </p:sp>
      <p:pic>
        <p:nvPicPr>
          <p:cNvPr id="3" name="Picture 2" descr="D:\Users\marizets\AppData\Local\Microsoft\Windows\Temporary Internet Files\Content.Outlook\0ZGHDKRA\Logo_Enf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0" y="287007"/>
            <a:ext cx="1656184" cy="5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28800"/>
            <a:ext cx="846813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229600" cy="206623"/>
          </a:xfrm>
        </p:spPr>
        <p:txBody>
          <a:bodyPr/>
          <a:lstStyle/>
          <a:p>
            <a:r>
              <a:rPr lang="pt-BR" dirty="0" smtClean="0"/>
              <a:t>Escola Superior da Magistratura de Mato Grosso – ESMAGIS-MT  - Coordenador João Luiz </a:t>
            </a:r>
            <a:r>
              <a:rPr lang="pt-BR" dirty="0" err="1" smtClean="0"/>
              <a:t>Bettini</a:t>
            </a:r>
            <a:r>
              <a:rPr lang="pt-BR" dirty="0" smtClean="0"/>
              <a:t> de Albuquerque Lins – esmagis@tjmt.jus.br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23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dirty="0" smtClean="0"/>
              <a:t/>
            </a:r>
            <a:br>
              <a:rPr lang="pt-BR" dirty="0" smtClean="0"/>
            </a:br>
            <a:r>
              <a:rPr lang="pt-BR" sz="3600" b="1" i="1" dirty="0" smtClean="0">
                <a:solidFill>
                  <a:srgbClr val="002060"/>
                </a:solidFill>
                <a:latin typeface="Arial Narrow"/>
                <a:ea typeface="Calibri"/>
                <a:cs typeface="Andalus"/>
              </a:rPr>
              <a:t>Workshop</a:t>
            </a:r>
            <a:r>
              <a:rPr lang="pt-BR" sz="1100" dirty="0" smtClean="0">
                <a:ea typeface="Times New Roman"/>
                <a:cs typeface="Times New Roman"/>
              </a:rPr>
              <a:t/>
            </a:r>
            <a:br>
              <a:rPr lang="pt-BR" sz="1100" dirty="0" smtClean="0">
                <a:ea typeface="Times New Roman"/>
                <a:cs typeface="Times New Roman"/>
              </a:rPr>
            </a:br>
            <a:r>
              <a:rPr lang="pt-B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Times New Roman"/>
                <a:cs typeface="Arial"/>
              </a:rPr>
              <a:t>Diretores e Coordenadores Pedagógicos das Escolas Judiciais e de Magistratura</a:t>
            </a: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  <a:ea typeface="Times New Roman"/>
              <a:cs typeface="Times New Roman"/>
            </a:endParaRPr>
          </a:p>
        </p:txBody>
      </p:sp>
      <p:pic>
        <p:nvPicPr>
          <p:cNvPr id="3" name="Picture 2" descr="D:\Users\marizets\AppData\Local\Microsoft\Windows\Temporary Internet Files\Content.Outlook\0ZGHDKRA\Logo_Enf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0" y="287007"/>
            <a:ext cx="1656184" cy="5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69" y="2508461"/>
            <a:ext cx="8191231" cy="217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229600" cy="206623"/>
          </a:xfrm>
        </p:spPr>
        <p:txBody>
          <a:bodyPr/>
          <a:lstStyle/>
          <a:p>
            <a:r>
              <a:rPr lang="pt-BR" dirty="0" smtClean="0"/>
              <a:t>Escola Superior da Magistratura de Mato Grosso – ESMAGIS-MT  - Coordenador João Luiz </a:t>
            </a:r>
            <a:r>
              <a:rPr lang="pt-BR" dirty="0" err="1" smtClean="0"/>
              <a:t>Bettini</a:t>
            </a:r>
            <a:r>
              <a:rPr lang="pt-BR" dirty="0" smtClean="0"/>
              <a:t> de Albuquerque Lins – esmagis@tjmt.jus.br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149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7006"/>
            <a:ext cx="6120680" cy="616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Users\marizets\AppData\Local\Microsoft\Windows\Temporary Internet Files\Content.Outlook\0ZGHDKRA\Logo_Enf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7007"/>
            <a:ext cx="1656184" cy="5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229600" cy="206623"/>
          </a:xfrm>
        </p:spPr>
        <p:txBody>
          <a:bodyPr/>
          <a:lstStyle/>
          <a:p>
            <a:r>
              <a:rPr lang="pt-BR" dirty="0" smtClean="0"/>
              <a:t>Escola Superior da Magistratura de Mato Grosso – ESMAGIS-MT  - Coordenador João Luiz </a:t>
            </a:r>
            <a:r>
              <a:rPr lang="pt-BR" dirty="0" err="1" smtClean="0"/>
              <a:t>Bettini</a:t>
            </a:r>
            <a:r>
              <a:rPr lang="pt-BR" dirty="0" smtClean="0"/>
              <a:t> de Albuquerque Lins – esmagis@tjmt.jus.br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980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13" y="301206"/>
            <a:ext cx="6752816" cy="608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Users\marizets\AppData\Local\Microsoft\Windows\Temporary Internet Files\Content.Outlook\0ZGHDKRA\Logo_Enf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0" y="287007"/>
            <a:ext cx="1656184" cy="5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229600" cy="206623"/>
          </a:xfrm>
        </p:spPr>
        <p:txBody>
          <a:bodyPr/>
          <a:lstStyle/>
          <a:p>
            <a:r>
              <a:rPr lang="pt-BR" dirty="0" smtClean="0"/>
              <a:t>Escola Superior da Magistratura de Mato Grosso – ESMAGIS-MT  - Coordenador João Luiz </a:t>
            </a:r>
            <a:r>
              <a:rPr lang="pt-BR" dirty="0" err="1" smtClean="0"/>
              <a:t>Bettini</a:t>
            </a:r>
            <a:r>
              <a:rPr lang="pt-BR" dirty="0" smtClean="0"/>
              <a:t> de Albuquerque Lins – esmagis@tjmt.jus.br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626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jmt-43-novos-juizes-e13398084993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9" y="1556792"/>
            <a:ext cx="867645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dirty="0" smtClean="0"/>
              <a:t/>
            </a:r>
            <a:br>
              <a:rPr lang="pt-BR" dirty="0" smtClean="0"/>
            </a:br>
            <a:r>
              <a:rPr lang="pt-BR" sz="3600" b="1" i="1" dirty="0" smtClean="0">
                <a:solidFill>
                  <a:srgbClr val="002060"/>
                </a:solidFill>
                <a:latin typeface="Arial Narrow"/>
                <a:ea typeface="Calibri"/>
                <a:cs typeface="Andalus"/>
              </a:rPr>
              <a:t>Workshop</a:t>
            </a:r>
            <a:r>
              <a:rPr lang="pt-BR" sz="1100" dirty="0" smtClean="0">
                <a:ea typeface="Times New Roman"/>
                <a:cs typeface="Times New Roman"/>
              </a:rPr>
              <a:t/>
            </a:r>
            <a:br>
              <a:rPr lang="pt-BR" sz="1100" dirty="0" smtClean="0">
                <a:ea typeface="Times New Roman"/>
                <a:cs typeface="Times New Roman"/>
              </a:rPr>
            </a:br>
            <a:r>
              <a:rPr lang="pt-B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Times New Roman"/>
                <a:cs typeface="Arial"/>
              </a:rPr>
              <a:t>Diretores e Coordenadores Pedagógicos das Escolas Judiciais e de Magistratura</a:t>
            </a: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  <a:ea typeface="Times New Roman"/>
              <a:cs typeface="Times New Roman"/>
            </a:endParaRPr>
          </a:p>
        </p:txBody>
      </p:sp>
      <p:pic>
        <p:nvPicPr>
          <p:cNvPr id="6" name="Picture 2" descr="D:\Users\marizets\AppData\Local\Microsoft\Windows\Temporary Internet Files\Content.Outlook\0ZGHDKRA\Logo_Enf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0" y="287007"/>
            <a:ext cx="1656184" cy="5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229600" cy="206623"/>
          </a:xfrm>
        </p:spPr>
        <p:txBody>
          <a:bodyPr/>
          <a:lstStyle/>
          <a:p>
            <a:r>
              <a:rPr lang="pt-BR" dirty="0" smtClean="0"/>
              <a:t>Escola Superior da Magistratura de Mato Grosso – ESMAGIS-MT  - Coordenador João Luiz </a:t>
            </a:r>
            <a:r>
              <a:rPr lang="pt-BR" dirty="0" err="1" smtClean="0"/>
              <a:t>Bettini</a:t>
            </a:r>
            <a:r>
              <a:rPr lang="pt-BR" dirty="0" smtClean="0"/>
              <a:t> de Albuquerque Lins – esmagis@tjmt.jus.br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912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638" y="1441415"/>
            <a:ext cx="3947346" cy="4373563"/>
          </a:xfrm>
        </p:spPr>
        <p:txBody>
          <a:bodyPr>
            <a:normAutofit/>
          </a:bodyPr>
          <a:lstStyle>
            <a:lvl2pPr marL="457200" indent="0">
              <a:buNone/>
              <a:defRPr baseline="0"/>
            </a:lvl2pPr>
            <a:lvl3pPr marL="358775" indent="-358775" algn="l">
              <a:buNone/>
              <a:tabLst>
                <a:tab pos="358775" algn="l"/>
              </a:tabLst>
              <a:defRPr baseline="0"/>
            </a:lvl3pPr>
          </a:lstStyle>
          <a:p>
            <a:pPr marL="0" lvl="2" indent="0"/>
            <a:r>
              <a:rPr lang="pt-BR" sz="2000" dirty="0" smtClean="0"/>
              <a:t>1. </a:t>
            </a:r>
            <a:r>
              <a:rPr lang="pt-BR" sz="2000" b="1" dirty="0" smtClean="0"/>
              <a:t>TURMAS JÁ REALIZADAS</a:t>
            </a:r>
          </a:p>
          <a:p>
            <a:pPr marL="0" lvl="2" indent="0"/>
            <a:endParaRPr lang="pt-BR" sz="2000" dirty="0"/>
          </a:p>
          <a:p>
            <a:pPr marL="0" lvl="2" indent="0" algn="just"/>
            <a:r>
              <a:rPr lang="pt-BR" sz="2000" dirty="0" smtClean="0"/>
              <a:t>- 2007: Curso realizado após a Posse dos Magistrados, com 03 (três) participantes e duração de 03 (três) meses;</a:t>
            </a:r>
          </a:p>
          <a:p>
            <a:pPr marL="0" lvl="2" indent="0" algn="just"/>
            <a:endParaRPr lang="pt-BR" sz="2000" dirty="0"/>
          </a:p>
          <a:p>
            <a:pPr marL="0" lvl="2" indent="0" algn="just"/>
            <a:r>
              <a:rPr lang="pt-BR" sz="2000" dirty="0"/>
              <a:t>- </a:t>
            </a:r>
            <a:r>
              <a:rPr lang="pt-BR" sz="2000" dirty="0" smtClean="0"/>
              <a:t>2012: O Curso de Formação Inicial para Ingresso na Carreira da Magistratura teve 53 (cinquenta e três) participantes, sendo que 48 (quarenta e oito) foram empossados.</a:t>
            </a:r>
            <a:endParaRPr lang="pt-BR" dirty="0" smtClean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D190-A79B-4991-A016-A33DC00432AC}" type="slidenum">
              <a:rPr lang="pt-BR" smtClean="0"/>
              <a:t>2</a:t>
            </a:fld>
            <a:endParaRPr lang="pt-BR"/>
          </a:p>
        </p:txBody>
      </p:sp>
      <p:pic>
        <p:nvPicPr>
          <p:cNvPr id="10" name="Picture 2" descr="D:\Users\marizets\AppData\Local\Microsoft\Windows\Temporary Internet Files\Content.Outlook\0ZGHDKRA\Logo_Enf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149"/>
            <a:ext cx="1656184" cy="5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dirty="0" smtClean="0"/>
              <a:t/>
            </a:r>
            <a:br>
              <a:rPr lang="pt-BR" dirty="0" smtClean="0"/>
            </a:br>
            <a:r>
              <a:rPr lang="pt-BR" sz="3600" b="1" i="1" dirty="0" smtClean="0">
                <a:solidFill>
                  <a:srgbClr val="002060"/>
                </a:solidFill>
                <a:latin typeface="Arial Narrow"/>
                <a:ea typeface="Calibri"/>
                <a:cs typeface="Andalus"/>
              </a:rPr>
              <a:t>Workshop</a:t>
            </a:r>
            <a:r>
              <a:rPr lang="pt-BR" sz="1100" dirty="0" smtClean="0">
                <a:ea typeface="Times New Roman"/>
                <a:cs typeface="Times New Roman"/>
              </a:rPr>
              <a:t/>
            </a:r>
            <a:br>
              <a:rPr lang="pt-BR" sz="1100" dirty="0" smtClean="0">
                <a:ea typeface="Times New Roman"/>
                <a:cs typeface="Times New Roman"/>
              </a:rPr>
            </a:br>
            <a:r>
              <a:rPr lang="pt-B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Times New Roman"/>
                <a:cs typeface="Arial"/>
              </a:rPr>
              <a:t>Diretores e Coordenadores Pedagógicos das Escolas Judiciais e de Magistratura</a:t>
            </a: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  <a:ea typeface="Times New Roman"/>
              <a:cs typeface="Times New Roman"/>
            </a:endParaRPr>
          </a:p>
        </p:txBody>
      </p:sp>
      <p:pic>
        <p:nvPicPr>
          <p:cNvPr id="2050" name="Picture 2" descr="Concursando (2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440757" cy="516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Rodapé 4"/>
          <p:cNvSpPr txBox="1">
            <a:spLocks/>
          </p:cNvSpPr>
          <p:nvPr/>
        </p:nvSpPr>
        <p:spPr>
          <a:xfrm>
            <a:off x="251520" y="6678761"/>
            <a:ext cx="8229600" cy="2066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pt-BR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Escola Superior da Magistratura de Mato Grosso – ESMAGIS-MT  - Coordenador João Luiz </a:t>
            </a:r>
            <a:r>
              <a:rPr lang="pt-BR" dirty="0" err="1" smtClean="0"/>
              <a:t>Bettini</a:t>
            </a:r>
            <a:r>
              <a:rPr lang="pt-BR" dirty="0" smtClean="0"/>
              <a:t> de Albuquerque Lins – esmagis@tjmt.jus.br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219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6002" y="2012617"/>
            <a:ext cx="3610744" cy="4281339"/>
          </a:xfrm>
        </p:spPr>
        <p:txBody>
          <a:bodyPr>
            <a:normAutofit fontScale="55000" lnSpcReduction="20000"/>
          </a:bodyPr>
          <a:lstStyle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2pPr>
            <a:lvl3pPr marL="914400" indent="-469900">
              <a:buNone/>
              <a:defRPr baseline="0"/>
            </a:lvl3pPr>
          </a:lstStyle>
          <a:p>
            <a:pPr lvl="1"/>
            <a:endParaRPr lang="pt-BR" dirty="0" smtClean="0"/>
          </a:p>
          <a:p>
            <a:pPr marL="0" lvl="1" indent="0" algn="just"/>
            <a:r>
              <a:rPr lang="pt-BR" sz="2700" dirty="0" smtClean="0"/>
              <a:t>a) Difusão </a:t>
            </a:r>
            <a:r>
              <a:rPr lang="pt-BR" sz="2700" dirty="0"/>
              <a:t>da cultura de conciliação como busca da paz social. Conciliação, Mediação e outros Métodos Consensuais de Solução de </a:t>
            </a:r>
            <a:r>
              <a:rPr lang="pt-BR" sz="2700" dirty="0" smtClean="0"/>
              <a:t>Conflitos;</a:t>
            </a:r>
          </a:p>
          <a:p>
            <a:pPr marL="0" lvl="1" indent="0" algn="just"/>
            <a:endParaRPr lang="pt-BR" sz="2700" dirty="0"/>
          </a:p>
          <a:p>
            <a:pPr marL="0" lvl="1" indent="0" algn="just"/>
            <a:r>
              <a:rPr lang="pt-BR" sz="2700" dirty="0" smtClean="0"/>
              <a:t>b)</a:t>
            </a:r>
            <a:r>
              <a:rPr lang="pt-BR" sz="2700" dirty="0"/>
              <a:t> Elaboração de decisões e sentenças e realização de audiências</a:t>
            </a:r>
            <a:r>
              <a:rPr lang="pt-BR" sz="2700" dirty="0" smtClean="0"/>
              <a:t>. (cível e criminal);</a:t>
            </a:r>
          </a:p>
          <a:p>
            <a:pPr marL="0" lvl="1" indent="0" algn="just"/>
            <a:endParaRPr lang="pt-BR" sz="2700" dirty="0"/>
          </a:p>
          <a:p>
            <a:pPr marL="0" lvl="1" indent="0" algn="just"/>
            <a:r>
              <a:rPr lang="pt-BR" sz="2700" dirty="0" smtClean="0"/>
              <a:t>c)</a:t>
            </a:r>
            <a:r>
              <a:rPr lang="pt-BR" sz="2700" dirty="0"/>
              <a:t> </a:t>
            </a:r>
            <a:r>
              <a:rPr lang="pt-BR" sz="2700" dirty="0" smtClean="0"/>
              <a:t>Relações </a:t>
            </a:r>
            <a:r>
              <a:rPr lang="pt-BR" sz="2700" dirty="0"/>
              <a:t>interpessoais / interinstitucionais / Deontologia da </a:t>
            </a:r>
            <a:r>
              <a:rPr lang="pt-BR" sz="2700" dirty="0" smtClean="0"/>
              <a:t>Magistratura;</a:t>
            </a:r>
            <a:endParaRPr lang="pt-BR" sz="2700" dirty="0"/>
          </a:p>
          <a:p>
            <a:pPr marL="0" lvl="1" indent="0" algn="just"/>
            <a:endParaRPr lang="pt-BR" sz="2700" dirty="0" smtClean="0"/>
          </a:p>
          <a:p>
            <a:pPr marL="0" lvl="1" indent="0" algn="just"/>
            <a:r>
              <a:rPr lang="pt-BR" sz="2700" dirty="0" smtClean="0"/>
              <a:t>d) Ética;</a:t>
            </a:r>
          </a:p>
          <a:p>
            <a:pPr marL="0" lvl="1" indent="0" algn="just"/>
            <a:endParaRPr lang="pt-BR" sz="2700" dirty="0" smtClean="0"/>
          </a:p>
          <a:p>
            <a:pPr marL="0" lvl="1" indent="0" algn="just"/>
            <a:r>
              <a:rPr lang="pt-BR" sz="2700" dirty="0"/>
              <a:t>e) Administração Judiciária;</a:t>
            </a:r>
          </a:p>
          <a:p>
            <a:pPr marL="0" lvl="1" indent="0" algn="just"/>
            <a:endParaRPr lang="pt-BR" sz="2700" dirty="0"/>
          </a:p>
          <a:p>
            <a:pPr marL="0" lvl="1" indent="0" algn="just"/>
            <a:r>
              <a:rPr lang="pt-BR" sz="2700" dirty="0"/>
              <a:t>f) Recursos da informação;</a:t>
            </a:r>
          </a:p>
          <a:p>
            <a:pPr marL="0" lvl="1" indent="0" algn="just"/>
            <a:endParaRPr lang="pt-BR" dirty="0"/>
          </a:p>
          <a:p>
            <a:pPr marL="0" lvl="1" indent="0" algn="just"/>
            <a:endParaRPr lang="pt-BR" dirty="0"/>
          </a:p>
          <a:p>
            <a:pPr marL="0" lvl="1" indent="0" algn="just"/>
            <a:endParaRPr lang="pt-BR" dirty="0" smtClean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D190-A79B-4991-A016-A33DC00432AC}" type="slidenum">
              <a:rPr lang="pt-BR" smtClean="0"/>
              <a:t>3</a:t>
            </a:fld>
            <a:endParaRPr lang="pt-BR" dirty="0"/>
          </a:p>
        </p:txBody>
      </p:sp>
      <p:sp>
        <p:nvSpPr>
          <p:cNvPr id="8" name="Espaço Reservado para 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dirty="0" smtClean="0"/>
              <a:t/>
            </a:r>
            <a:br>
              <a:rPr lang="pt-BR" dirty="0" smtClean="0"/>
            </a:br>
            <a:r>
              <a:rPr lang="pt-BR" sz="3600" b="1" i="1" dirty="0" smtClean="0">
                <a:solidFill>
                  <a:srgbClr val="002060"/>
                </a:solidFill>
                <a:latin typeface="Arial Narrow"/>
                <a:ea typeface="Calibri"/>
                <a:cs typeface="Andalus"/>
              </a:rPr>
              <a:t>Workshop</a:t>
            </a:r>
            <a:r>
              <a:rPr lang="pt-BR" sz="1100" dirty="0" smtClean="0">
                <a:ea typeface="Times New Roman"/>
                <a:cs typeface="Times New Roman"/>
              </a:rPr>
              <a:t/>
            </a:r>
            <a:br>
              <a:rPr lang="pt-BR" sz="1100" dirty="0" smtClean="0">
                <a:ea typeface="Times New Roman"/>
                <a:cs typeface="Times New Roman"/>
              </a:rPr>
            </a:br>
            <a:r>
              <a:rPr lang="pt-B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Times New Roman"/>
                <a:cs typeface="Arial"/>
              </a:rPr>
              <a:t>Diretores e Coordenadores Pedagógicos das Escolas Judiciais e de Magistratura</a:t>
            </a: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  <a:ea typeface="Times New Roman"/>
              <a:cs typeface="Times New Roman"/>
            </a:endParaRPr>
          </a:p>
        </p:txBody>
      </p:sp>
      <p:pic>
        <p:nvPicPr>
          <p:cNvPr id="9" name="Picture 2" descr="D:\Users\marizets\AppData\Local\Microsoft\Windows\Temporary Internet Files\Content.Outlook\0ZGHDKRA\Logo_Enf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149"/>
            <a:ext cx="1656184" cy="5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0" y="1988840"/>
            <a:ext cx="41148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469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2400" dirty="0" smtClean="0"/>
          </a:p>
          <a:p>
            <a:pPr marL="0" lvl="1" indent="0" algn="just"/>
            <a:r>
              <a:rPr lang="pt-BR" sz="2400" dirty="0" smtClean="0"/>
              <a:t>g) </a:t>
            </a:r>
            <a:r>
              <a:rPr lang="pt-BR" sz="2400" dirty="0"/>
              <a:t>Psicologia </a:t>
            </a:r>
            <a:r>
              <a:rPr lang="pt-BR" sz="2400" dirty="0" smtClean="0"/>
              <a:t>judiciária;</a:t>
            </a:r>
          </a:p>
          <a:p>
            <a:pPr marL="0" lvl="1" indent="0" algn="just"/>
            <a:endParaRPr lang="pt-BR" sz="2400" dirty="0"/>
          </a:p>
          <a:p>
            <a:pPr marL="0" lvl="1" indent="0" algn="just"/>
            <a:r>
              <a:rPr lang="pt-BR" sz="2400" dirty="0" smtClean="0"/>
              <a:t>h)</a:t>
            </a:r>
            <a:r>
              <a:rPr lang="pt-BR" sz="2400" dirty="0"/>
              <a:t> Impacto econômico e social das decisões </a:t>
            </a:r>
            <a:r>
              <a:rPr lang="pt-BR" sz="2400" dirty="0" smtClean="0"/>
              <a:t>judiciais;</a:t>
            </a:r>
          </a:p>
          <a:p>
            <a:pPr marL="0" lvl="1" indent="0" algn="just"/>
            <a:endParaRPr lang="pt-BR" sz="2400" dirty="0"/>
          </a:p>
          <a:p>
            <a:pPr marL="0" lvl="1" indent="0" algn="just"/>
            <a:r>
              <a:rPr lang="pt-BR" sz="2400" dirty="0" smtClean="0"/>
              <a:t>i) Direitos Humanos;</a:t>
            </a:r>
          </a:p>
          <a:p>
            <a:pPr marL="514350" lvl="1" indent="-514350" algn="just">
              <a:buAutoNum type="romanLcParenR"/>
            </a:pPr>
            <a:endParaRPr lang="pt-BR" sz="2400" dirty="0"/>
          </a:p>
          <a:p>
            <a:pPr marL="0" lvl="1" indent="0" algn="just"/>
            <a:r>
              <a:rPr lang="pt-BR" sz="2400" dirty="0" smtClean="0"/>
              <a:t>j)</a:t>
            </a:r>
            <a:r>
              <a:rPr lang="pt-BR" sz="2400" dirty="0"/>
              <a:t> Direito </a:t>
            </a:r>
            <a:r>
              <a:rPr lang="pt-BR" sz="2400" dirty="0" smtClean="0"/>
              <a:t>Eleitoral;</a:t>
            </a:r>
          </a:p>
          <a:p>
            <a:pPr marL="0" lvl="1" indent="0" algn="just"/>
            <a:endParaRPr lang="pt-BR" sz="2400" dirty="0"/>
          </a:p>
          <a:p>
            <a:pPr marL="0" lvl="1" indent="0" algn="just"/>
            <a:r>
              <a:rPr lang="pt-BR" sz="2400" dirty="0" smtClean="0"/>
              <a:t>k)</a:t>
            </a:r>
            <a:r>
              <a:rPr lang="pt-BR" sz="2400" dirty="0"/>
              <a:t> Direito </a:t>
            </a:r>
            <a:r>
              <a:rPr lang="pt-BR" sz="2400" dirty="0" smtClean="0"/>
              <a:t>Sanitário;</a:t>
            </a:r>
          </a:p>
          <a:p>
            <a:pPr marL="0" lvl="1" indent="0" algn="just"/>
            <a:endParaRPr lang="pt-BR" sz="2400" dirty="0"/>
          </a:p>
          <a:p>
            <a:pPr marL="0" lvl="1" indent="0" algn="just"/>
            <a:r>
              <a:rPr lang="pt-BR" sz="2400" dirty="0" smtClean="0"/>
              <a:t>l)</a:t>
            </a:r>
            <a:r>
              <a:rPr lang="pt-BR" sz="2400" dirty="0"/>
              <a:t> Língua Portuguesa aplicada à linguagem </a:t>
            </a:r>
            <a:r>
              <a:rPr lang="pt-BR" sz="2400" dirty="0" smtClean="0"/>
              <a:t>jurídica;</a:t>
            </a:r>
          </a:p>
          <a:p>
            <a:pPr marL="0" lvl="1" indent="0" algn="just"/>
            <a:endParaRPr lang="pt-BR" sz="2400" dirty="0"/>
          </a:p>
          <a:p>
            <a:pPr marL="0" lvl="1" indent="0" algn="just"/>
            <a:r>
              <a:rPr lang="pt-BR" sz="2400" dirty="0" smtClean="0"/>
              <a:t>m) </a:t>
            </a:r>
            <a:r>
              <a:rPr lang="pt-BR" sz="2400" dirty="0"/>
              <a:t>O Juiz e a </a:t>
            </a:r>
            <a:r>
              <a:rPr lang="pt-BR" sz="2400" dirty="0" smtClean="0"/>
              <a:t>Mídia;</a:t>
            </a:r>
            <a:endParaRPr lang="pt-BR" sz="2400" dirty="0"/>
          </a:p>
          <a:p>
            <a:pPr marL="0" lvl="1" indent="0" algn="just"/>
            <a:endParaRPr lang="pt-BR" sz="2400" dirty="0" smtClean="0"/>
          </a:p>
          <a:p>
            <a:pPr marL="0" lvl="1" indent="0" algn="just"/>
            <a:r>
              <a:rPr lang="pt-BR" sz="2400" dirty="0" smtClean="0"/>
              <a:t>n) </a:t>
            </a:r>
            <a:r>
              <a:rPr lang="pt-BR" sz="2400" dirty="0"/>
              <a:t>Gerenciamento Ambiental de Mato </a:t>
            </a:r>
            <a:r>
              <a:rPr lang="pt-BR" sz="2400" dirty="0" smtClean="0"/>
              <a:t>Grosso.</a:t>
            </a:r>
            <a:endParaRPr lang="pt-BR" sz="2400" dirty="0"/>
          </a:p>
          <a:p>
            <a:pPr marL="0" lvl="1" indent="0" algn="just"/>
            <a:r>
              <a:rPr lang="pt-BR" dirty="0" smtClean="0"/>
              <a:t> </a:t>
            </a:r>
            <a:endParaRPr lang="pt-BR" dirty="0"/>
          </a:p>
          <a:p>
            <a:pPr marL="0" lvl="1" indent="0" algn="just"/>
            <a:endParaRPr lang="pt-BR" dirty="0"/>
          </a:p>
          <a:p>
            <a:pPr marL="0" lvl="1" indent="0" algn="just"/>
            <a:endParaRPr lang="pt-BR" dirty="0"/>
          </a:p>
          <a:p>
            <a:pPr marL="0" lvl="1" indent="0" algn="just"/>
            <a:endParaRPr lang="pt-BR" dirty="0"/>
          </a:p>
          <a:p>
            <a:pPr marL="0" lvl="1" indent="0" algn="just"/>
            <a:endParaRPr lang="pt-BR" dirty="0"/>
          </a:p>
          <a:p>
            <a:pPr marL="0" lvl="1" indent="0" algn="just"/>
            <a:endParaRPr lang="pt-BR" dirty="0" smtClean="0"/>
          </a:p>
          <a:p>
            <a:pPr marL="0" lvl="1" indent="0" algn="just"/>
            <a:endParaRPr lang="pt-BR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2123728" y="152165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b="1" dirty="0"/>
              <a:t>2. ORGANIZAÇÃO DOS </a:t>
            </a:r>
            <a:r>
              <a:rPr lang="pt-BR" b="1" dirty="0" smtClean="0"/>
              <a:t>CONTEÚDOS – Eixo Teórico</a:t>
            </a:r>
            <a:endParaRPr lang="pt-BR" b="1" dirty="0"/>
          </a:p>
          <a:p>
            <a:endParaRPr lang="pt-BR" dirty="0"/>
          </a:p>
        </p:txBody>
      </p:sp>
      <p:sp>
        <p:nvSpPr>
          <p:cNvPr id="12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229600" cy="206623"/>
          </a:xfrm>
        </p:spPr>
        <p:txBody>
          <a:bodyPr/>
          <a:lstStyle/>
          <a:p>
            <a:r>
              <a:rPr lang="pt-BR" dirty="0" smtClean="0"/>
              <a:t>Escola Superior da Magistratura de Mato Grosso – ESMAGIS-MT  - Coordenador João Luiz </a:t>
            </a:r>
            <a:r>
              <a:rPr lang="pt-BR" dirty="0" err="1" smtClean="0"/>
              <a:t>Bettini</a:t>
            </a:r>
            <a:r>
              <a:rPr lang="pt-BR" dirty="0" smtClean="0"/>
              <a:t> de Albuquerque Lins – esmagis@tjmt.jus.br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39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ítulo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dirty="0" smtClean="0"/>
              <a:t/>
            </a:r>
            <a:br>
              <a:rPr lang="pt-BR" dirty="0" smtClean="0"/>
            </a:br>
            <a:r>
              <a:rPr lang="pt-BR" sz="3600" b="1" i="1" dirty="0" smtClean="0">
                <a:solidFill>
                  <a:srgbClr val="002060"/>
                </a:solidFill>
                <a:latin typeface="Arial Narrow"/>
                <a:ea typeface="Calibri"/>
                <a:cs typeface="Andalus"/>
              </a:rPr>
              <a:t>Workshop</a:t>
            </a:r>
            <a:r>
              <a:rPr lang="pt-BR" sz="1100" dirty="0" smtClean="0">
                <a:ea typeface="Times New Roman"/>
                <a:cs typeface="Times New Roman"/>
              </a:rPr>
              <a:t/>
            </a:r>
            <a:br>
              <a:rPr lang="pt-BR" sz="1100" dirty="0" smtClean="0">
                <a:ea typeface="Times New Roman"/>
                <a:cs typeface="Times New Roman"/>
              </a:rPr>
            </a:br>
            <a:r>
              <a:rPr lang="pt-B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Times New Roman"/>
                <a:cs typeface="Arial"/>
              </a:rPr>
              <a:t>Diretores e Coordenadores Pedagógicos das Escolas Judiciais e de Magistratura</a:t>
            </a: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  <a:ea typeface="Times New Roman"/>
              <a:cs typeface="Times New Roman"/>
            </a:endParaRPr>
          </a:p>
        </p:txBody>
      </p:sp>
      <p:pic>
        <p:nvPicPr>
          <p:cNvPr id="7" name="Picture 2" descr="D:\Users\marizets\AppData\Local\Microsoft\Windows\Temporary Internet Files\Content.Outlook\0ZGHDKRA\Logo_Enf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149"/>
            <a:ext cx="1656184" cy="5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23528" y="1772816"/>
            <a:ext cx="41148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469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AutoNum type="alphaLcParenR"/>
            </a:pPr>
            <a:r>
              <a:rPr lang="pt-BR" sz="1500" dirty="0" smtClean="0"/>
              <a:t>Reuniões </a:t>
            </a:r>
            <a:r>
              <a:rPr lang="pt-BR" sz="1500" dirty="0"/>
              <a:t>com Coordenadores do TJMT, a saber: Coordenadoria de Magistrados; Coordenadoria de Recursos Humanos; Coordenadoria de Informática, visando principalmente mostrar e dar conhecimento das finalidades de cada coordenadoria</a:t>
            </a:r>
            <a:r>
              <a:rPr lang="pt-BR" sz="1500" dirty="0" smtClean="0"/>
              <a:t>;</a:t>
            </a:r>
          </a:p>
          <a:p>
            <a:pPr lvl="1" algn="just">
              <a:buAutoNum type="alphaLcParenR"/>
            </a:pPr>
            <a:endParaRPr lang="pt-BR" sz="1500" dirty="0" smtClean="0"/>
          </a:p>
          <a:p>
            <a:pPr lvl="1" algn="just">
              <a:buFont typeface="Arial" panose="020B0604020202020204" pitchFamily="34" charset="0"/>
              <a:buAutoNum type="alphaLcParenR"/>
            </a:pPr>
            <a:r>
              <a:rPr lang="pt-BR" sz="1500" dirty="0"/>
              <a:t>Visita às dependências do Tribunal de Justiça com o acompanhamento da Assessoria de Relações Públicas do TJMT</a:t>
            </a:r>
            <a:r>
              <a:rPr lang="pt-BR" sz="1500" dirty="0" smtClean="0"/>
              <a:t>;</a:t>
            </a:r>
          </a:p>
          <a:p>
            <a:pPr lvl="1" algn="just">
              <a:buFont typeface="Arial" panose="020B0604020202020204" pitchFamily="34" charset="0"/>
              <a:buAutoNum type="alphaLcParenR"/>
            </a:pPr>
            <a:endParaRPr lang="pt-BR" sz="1500" dirty="0"/>
          </a:p>
          <a:p>
            <a:pPr lvl="1" algn="just">
              <a:buFont typeface="Arial" panose="020B0604020202020204" pitchFamily="34" charset="0"/>
              <a:buAutoNum type="alphaLcParenR"/>
            </a:pPr>
            <a:r>
              <a:rPr lang="pt-BR" sz="1500" dirty="0"/>
              <a:t>Participação em Audiências da Turma Recursal do TJMT</a:t>
            </a:r>
            <a:r>
              <a:rPr lang="pt-BR" sz="1500" dirty="0" smtClean="0"/>
              <a:t>;</a:t>
            </a:r>
          </a:p>
          <a:p>
            <a:pPr lvl="1" algn="just">
              <a:buFont typeface="Arial" panose="020B0604020202020204" pitchFamily="34" charset="0"/>
              <a:buAutoNum type="alphaLcParenR"/>
            </a:pPr>
            <a:endParaRPr lang="pt-BR" sz="1500" dirty="0" smtClean="0"/>
          </a:p>
          <a:p>
            <a:pPr lvl="1" algn="just">
              <a:buFont typeface="Arial" panose="020B0604020202020204" pitchFamily="34" charset="0"/>
              <a:buAutoNum type="alphaLcParenR"/>
            </a:pPr>
            <a:r>
              <a:rPr lang="pt-BR" sz="1600" dirty="0" smtClean="0"/>
              <a:t>Análise de Processos e elaboração </a:t>
            </a:r>
            <a:r>
              <a:rPr lang="pt-BR" sz="1600" dirty="0"/>
              <a:t>de decisões e </a:t>
            </a:r>
            <a:r>
              <a:rPr lang="pt-BR" sz="1600" dirty="0" smtClean="0"/>
              <a:t>sentenças. </a:t>
            </a:r>
            <a:r>
              <a:rPr lang="pt-BR" sz="1600" dirty="0"/>
              <a:t>(</a:t>
            </a:r>
            <a:r>
              <a:rPr lang="pt-BR" sz="1600" dirty="0" smtClean="0"/>
              <a:t>cível,  criminal e Juizados Especiais);</a:t>
            </a:r>
            <a:endParaRPr lang="pt-BR" sz="1600" dirty="0"/>
          </a:p>
          <a:p>
            <a:pPr lvl="1" algn="just">
              <a:buFont typeface="Arial" panose="020B0604020202020204" pitchFamily="34" charset="0"/>
              <a:buAutoNum type="alphaLcParenR"/>
            </a:pPr>
            <a:endParaRPr lang="pt-BR" sz="1500" dirty="0"/>
          </a:p>
          <a:p>
            <a:pPr lvl="1" algn="just">
              <a:buAutoNum type="alphaLcParenR"/>
            </a:pPr>
            <a:endParaRPr lang="pt-BR" dirty="0"/>
          </a:p>
          <a:p>
            <a:pPr marL="0" lvl="1" indent="0" algn="just"/>
            <a:endParaRPr lang="pt-BR" dirty="0"/>
          </a:p>
          <a:p>
            <a:pPr marL="0" lvl="1" indent="0" algn="just"/>
            <a:endParaRPr lang="pt-BR" dirty="0"/>
          </a:p>
          <a:p>
            <a:pPr marL="0" lvl="1" indent="0" algn="just"/>
            <a:endParaRPr lang="pt-BR" dirty="0"/>
          </a:p>
          <a:p>
            <a:pPr marL="0" lvl="1" indent="0" algn="just"/>
            <a:endParaRPr lang="pt-BR" dirty="0" smtClean="0"/>
          </a:p>
          <a:p>
            <a:pPr marL="0" lvl="1" indent="0" algn="just"/>
            <a:endParaRPr lang="pt-BR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2123728" y="126876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b="1" dirty="0"/>
              <a:t>2. ORGANIZAÇÃO DOS </a:t>
            </a:r>
            <a:r>
              <a:rPr lang="pt-BR" b="1" dirty="0" smtClean="0"/>
              <a:t>CONTEÚDOS – Eixo Prático</a:t>
            </a:r>
            <a:endParaRPr lang="pt-BR" b="1" dirty="0"/>
          </a:p>
          <a:p>
            <a:endParaRPr lang="pt-BR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93704" y="1844824"/>
            <a:ext cx="41148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469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/>
            <a:r>
              <a:rPr lang="pt-BR" sz="1500" dirty="0"/>
              <a:t>e</a:t>
            </a:r>
            <a:r>
              <a:rPr lang="pt-BR" sz="1500" dirty="0" smtClean="0"/>
              <a:t>) </a:t>
            </a:r>
            <a:r>
              <a:rPr lang="pt-BR" sz="1500" dirty="0"/>
              <a:t>Participação em Palestra na área de Violência Doméstica e Familiar contra a </a:t>
            </a:r>
            <a:r>
              <a:rPr lang="pt-BR" sz="1500" dirty="0" smtClean="0"/>
              <a:t>Mulher;</a:t>
            </a:r>
          </a:p>
          <a:p>
            <a:pPr marL="0" lvl="1" indent="0" algn="just"/>
            <a:endParaRPr lang="pt-BR" sz="1500" dirty="0"/>
          </a:p>
          <a:p>
            <a:pPr marL="0" lvl="1" indent="0" algn="just"/>
            <a:r>
              <a:rPr lang="pt-BR" sz="1500" dirty="0"/>
              <a:t>f</a:t>
            </a:r>
            <a:r>
              <a:rPr lang="pt-BR" sz="1500" dirty="0" smtClean="0"/>
              <a:t>) </a:t>
            </a:r>
            <a:r>
              <a:rPr lang="pt-BR" sz="1500" dirty="0"/>
              <a:t>Palestra na área de Família </a:t>
            </a:r>
            <a:r>
              <a:rPr lang="pt-BR" sz="1500" dirty="0" smtClean="0"/>
              <a:t>e Sucessões;</a:t>
            </a:r>
          </a:p>
          <a:p>
            <a:pPr marL="0" lvl="1" indent="0" algn="just"/>
            <a:endParaRPr lang="pt-BR" sz="1500" dirty="0"/>
          </a:p>
          <a:p>
            <a:pPr marL="0" lvl="1" indent="0" algn="just"/>
            <a:r>
              <a:rPr lang="pt-BR" sz="1500" dirty="0"/>
              <a:t>g</a:t>
            </a:r>
            <a:r>
              <a:rPr lang="pt-BR" sz="1500" dirty="0" smtClean="0"/>
              <a:t>) </a:t>
            </a:r>
            <a:r>
              <a:rPr lang="pt-BR" sz="1500" dirty="0"/>
              <a:t>Palestra na área de Questões Jurídicas relacionadas ao Meio </a:t>
            </a:r>
            <a:r>
              <a:rPr lang="pt-BR" sz="1500" dirty="0" smtClean="0"/>
              <a:t>Ambiente;</a:t>
            </a:r>
          </a:p>
          <a:p>
            <a:pPr marL="0" lvl="1" indent="0" algn="just"/>
            <a:endParaRPr lang="pt-BR" sz="1500" dirty="0"/>
          </a:p>
          <a:p>
            <a:pPr marL="0" lvl="1" indent="0" algn="just"/>
            <a:r>
              <a:rPr lang="pt-BR" sz="1500" dirty="0"/>
              <a:t>h</a:t>
            </a:r>
            <a:r>
              <a:rPr lang="pt-BR" sz="1500" dirty="0" smtClean="0"/>
              <a:t>) </a:t>
            </a:r>
            <a:r>
              <a:rPr lang="pt-BR" sz="1500" dirty="0"/>
              <a:t>Palestra na área do </a:t>
            </a:r>
            <a:r>
              <a:rPr lang="pt-BR" sz="1500" dirty="0" smtClean="0"/>
              <a:t>Agronegócio;</a:t>
            </a:r>
          </a:p>
          <a:p>
            <a:pPr marL="0" lvl="1" indent="0" algn="just"/>
            <a:endParaRPr lang="pt-BR" sz="1500" dirty="0"/>
          </a:p>
          <a:p>
            <a:pPr marL="0" lvl="1" indent="0" algn="just"/>
            <a:r>
              <a:rPr lang="pt-BR" sz="1500" dirty="0"/>
              <a:t>i</a:t>
            </a:r>
            <a:r>
              <a:rPr lang="pt-BR" sz="1500" dirty="0" smtClean="0"/>
              <a:t>) Participação </a:t>
            </a:r>
            <a:r>
              <a:rPr lang="pt-BR" sz="1500" dirty="0"/>
              <a:t>de 06 (seis) Alunos (representando a turma), no “I SEMINÁRIO SOBRE O DIREITO DE INTEGRAÇÃO NO </a:t>
            </a:r>
            <a:r>
              <a:rPr lang="pt-BR" sz="1500" dirty="0" smtClean="0"/>
              <a:t>MERCOSUL”</a:t>
            </a:r>
          </a:p>
          <a:p>
            <a:pPr marL="0" lvl="1" indent="0" algn="just"/>
            <a:endParaRPr lang="pt-BR" dirty="0"/>
          </a:p>
          <a:p>
            <a:pPr marL="0" lvl="1" indent="0" algn="just"/>
            <a:endParaRPr lang="pt-BR" dirty="0"/>
          </a:p>
          <a:p>
            <a:pPr marL="0" lvl="1" indent="0" algn="just"/>
            <a:endParaRPr lang="pt-BR" dirty="0"/>
          </a:p>
          <a:p>
            <a:pPr marL="0" lvl="1" indent="0" algn="just"/>
            <a:endParaRPr lang="pt-BR" dirty="0"/>
          </a:p>
          <a:p>
            <a:pPr marL="0" lvl="1" indent="0" algn="just"/>
            <a:endParaRPr lang="pt-BR" dirty="0"/>
          </a:p>
          <a:p>
            <a:pPr marL="0" lvl="1" indent="0" algn="just"/>
            <a:endParaRPr lang="pt-BR" dirty="0" smtClean="0"/>
          </a:p>
          <a:p>
            <a:pPr marL="0" lvl="1" indent="0" algn="just"/>
            <a:endParaRPr lang="pt-BR" dirty="0" smtClean="0"/>
          </a:p>
        </p:txBody>
      </p:sp>
      <p:sp>
        <p:nvSpPr>
          <p:cNvPr id="12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229600" cy="206623"/>
          </a:xfrm>
        </p:spPr>
        <p:txBody>
          <a:bodyPr/>
          <a:lstStyle/>
          <a:p>
            <a:r>
              <a:rPr lang="pt-BR" sz="1000" b="0" dirty="0" smtClean="0">
                <a:solidFill>
                  <a:schemeClr val="tx1"/>
                </a:solidFill>
              </a:rPr>
              <a:t>Escola Superior da Magistratura de Mato Grosso – ESMAGIS-MT  - Coordenador João Luiz </a:t>
            </a:r>
            <a:r>
              <a:rPr lang="pt-BR" sz="1000" b="0" dirty="0" err="1" smtClean="0">
                <a:solidFill>
                  <a:schemeClr val="tx1"/>
                </a:solidFill>
              </a:rPr>
              <a:t>Bettini</a:t>
            </a:r>
            <a:r>
              <a:rPr lang="pt-BR" sz="1000" b="0" dirty="0" smtClean="0">
                <a:solidFill>
                  <a:schemeClr val="tx1"/>
                </a:solidFill>
              </a:rPr>
              <a:t> de Albuquerque Lins – esmagis@tjmt.jus.br</a:t>
            </a:r>
            <a:endParaRPr lang="pt-BR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0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2%20-%20visitas%20tj 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80013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06%20-~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07594"/>
            <a:ext cx="3888432" cy="286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16%20-%20presidente%20do%20TJM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872" y="3702121"/>
            <a:ext cx="3879552" cy="290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Integração no Mercosul (91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702120"/>
            <a:ext cx="3800136" cy="282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3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dirty="0" smtClean="0"/>
              <a:t/>
            </a:r>
            <a:br>
              <a:rPr lang="pt-BR" dirty="0" smtClean="0"/>
            </a:br>
            <a:r>
              <a:rPr lang="pt-BR" sz="3600" b="1" i="1" dirty="0" smtClean="0">
                <a:solidFill>
                  <a:srgbClr val="002060"/>
                </a:solidFill>
                <a:latin typeface="Arial Narrow"/>
                <a:ea typeface="Calibri"/>
                <a:cs typeface="Andalus"/>
              </a:rPr>
              <a:t>Workshop</a:t>
            </a:r>
            <a:r>
              <a:rPr lang="pt-BR" sz="1100" dirty="0" smtClean="0">
                <a:ea typeface="Times New Roman"/>
                <a:cs typeface="Times New Roman"/>
              </a:rPr>
              <a:t/>
            </a:r>
            <a:br>
              <a:rPr lang="pt-BR" sz="1100" dirty="0" smtClean="0">
                <a:ea typeface="Times New Roman"/>
                <a:cs typeface="Times New Roman"/>
              </a:rPr>
            </a:br>
            <a:r>
              <a:rPr lang="pt-B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Times New Roman"/>
                <a:cs typeface="Arial"/>
              </a:rPr>
              <a:t>Diretores e Coordenadores Pedagógicos das Escolas Judiciais e de Magistratura</a:t>
            </a: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  <a:ea typeface="Times New Roman"/>
              <a:cs typeface="Times New Roman"/>
            </a:endParaRPr>
          </a:p>
        </p:txBody>
      </p:sp>
      <p:pic>
        <p:nvPicPr>
          <p:cNvPr id="6" name="Picture 2" descr="D:\Users\marizets\AppData\Local\Microsoft\Windows\Temporary Internet Files\Content.Outlook\0ZGHDKRA\Logo_Enf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149"/>
            <a:ext cx="1656184" cy="5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123728" y="152165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b="1" dirty="0"/>
              <a:t>2. ORGANIZAÇÃO DOS </a:t>
            </a:r>
            <a:r>
              <a:rPr lang="pt-BR" b="1" dirty="0" smtClean="0"/>
              <a:t>CONTEÚDOS – Eixo Prático</a:t>
            </a:r>
            <a:endParaRPr lang="pt-BR" b="1" dirty="0"/>
          </a:p>
          <a:p>
            <a:endParaRPr lang="pt-BR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23528" y="1988840"/>
            <a:ext cx="8064896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469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/>
            <a:r>
              <a:rPr lang="pt-BR" dirty="0" smtClean="0"/>
              <a:t>j) Reunião com a Corregedoria-Geral da Justiça do Estado de Mato Grosso – CGJ;</a:t>
            </a:r>
          </a:p>
          <a:p>
            <a:pPr marL="0" lvl="1" indent="0" algn="just"/>
            <a:endParaRPr lang="pt-BR" sz="800" dirty="0" smtClean="0"/>
          </a:p>
          <a:p>
            <a:pPr marL="261938" lvl="1" indent="-261938" algn="just"/>
            <a:r>
              <a:rPr lang="pt-BR" dirty="0" smtClean="0"/>
              <a:t>K) Participação </a:t>
            </a:r>
            <a:r>
              <a:rPr lang="pt-BR" dirty="0"/>
              <a:t>em audiências no Fórum da Comarca de Cuiabá, sob </a:t>
            </a:r>
            <a:r>
              <a:rPr lang="pt-BR" dirty="0" smtClean="0"/>
              <a:t>     a </a:t>
            </a:r>
            <a:r>
              <a:rPr lang="pt-BR" dirty="0"/>
              <a:t>Coordenação do Diretor do </a:t>
            </a:r>
            <a:r>
              <a:rPr lang="pt-BR" dirty="0" smtClean="0"/>
              <a:t>Fórum.</a:t>
            </a:r>
            <a:endParaRPr lang="pt-BR" dirty="0"/>
          </a:p>
          <a:p>
            <a:pPr marL="0" lvl="1" indent="0" algn="just"/>
            <a:endParaRPr lang="pt-BR" dirty="0"/>
          </a:p>
          <a:p>
            <a:pPr marL="0" lvl="1" indent="0" algn="just"/>
            <a:endParaRPr lang="pt-BR" dirty="0"/>
          </a:p>
          <a:p>
            <a:pPr marL="0" lvl="1" indent="0" algn="just"/>
            <a:endParaRPr lang="pt-BR" dirty="0"/>
          </a:p>
          <a:p>
            <a:pPr marL="0" lvl="1" indent="0" algn="just"/>
            <a:endParaRPr lang="pt-BR" dirty="0" smtClean="0"/>
          </a:p>
          <a:p>
            <a:pPr marL="0" lvl="1" indent="0" algn="just"/>
            <a:endParaRPr lang="pt-BR" dirty="0" smtClean="0"/>
          </a:p>
        </p:txBody>
      </p:sp>
      <p:pic>
        <p:nvPicPr>
          <p:cNvPr id="5122" name="Picture 2" descr="CURSO FORMAÇÃO P INGRESSO NA CARREIRA DA MAGISTRATURA (119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45" y="3496589"/>
            <a:ext cx="57435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77" y="6589712"/>
            <a:ext cx="8229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67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>
            <a:lvl2pPr marL="457200" indent="0">
              <a:buNone/>
              <a:defRPr baseline="0"/>
            </a:lvl2pPr>
            <a:lvl3pPr marL="0" indent="0">
              <a:buNone/>
              <a:defRPr lang="pt-BR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2"/>
            <a:r>
              <a:rPr lang="pt-BR" sz="2000" b="1" dirty="0" smtClean="0"/>
              <a:t>3. METODOLOGIA</a:t>
            </a:r>
          </a:p>
          <a:p>
            <a:pPr lvl="2"/>
            <a:endParaRPr lang="pt-BR" dirty="0" smtClean="0"/>
          </a:p>
          <a:p>
            <a:pPr lvl="2" indent="711200" algn="just"/>
            <a:r>
              <a:rPr lang="pt-BR" sz="2600" dirty="0" smtClean="0"/>
              <a:t>Trabalho </a:t>
            </a:r>
            <a:r>
              <a:rPr lang="pt-BR" sz="2600" dirty="0"/>
              <a:t>interativo, com aulas expositivo-dialogadas e práticas, voltadas para o desenvolvimento de habilidades e competências atinentes ao cotidiano forense. Desta forma, o trabalho pedagógico assumiu, com o foco escolhido, uma formação baseada na interação entre teoria e prática, desde o início do curso, com vistas ao aprimoramento dos candidatos, </a:t>
            </a:r>
            <a:r>
              <a:rPr lang="pt-BR" sz="2600" dirty="0" smtClean="0"/>
              <a:t>buscando instrumentá-los para futuras decisões.</a:t>
            </a:r>
            <a:endParaRPr lang="pt-BR" sz="2600" dirty="0"/>
          </a:p>
          <a:p>
            <a:pPr lvl="2"/>
            <a:endParaRPr lang="pt-BR" dirty="0" smtClean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D190-A79B-4991-A016-A33DC00432AC}" type="slidenum">
              <a:rPr lang="pt-BR" smtClean="0"/>
              <a:t>7</a:t>
            </a:fld>
            <a:endParaRPr lang="pt-BR"/>
          </a:p>
        </p:txBody>
      </p:sp>
      <p:pic>
        <p:nvPicPr>
          <p:cNvPr id="8" name="Picture 2" descr="D:\Users\marizets\AppData\Local\Microsoft\Windows\Temporary Internet Files\Content.Outlook\0ZGHDKRA\Logo_Enf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0" y="287007"/>
            <a:ext cx="1656184" cy="5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dirty="0" smtClean="0"/>
              <a:t/>
            </a:r>
            <a:br>
              <a:rPr lang="pt-BR" dirty="0" smtClean="0"/>
            </a:br>
            <a:r>
              <a:rPr lang="pt-BR" sz="3600" b="1" i="1" dirty="0" smtClean="0">
                <a:solidFill>
                  <a:srgbClr val="002060"/>
                </a:solidFill>
                <a:latin typeface="Arial Narrow"/>
                <a:ea typeface="Calibri"/>
                <a:cs typeface="Andalus"/>
              </a:rPr>
              <a:t>Workshop</a:t>
            </a:r>
            <a:r>
              <a:rPr lang="pt-BR" sz="1100" dirty="0" smtClean="0">
                <a:ea typeface="Times New Roman"/>
                <a:cs typeface="Times New Roman"/>
              </a:rPr>
              <a:t/>
            </a:r>
            <a:br>
              <a:rPr lang="pt-BR" sz="1100" dirty="0" smtClean="0">
                <a:ea typeface="Times New Roman"/>
                <a:cs typeface="Times New Roman"/>
              </a:rPr>
            </a:br>
            <a:r>
              <a:rPr lang="pt-B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Times New Roman"/>
                <a:cs typeface="Arial"/>
              </a:rPr>
              <a:t>Diretores e Coordenadores Pedagógicos das Escolas Judiciais e de Magistratura</a:t>
            </a: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229600" cy="206623"/>
          </a:xfrm>
        </p:spPr>
        <p:txBody>
          <a:bodyPr/>
          <a:lstStyle/>
          <a:p>
            <a:r>
              <a:rPr lang="pt-BR" dirty="0" smtClean="0"/>
              <a:t>Escola Superior da Magistratura de Mato Grosso – ESMAGIS-MT  - Coordenador João Luiz </a:t>
            </a:r>
            <a:r>
              <a:rPr lang="pt-BR" dirty="0" err="1" smtClean="0"/>
              <a:t>Bettini</a:t>
            </a:r>
            <a:r>
              <a:rPr lang="pt-BR" dirty="0" smtClean="0"/>
              <a:t> de Albuquerque Lins – esmagis@tjmt.jus.br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195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m 0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32788"/>
            <a:ext cx="7056784" cy="470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Users\marizets\AppData\Local\Microsoft\Windows\Temporary Internet Files\Content.Outlook\0ZGHDKRA\Logo_Enf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0" y="287007"/>
            <a:ext cx="1656184" cy="5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dirty="0" smtClean="0"/>
              <a:t/>
            </a:r>
            <a:br>
              <a:rPr lang="pt-BR" dirty="0" smtClean="0"/>
            </a:br>
            <a:r>
              <a:rPr lang="pt-BR" sz="3600" b="1" i="1" dirty="0" smtClean="0">
                <a:solidFill>
                  <a:srgbClr val="002060"/>
                </a:solidFill>
                <a:latin typeface="Arial Narrow"/>
                <a:ea typeface="Calibri"/>
                <a:cs typeface="Andalus"/>
              </a:rPr>
              <a:t>Workshop</a:t>
            </a:r>
            <a:r>
              <a:rPr lang="pt-BR" sz="1100" dirty="0" smtClean="0">
                <a:ea typeface="Times New Roman"/>
                <a:cs typeface="Times New Roman"/>
              </a:rPr>
              <a:t/>
            </a:r>
            <a:br>
              <a:rPr lang="pt-BR" sz="1100" dirty="0" smtClean="0">
                <a:ea typeface="Times New Roman"/>
                <a:cs typeface="Times New Roman"/>
              </a:rPr>
            </a:br>
            <a:r>
              <a:rPr lang="pt-B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Times New Roman"/>
                <a:cs typeface="Arial"/>
              </a:rPr>
              <a:t>Diretores e Coordenadores Pedagógicos das Escolas Judiciais e de Magistratura</a:t>
            </a: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229600" cy="206623"/>
          </a:xfrm>
        </p:spPr>
        <p:txBody>
          <a:bodyPr/>
          <a:lstStyle/>
          <a:p>
            <a:r>
              <a:rPr lang="pt-BR" dirty="0" smtClean="0"/>
              <a:t>Escola Superior da Magistratura de Mato Grosso – ESMAGIS-MT  - Coordenador João Luiz </a:t>
            </a:r>
            <a:r>
              <a:rPr lang="pt-BR" dirty="0" err="1" smtClean="0"/>
              <a:t>Bettini</a:t>
            </a:r>
            <a:r>
              <a:rPr lang="pt-BR" dirty="0" smtClean="0"/>
              <a:t> de Albuquerque Lins – esmagis@tjmt.jus.br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176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>
            <a:lvl2pPr marL="457200" indent="0">
              <a:buNone/>
              <a:defRPr baseline="0"/>
            </a:lvl2pPr>
            <a:lvl3pPr marL="0" indent="0">
              <a:buNone/>
              <a:defRPr lang="pt-BR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2"/>
            <a:r>
              <a:rPr lang="pt-BR" sz="2000" b="1" dirty="0" smtClean="0"/>
              <a:t>4. AVALIAÇÃO</a:t>
            </a:r>
          </a:p>
          <a:p>
            <a:pPr lvl="2"/>
            <a:endParaRPr lang="pt-BR" sz="2000" b="1" dirty="0" smtClean="0"/>
          </a:p>
          <a:p>
            <a:pPr lvl="2" indent="711200" algn="just"/>
            <a:r>
              <a:rPr lang="pt-BR" dirty="0"/>
              <a:t>Ao final de cada disciplina, </a:t>
            </a:r>
            <a:r>
              <a:rPr lang="pt-BR" dirty="0" smtClean="0"/>
              <a:t>verificou-se por meio de </a:t>
            </a:r>
            <a:r>
              <a:rPr lang="pt-BR" u="sng" dirty="0" smtClean="0"/>
              <a:t>atividades práticas</a:t>
            </a:r>
            <a:r>
              <a:rPr lang="pt-BR" dirty="0" smtClean="0"/>
              <a:t> e </a:t>
            </a:r>
            <a:r>
              <a:rPr lang="pt-BR" u="sng" dirty="0" smtClean="0"/>
              <a:t>estudos de caso</a:t>
            </a:r>
            <a:r>
              <a:rPr lang="pt-BR" dirty="0" smtClean="0"/>
              <a:t>, o conteúdo apreendido pelos candidatos, objetivando que </a:t>
            </a:r>
            <a:r>
              <a:rPr lang="pt-BR" dirty="0"/>
              <a:t>tivessem adquirido capacidade para realizar análise e articulação de conceitos e de argumentos, de interpretação e valoração dos fenômenos jurídico-sociais, tendo uma postura que fomentasse a aptidão para o tratamento </a:t>
            </a:r>
            <a:r>
              <a:rPr lang="pt-BR" dirty="0" smtClean="0"/>
              <a:t>jurisdicional consoante </a:t>
            </a:r>
            <a:r>
              <a:rPr lang="pt-BR" dirty="0"/>
              <a:t>às prerrogativas do Estado de Direito Democrático.</a:t>
            </a:r>
          </a:p>
          <a:p>
            <a:pPr lvl="2"/>
            <a:endParaRPr lang="pt-BR" dirty="0" smtClean="0"/>
          </a:p>
        </p:txBody>
      </p:sp>
      <p:sp>
        <p:nvSpPr>
          <p:cNvPr id="13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D190-A79B-4991-A016-A33DC00432AC}" type="slidenum">
              <a:rPr lang="pt-BR" smtClean="0"/>
              <a:t>9</a:t>
            </a:fld>
            <a:endParaRPr lang="pt-BR"/>
          </a:p>
        </p:txBody>
      </p:sp>
      <p:sp>
        <p:nvSpPr>
          <p:cNvPr id="7" name="Espaço Reservado para 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dirty="0" smtClean="0"/>
              <a:t/>
            </a:r>
            <a:br>
              <a:rPr lang="pt-BR" dirty="0" smtClean="0"/>
            </a:br>
            <a:r>
              <a:rPr lang="pt-BR" sz="3600" b="1" i="1" dirty="0" smtClean="0">
                <a:solidFill>
                  <a:srgbClr val="002060"/>
                </a:solidFill>
                <a:latin typeface="Arial Narrow"/>
                <a:ea typeface="Calibri"/>
                <a:cs typeface="Andalus"/>
              </a:rPr>
              <a:t>Workshop</a:t>
            </a:r>
            <a:r>
              <a:rPr lang="pt-BR" sz="1100" dirty="0" smtClean="0">
                <a:ea typeface="Times New Roman"/>
                <a:cs typeface="Times New Roman"/>
              </a:rPr>
              <a:t/>
            </a:r>
            <a:br>
              <a:rPr lang="pt-BR" sz="1100" dirty="0" smtClean="0">
                <a:ea typeface="Times New Roman"/>
                <a:cs typeface="Times New Roman"/>
              </a:rPr>
            </a:br>
            <a:r>
              <a:rPr lang="pt-B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Times New Roman"/>
                <a:cs typeface="Arial"/>
              </a:rPr>
              <a:t>Diretores e Coordenadores Pedagógicos das Escolas Judiciais e de Magistratura</a:t>
            </a: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  <a:ea typeface="Times New Roman"/>
              <a:cs typeface="Times New Roman"/>
            </a:endParaRPr>
          </a:p>
        </p:txBody>
      </p:sp>
      <p:pic>
        <p:nvPicPr>
          <p:cNvPr id="14" name="Picture 2" descr="D:\Users\marizets\AppData\Local\Microsoft\Windows\Temporary Internet Files\Content.Outlook\0ZGHDKRA\Logo_Enf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0" y="287007"/>
            <a:ext cx="1656184" cy="5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229600" cy="206623"/>
          </a:xfrm>
        </p:spPr>
        <p:txBody>
          <a:bodyPr/>
          <a:lstStyle/>
          <a:p>
            <a:r>
              <a:rPr lang="pt-BR" dirty="0" smtClean="0"/>
              <a:t>Escola Superior da Magistratura de Mato Grosso – ESMAGIS-MT  - Coordenador João Luiz </a:t>
            </a:r>
            <a:r>
              <a:rPr lang="pt-BR" dirty="0" err="1" smtClean="0"/>
              <a:t>Bettini</a:t>
            </a:r>
            <a:r>
              <a:rPr lang="pt-BR" dirty="0" smtClean="0"/>
              <a:t> de Albuquerque Lins – esmagis@tjmt.jus.br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82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cial">
  <a:themeElements>
    <a:clrScheme name="Es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424</TotalTime>
  <Words>806</Words>
  <Application>Microsoft Office PowerPoint</Application>
  <PresentationFormat>Apresentação na tela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Essencial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Superior Tribunal de Justiça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Wanderson Oliveira dos Reis</dc:creator>
  <cp:lastModifiedBy>Leonardo Alves Pereira</cp:lastModifiedBy>
  <cp:revision>29</cp:revision>
  <cp:lastPrinted>2014-03-22T14:48:14Z</cp:lastPrinted>
  <dcterms:created xsi:type="dcterms:W3CDTF">2014-03-17T14:39:05Z</dcterms:created>
  <dcterms:modified xsi:type="dcterms:W3CDTF">2014-03-27T13:05:55Z</dcterms:modified>
</cp:coreProperties>
</file>