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handoutMasterIdLst>
    <p:handoutMasterId r:id="rId11"/>
  </p:handoutMasterIdLst>
  <p:sldIdLst>
    <p:sldId id="263" r:id="rId2"/>
    <p:sldId id="264" r:id="rId3"/>
    <p:sldId id="260" r:id="rId4"/>
    <p:sldId id="265" r:id="rId5"/>
    <p:sldId id="266" r:id="rId6"/>
    <p:sldId id="268" r:id="rId7"/>
    <p:sldId id="269" r:id="rId8"/>
    <p:sldId id="267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6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B5152-7D2F-4A32-A999-D746E98C74EC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05D35-1DB1-4079-B433-D03BE55C4BE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3947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90757-4D8A-4180-8CD8-9FBB17C276DA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4FA70-BB5C-49D3-A67A-5DC1AF3DE98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0878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F6F458-8A2C-4139-8132-5978EA30BE49}" type="datetimeFigureOut">
              <a:rPr lang="pt-BR" smtClean="0"/>
              <a:pPr/>
              <a:t>21/03/2014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7321599-1FBC-4C29-8950-B4D9AED268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Documento_do_Microsoft_Office_Word1.doc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2"/>
          <p:cNvSpPr txBox="1">
            <a:spLocks/>
          </p:cNvSpPr>
          <p:nvPr/>
        </p:nvSpPr>
        <p:spPr>
          <a:xfrm>
            <a:off x="478384" y="16176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pt-BR" sz="2800" b="1" dirty="0" smtClean="0"/>
              <a:t>PANORAMA DA ORGANIZAÇÃO CURRICULAR DA FORMAÇÃO INICIAL NAS ESCOLAS FEDERAIS</a:t>
            </a:r>
          </a:p>
          <a:p>
            <a:endParaRPr lang="pt-BR" sz="2800" b="1" dirty="0" smtClean="0"/>
          </a:p>
          <a:p>
            <a:r>
              <a:rPr lang="pt-BR" b="1" dirty="0" smtClean="0"/>
              <a:t>Aspectos Comparados</a:t>
            </a:r>
          </a:p>
          <a:p>
            <a:r>
              <a:rPr lang="pt-BR" sz="2600" dirty="0" smtClean="0"/>
              <a:t>Total de turmas já realizadas</a:t>
            </a:r>
          </a:p>
          <a:p>
            <a:r>
              <a:rPr lang="pt-BR" sz="2600" dirty="0" smtClean="0"/>
              <a:t>Organização dos conteúdos</a:t>
            </a:r>
          </a:p>
          <a:p>
            <a:r>
              <a:rPr lang="pt-BR" sz="2600" dirty="0" smtClean="0"/>
              <a:t>Metodologia</a:t>
            </a:r>
          </a:p>
          <a:p>
            <a:r>
              <a:rPr lang="pt-BR" sz="2600" dirty="0" smtClean="0"/>
              <a:t>Avaliação</a:t>
            </a:r>
          </a:p>
          <a:p>
            <a:r>
              <a:rPr lang="pt-BR" sz="2600" dirty="0" smtClean="0"/>
              <a:t>Aspectos relevantes para a efetividade curricular</a:t>
            </a:r>
            <a:endParaRPr lang="pt-BR" sz="2600" dirty="0"/>
          </a:p>
        </p:txBody>
      </p:sp>
      <p:sp>
        <p:nvSpPr>
          <p:cNvPr id="12" name="Espaço Reservado para Data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3E147-6812-4959-B847-795C26239734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1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pt-BR" dirty="0" smtClean="0"/>
              <a:t>Aluisio </a:t>
            </a:r>
            <a:r>
              <a:rPr lang="pt-BR" dirty="0" smtClean="0"/>
              <a:t>Mendes, Desembargador Federal 2ª Região – Diretor de Cursos e Pesquisas da EMARF</a:t>
            </a:r>
            <a:endParaRPr lang="pt-BR" dirty="0"/>
          </a:p>
        </p:txBody>
      </p:sp>
      <p:sp>
        <p:nvSpPr>
          <p:cNvPr id="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1</a:t>
            </a:r>
            <a:endParaRPr lang="pt-BR" dirty="0"/>
          </a:p>
        </p:txBody>
      </p:sp>
      <p:pic>
        <p:nvPicPr>
          <p:cNvPr id="15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149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</a:p>
        </p:txBody>
      </p:sp>
    </p:spTree>
    <p:extLst>
      <p:ext uri="{BB962C8B-B14F-4D97-AF65-F5344CB8AC3E}">
        <p14:creationId xmlns="" xmlns:p14="http://schemas.microsoft.com/office/powerpoint/2010/main" val="2378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714348" y="1928802"/>
            <a:ext cx="7358114" cy="4000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3600" b="1" dirty="0" smtClean="0"/>
              <a:t>Aluisio Mendes</a:t>
            </a:r>
          </a:p>
          <a:p>
            <a:pPr>
              <a:defRPr/>
            </a:pPr>
            <a:r>
              <a:rPr lang="pt-BR" sz="2500" dirty="0" smtClean="0"/>
              <a:t>Desembargador Federal</a:t>
            </a:r>
          </a:p>
          <a:p>
            <a:pPr>
              <a:defRPr/>
            </a:pPr>
            <a:r>
              <a:rPr lang="pt-BR" sz="2500" b="1" dirty="0" smtClean="0"/>
              <a:t>Diretor de Cursos e Pesquisas</a:t>
            </a:r>
            <a:r>
              <a:rPr lang="pt-BR" sz="2500" dirty="0" smtClean="0"/>
              <a:t> da Escola da Magistratura Regional Federal da </a:t>
            </a:r>
            <a:r>
              <a:rPr lang="pt-BR" sz="2500" b="1" dirty="0" smtClean="0"/>
              <a:t>2ª Região </a:t>
            </a:r>
          </a:p>
          <a:p>
            <a:pPr>
              <a:defRPr/>
            </a:pPr>
            <a:endParaRPr lang="pt-BR" sz="2200" dirty="0" smtClean="0"/>
          </a:p>
          <a:p>
            <a:pPr>
              <a:defRPr/>
            </a:pPr>
            <a:r>
              <a:rPr lang="pt-BR" sz="2200" dirty="0" smtClean="0"/>
              <a:t>Março de 2014</a:t>
            </a:r>
            <a:endParaRPr lang="pt-BR" sz="2200" b="1" dirty="0" smtClean="0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5C5FA-8658-4C05-8BC9-E81D94576C6A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10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11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149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Rodapé 4"/>
          <p:cNvSpPr txBox="1">
            <a:spLocks/>
          </p:cNvSpPr>
          <p:nvPr/>
        </p:nvSpPr>
        <p:spPr>
          <a:xfrm>
            <a:off x="428596" y="6500834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43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5834-E16C-4220-BA0A-4E7F34DA1537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3</a:t>
            </a:fld>
            <a:endParaRPr lang="pt-BR"/>
          </a:p>
        </p:txBody>
      </p:sp>
      <p:pic>
        <p:nvPicPr>
          <p:cNvPr id="8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0" y="287007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01713" y="2643188"/>
          <a:ext cx="7077075" cy="1816100"/>
        </p:xfrm>
        <a:graphic>
          <a:graphicData uri="http://schemas.openxmlformats.org/presentationml/2006/ole">
            <p:oleObj spid="_x0000_s1026" name="Documento" r:id="rId4" imgW="5806538" imgH="1465947" progId="Word.Document.12">
              <p:embed/>
            </p:oleObj>
          </a:graphicData>
        </a:graphic>
      </p:graphicFrame>
      <p:sp>
        <p:nvSpPr>
          <p:cNvPr id="10" name="Retângulo 9"/>
          <p:cNvSpPr/>
          <p:nvPr/>
        </p:nvSpPr>
        <p:spPr>
          <a:xfrm>
            <a:off x="642910" y="1857364"/>
            <a:ext cx="80010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 smtClean="0">
                <a:solidFill>
                  <a:schemeClr val="bg1">
                    <a:lumMod val="50000"/>
                  </a:schemeClr>
                </a:solidFill>
              </a:rPr>
              <a:t>1. TURMAS REALIZADAS NAS 5 ESCOLAS</a:t>
            </a:r>
          </a:p>
        </p:txBody>
      </p:sp>
      <p:sp>
        <p:nvSpPr>
          <p:cNvPr id="13" name="Espaço Reservado para Rodapé 4"/>
          <p:cNvSpPr txBox="1">
            <a:spLocks/>
          </p:cNvSpPr>
          <p:nvPr/>
        </p:nvSpPr>
        <p:spPr>
          <a:xfrm>
            <a:off x="428596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195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462482"/>
          </a:xfrm>
        </p:spPr>
        <p:txBody>
          <a:bodyPr>
            <a:normAutofit fontScale="85000" lnSpcReduction="10000"/>
          </a:bodyPr>
          <a:lstStyle>
            <a:lvl2pPr marL="457200" marR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2pPr>
            <a:lvl3pPr marL="914400" indent="-469900">
              <a:buNone/>
              <a:defRPr baseline="0"/>
            </a:lvl3pPr>
          </a:lstStyle>
          <a:p>
            <a:pPr lvl="1"/>
            <a:r>
              <a:rPr lang="pt-BR" sz="2600" b="1" dirty="0" smtClean="0">
                <a:solidFill>
                  <a:schemeClr val="bg1">
                    <a:lumMod val="50000"/>
                  </a:schemeClr>
                </a:solidFill>
              </a:rPr>
              <a:t>2. ORGANIZAÇÃO DOS CONTEÚDOS NAS 5 ESCOLAS</a:t>
            </a:r>
          </a:p>
          <a:p>
            <a:pPr lvl="1"/>
            <a:endParaRPr lang="pt-BR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>
              <a:spcAft>
                <a:spcPts val="1200"/>
              </a:spcAft>
            </a:pPr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	Eixo teórico: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</a:rPr>
              <a:t>módulos distintos, nos quais são aplicadas aulas expositivas abordando técnicas de elaboração de decisões interlocutórias e sentenças; relações institucionais e interpessoais; deontologia da magistratura; ética; administração judiciária, incluindo gestão administrativa e de pessoas; capacitação em tecnologia da informação; difusão da cultura de conciliação; psicologia judiciária, impactos econômicos e social das decisões judiciais, conforme conteúdo programático previsto nas Resoluções 233/2013 CJF e Resoluções 02/2009, 01/2011 e 03/2013 ENFAM.</a:t>
            </a:r>
            <a:endParaRPr lang="pt-BR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>
              <a:spcAft>
                <a:spcPts val="1200"/>
              </a:spcAft>
            </a:pPr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	Eixo prático: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</a:rPr>
              <a:t>atividades práticas nos diversos módulos como, por exemplo, participação em mutirões de conciliação, audiências, estudo de casos e oficinas. Módulo de Prática Jurisdicional Preparatória. </a:t>
            </a:r>
          </a:p>
          <a:p>
            <a:pPr lvl="1" algn="just">
              <a:spcAft>
                <a:spcPts val="1200"/>
              </a:spcAft>
            </a:pPr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	Forma de integração entre os eixos: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</a:rPr>
              <a:t>acompanhamento pelos coordenadores dos módulos, integrando os conhecimentos ministrados nas aulas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</a:rPr>
              <a:t>teóricas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</a:rPr>
              <a:t>e nas situações práticas já descritas.</a:t>
            </a:r>
          </a:p>
          <a:p>
            <a:pPr lvl="1"/>
            <a:endParaRPr lang="pt-BR" dirty="0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3391-D063-4CA9-98DA-3B82AD85EA8F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8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9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149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Rodapé 4"/>
          <p:cNvSpPr txBox="1">
            <a:spLocks/>
          </p:cNvSpPr>
          <p:nvPr/>
        </p:nvSpPr>
        <p:spPr>
          <a:xfrm>
            <a:off x="457200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390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52600"/>
            <a:ext cx="8043890" cy="4373563"/>
          </a:xfrm>
        </p:spPr>
        <p:txBody>
          <a:bodyPr/>
          <a:lstStyle>
            <a:lvl2pPr marL="457200" indent="0">
              <a:buNone/>
              <a:defRPr baseline="0"/>
            </a:lvl2pPr>
            <a:lvl3pPr marL="0" indent="0">
              <a:buNone/>
              <a:defRPr lang="pt-BR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2"/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</a:rPr>
              <a:t>3. METODOLOGIA: </a:t>
            </a:r>
          </a:p>
          <a:p>
            <a:pPr lvl="2"/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lvl="2"/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Aulas expositivas e práticas, tais como oficinas, debates, audiências, visitas, treinamentos em sistemas informatizados e outras atividades abordando questões enfrentadas no cotidiano dos magistrados </a:t>
            </a:r>
            <a:r>
              <a:rPr sz="2000" dirty="0" smtClean="0">
                <a:solidFill>
                  <a:schemeClr val="bg1">
                    <a:lumMod val="50000"/>
                  </a:schemeClr>
                </a:solidFill>
              </a:rPr>
              <a:t>em </a:t>
            </a:r>
            <a:r>
              <a:rPr sz="2000" dirty="0" err="1" smtClean="0">
                <a:solidFill>
                  <a:schemeClr val="bg1">
                    <a:lumMod val="50000"/>
                  </a:schemeClr>
                </a:solidFill>
              </a:rPr>
              <a:t>sua</a:t>
            </a:r>
            <a:r>
              <a:rPr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atividade jurisdicional.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5834-E16C-4220-BA0A-4E7F34DA1537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5</a:t>
            </a:fld>
            <a:endParaRPr lang="pt-BR"/>
          </a:p>
        </p:txBody>
      </p:sp>
      <p:pic>
        <p:nvPicPr>
          <p:cNvPr id="8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0" y="287007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sp>
        <p:nvSpPr>
          <p:cNvPr id="10" name="Espaço Reservado para Rodapé 4"/>
          <p:cNvSpPr txBox="1">
            <a:spLocks/>
          </p:cNvSpPr>
          <p:nvPr/>
        </p:nvSpPr>
        <p:spPr>
          <a:xfrm>
            <a:off x="428596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195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2pPr marL="457200" indent="0">
              <a:buNone/>
              <a:defRPr baseline="0"/>
            </a:lvl2pPr>
            <a:lvl3pPr marL="0" indent="0">
              <a:buNone/>
              <a:defRPr lang="pt-BR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2"/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</a:rPr>
              <a:t>4. SEMELHANÇAS NA AVALIAÇÃO DAS 5 ESCOLAS</a:t>
            </a:r>
          </a:p>
          <a:p>
            <a:pPr lvl="2"/>
            <a:endParaRPr lang="pt-BR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4.1 Avaliação individual por Coordenador de Módulo, a partir de trabalhos ou atividades práticas desenvolvidas em aula, com atribuição de conceitos, considerando, ainda, assiduidade, relacionamento interpessoal, pontualidade e participação nas atividades presenciais</a:t>
            </a:r>
          </a:p>
          <a:p>
            <a:pPr lvl="2"/>
            <a:endParaRPr lang="pt-BR" sz="2000" dirty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4.3 Avaliação do curso pelos alunos </a:t>
            </a:r>
          </a:p>
        </p:txBody>
      </p:sp>
      <p:sp>
        <p:nvSpPr>
          <p:cNvPr id="11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A18-AF49-4C72-850D-03712BCA1DF9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13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7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14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0" y="287007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Rodapé 4"/>
          <p:cNvSpPr txBox="1">
            <a:spLocks/>
          </p:cNvSpPr>
          <p:nvPr/>
        </p:nvSpPr>
        <p:spPr>
          <a:xfrm>
            <a:off x="428596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8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0">
              <a:buNone/>
              <a:defRPr baseline="0"/>
            </a:lvl2pPr>
            <a:lvl3pPr marL="0" indent="0">
              <a:buNone/>
              <a:defRPr lang="pt-BR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2"/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</a:rPr>
              <a:t>5. DIFERENÇAS NA AVALIAÇÃO DAS 5 ESCOLAS</a:t>
            </a:r>
          </a:p>
          <a:p>
            <a:pPr lvl="2"/>
            <a:endParaRPr lang="pt-BR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lang="pt-BR" sz="2000" dirty="0" smtClean="0">
                <a:solidFill>
                  <a:schemeClr val="bg1">
                    <a:lumMod val="50000"/>
                  </a:schemeClr>
                </a:solidFill>
              </a:rPr>
              <a:t>5.1 Os 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conceitos variam de satisfatório, satisfatório com ressalva e 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insatisfatório (1ª e 2ª Regiões); nota 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de 0 a 10, sendo aprovados aqueles que obtiveram nota igual ou superior a 7 (sete) 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inteiros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(3ª Região) e 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A (ótimo), B (bom), C (regular) ou D (insuficiente) (5ª Região)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 lvl="2"/>
            <a:endParaRPr sz="2000" smtClean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5.2 Montagem e avaliação 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do portfólio de trabalhos 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apresentados </a:t>
            </a:r>
            <a:r>
              <a:rPr sz="2000">
                <a:solidFill>
                  <a:schemeClr val="bg1">
                    <a:lumMod val="50000"/>
                  </a:schemeClr>
                </a:solidFill>
              </a:rPr>
              <a:t>pelo </a:t>
            </a:r>
            <a:r>
              <a:rPr sz="2000" smtClean="0">
                <a:solidFill>
                  <a:schemeClr val="bg1">
                    <a:lumMod val="50000"/>
                  </a:schemeClr>
                </a:solidFill>
              </a:rPr>
              <a:t>aluno, além da avaliação individual realizada pelo Coordenador do Módulo (1ª, 2ª e 5ª Regiões).</a:t>
            </a:r>
          </a:p>
          <a:p>
            <a:pPr lvl="2"/>
            <a:endParaRPr sz="2000">
              <a:solidFill>
                <a:schemeClr val="bg1">
                  <a:lumMod val="50000"/>
                </a:schemeClr>
              </a:solidFill>
            </a:endParaRPr>
          </a:p>
          <a:p>
            <a:pPr lvl="2"/>
            <a:endParaRPr sz="20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A18-AF49-4C72-850D-03712BCA1DF9}" type="datetime1">
              <a:rPr lang="pt-BR" smtClean="0"/>
              <a:pPr/>
              <a:t>21/03/2014</a:t>
            </a:fld>
            <a:endParaRPr lang="pt-BR"/>
          </a:p>
        </p:txBody>
      </p:sp>
      <p:sp>
        <p:nvSpPr>
          <p:cNvPr id="13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5D190-A79B-4991-A016-A33DC00432AC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7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14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0" y="287007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Rodapé 4"/>
          <p:cNvSpPr txBox="1">
            <a:spLocks/>
          </p:cNvSpPr>
          <p:nvPr/>
        </p:nvSpPr>
        <p:spPr>
          <a:xfrm>
            <a:off x="428596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8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>
            <a:lvl2pPr marL="457200" indent="0">
              <a:buNone/>
              <a:defRPr baseline="0"/>
            </a:lvl2pPr>
            <a:lvl3pPr marL="0" indent="0">
              <a:buNone/>
              <a:defRPr lang="pt-BR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2" algn="just"/>
            <a:r>
              <a:rPr lang="pt-BR" sz="2600" b="1" dirty="0" smtClean="0">
                <a:solidFill>
                  <a:schemeClr val="bg1">
                    <a:lumMod val="50000"/>
                  </a:schemeClr>
                </a:solidFill>
              </a:rPr>
              <a:t>6. ASPECTOS RELEVANTES PARA A EFETIVIDADE CURRICULAR (Possibilidades e Condicionantes)</a:t>
            </a:r>
          </a:p>
          <a:p>
            <a:pPr lvl="2"/>
            <a:endParaRPr lang="pt-BR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2">
              <a:spcAft>
                <a:spcPts val="1200"/>
              </a:spcAft>
            </a:pPr>
            <a:r>
              <a:rPr sz="2500" b="1" smtClean="0">
                <a:solidFill>
                  <a:schemeClr val="bg1">
                    <a:lumMod val="50000"/>
                  </a:schemeClr>
                </a:solidFill>
              </a:rPr>
              <a:t>Integrar o novo magistrado ao ambiente e às peculiaridades da Justiça Federal.</a:t>
            </a:r>
          </a:p>
          <a:p>
            <a:pPr lvl="2">
              <a:spcAft>
                <a:spcPts val="1200"/>
              </a:spcAft>
            </a:pPr>
            <a:r>
              <a:rPr sz="2500" b="1" smtClean="0">
                <a:solidFill>
                  <a:schemeClr val="bg1">
                    <a:lumMod val="50000"/>
                  </a:schemeClr>
                </a:solidFill>
              </a:rPr>
              <a:t>Ampliar competências profissionais no que tange ao conhecimento:</a:t>
            </a:r>
            <a:endParaRPr lang="pt-BR" sz="23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717550" lvl="2" indent="-358775">
              <a:spcAft>
                <a:spcPts val="1200"/>
              </a:spcAft>
              <a:buFontTx/>
              <a:buChar char="-"/>
              <a:tabLst>
                <a:tab pos="717550" algn="l"/>
              </a:tabLst>
            </a:pPr>
            <a:r>
              <a:rPr lang="pt-BR" sz="2300" dirty="0" smtClean="0">
                <a:solidFill>
                  <a:schemeClr val="bg1">
                    <a:lumMod val="50000"/>
                  </a:schemeClr>
                </a:solidFill>
              </a:rPr>
              <a:t>D</a:t>
            </a:r>
            <a:r>
              <a:rPr sz="2300" smtClean="0">
                <a:solidFill>
                  <a:schemeClr val="bg1">
                    <a:lumMod val="50000"/>
                  </a:schemeClr>
                </a:solidFill>
              </a:rPr>
              <a:t>a Estrutura e Gestão Administrativa, Judiciária e de Pessoas</a:t>
            </a:r>
          </a:p>
          <a:p>
            <a:pPr marL="717550" lvl="2" indent="-358775">
              <a:spcAft>
                <a:spcPts val="1200"/>
              </a:spcAft>
              <a:buFontTx/>
              <a:buChar char="-"/>
              <a:tabLst>
                <a:tab pos="717550" algn="l"/>
              </a:tabLst>
            </a:pPr>
            <a:r>
              <a:rPr sz="2300" smtClean="0">
                <a:solidFill>
                  <a:schemeClr val="bg1">
                    <a:lumMod val="50000"/>
                  </a:schemeClr>
                </a:solidFill>
              </a:rPr>
              <a:t>Dos Recursos em Tecnologia da Informação</a:t>
            </a:r>
          </a:p>
          <a:p>
            <a:pPr marL="717550" lvl="2" indent="-358775">
              <a:spcAft>
                <a:spcPts val="1200"/>
              </a:spcAft>
              <a:buFontTx/>
              <a:buChar char="-"/>
              <a:tabLst>
                <a:tab pos="717550" algn="l"/>
              </a:tabLst>
            </a:pPr>
            <a:r>
              <a:rPr sz="2300" smtClean="0">
                <a:solidFill>
                  <a:schemeClr val="bg1">
                    <a:lumMod val="50000"/>
                  </a:schemeClr>
                </a:solidFill>
              </a:rPr>
              <a:t>Da Ética e Deontologia </a:t>
            </a:r>
          </a:p>
          <a:p>
            <a:pPr marL="717550" lvl="2" indent="-358775">
              <a:spcAft>
                <a:spcPts val="1200"/>
              </a:spcAft>
              <a:buFontTx/>
              <a:buChar char="-"/>
              <a:tabLst>
                <a:tab pos="717550" algn="l"/>
              </a:tabLst>
            </a:pPr>
            <a:r>
              <a:rPr sz="2300" smtClean="0">
                <a:solidFill>
                  <a:schemeClr val="bg1">
                    <a:lumMod val="50000"/>
                  </a:schemeClr>
                </a:solidFill>
              </a:rPr>
              <a:t>Da Prática Judiciária</a:t>
            </a:r>
          </a:p>
          <a:p>
            <a:pPr marL="717550" lvl="2" indent="-358775">
              <a:spcAft>
                <a:spcPts val="1200"/>
              </a:spcAft>
              <a:buFontTx/>
              <a:buChar char="-"/>
              <a:tabLst>
                <a:tab pos="717550" algn="l"/>
              </a:tabLst>
            </a:pPr>
            <a:r>
              <a:rPr sz="2300" smtClean="0">
                <a:solidFill>
                  <a:schemeClr val="bg1">
                    <a:lumMod val="50000"/>
                  </a:schemeClr>
                </a:solidFill>
              </a:rPr>
              <a:t>Dos Impactos Ambientais, Econômicos e Sociais das Decisões  Proferidas</a:t>
            </a:r>
          </a:p>
          <a:p>
            <a:pPr marL="717550" lvl="2" indent="-358775">
              <a:spcAft>
                <a:spcPts val="1200"/>
              </a:spcAft>
              <a:tabLst>
                <a:tab pos="717550" algn="l"/>
              </a:tabLst>
            </a:pPr>
            <a:endParaRPr lang="pt-BR" sz="2300" dirty="0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E5D737-90C0-4B0E-94B4-7343BCD50092}" type="datetime1">
              <a:rPr lang="pt-BR" smtClean="0"/>
              <a:pPr/>
              <a:t>21/03/2014</a:t>
            </a:fld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16200000">
            <a:off x="8129150" y="5920522"/>
            <a:ext cx="1315721" cy="365125"/>
          </a:xfrm>
        </p:spPr>
        <p:txBody>
          <a:bodyPr>
            <a:normAutofit fontScale="47500" lnSpcReduction="20000"/>
          </a:bodyPr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pt-BR" dirty="0" smtClean="0"/>
              <a:t>No máximo 10 páginas</a:t>
            </a:r>
            <a:endParaRPr lang="pt-BR" dirty="0"/>
          </a:p>
        </p:txBody>
      </p:sp>
      <p:sp>
        <p:nvSpPr>
          <p:cNvPr id="8" name="Espaço Reservado para 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100" dirty="0" smtClean="0">
                <a:ea typeface="Times New Roman"/>
                <a:cs typeface="Times New Roman"/>
              </a:rPr>
              <a:t/>
            </a:r>
            <a:br>
              <a:rPr lang="pt-BR" sz="1100" dirty="0" smtClean="0">
                <a:ea typeface="Times New Roman"/>
                <a:cs typeface="Times New Roman"/>
              </a:rPr>
            </a:br>
            <a:r>
              <a:rPr lang="pt-BR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9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0" y="287007"/>
            <a:ext cx="1656184" cy="598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Rodapé 4"/>
          <p:cNvSpPr txBox="1">
            <a:spLocks/>
          </p:cNvSpPr>
          <p:nvPr/>
        </p:nvSpPr>
        <p:spPr>
          <a:xfrm>
            <a:off x="428596" y="6502741"/>
            <a:ext cx="7972452" cy="283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Aluisio 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Mendes, Desembargador Federal 2ª Região – Diretor de Cursos e Pesquisas da EMARF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436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1758</TotalTime>
  <Words>466</Words>
  <Application>Microsoft Office PowerPoint</Application>
  <PresentationFormat>Apresentação na tela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Essencial</vt:lpstr>
      <vt:lpstr>Documento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Superior Tribunal de Justiça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Wanderson Oliveira dos Reis</dc:creator>
  <cp:lastModifiedBy>Aluisio Gonçalves de Castro Mendes</cp:lastModifiedBy>
  <cp:revision>55</cp:revision>
  <dcterms:created xsi:type="dcterms:W3CDTF">2014-03-17T14:39:05Z</dcterms:created>
  <dcterms:modified xsi:type="dcterms:W3CDTF">2014-03-22T22:05:18Z</dcterms:modified>
</cp:coreProperties>
</file>