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5"/>
  </p:notesMasterIdLst>
  <p:sldIdLst>
    <p:sldId id="256" r:id="rId2"/>
    <p:sldId id="314" r:id="rId3"/>
    <p:sldId id="315" r:id="rId4"/>
    <p:sldId id="257" r:id="rId5"/>
    <p:sldId id="313" r:id="rId6"/>
    <p:sldId id="295" r:id="rId7"/>
    <p:sldId id="296" r:id="rId8"/>
    <p:sldId id="297" r:id="rId9"/>
    <p:sldId id="304" r:id="rId10"/>
    <p:sldId id="308" r:id="rId11"/>
    <p:sldId id="298" r:id="rId12"/>
    <p:sldId id="299" r:id="rId13"/>
    <p:sldId id="317" r:id="rId14"/>
    <p:sldId id="319" r:id="rId15"/>
    <p:sldId id="316" r:id="rId16"/>
    <p:sldId id="303" r:id="rId17"/>
    <p:sldId id="318" r:id="rId18"/>
    <p:sldId id="320" r:id="rId19"/>
    <p:sldId id="321" r:id="rId20"/>
    <p:sldId id="258" r:id="rId21"/>
    <p:sldId id="259" r:id="rId22"/>
    <p:sldId id="292" r:id="rId23"/>
    <p:sldId id="271" r:id="rId24"/>
    <p:sldId id="272" r:id="rId25"/>
    <p:sldId id="273" r:id="rId26"/>
    <p:sldId id="274" r:id="rId27"/>
    <p:sldId id="277" r:id="rId28"/>
    <p:sldId id="278" r:id="rId29"/>
    <p:sldId id="279" r:id="rId30"/>
    <p:sldId id="280" r:id="rId31"/>
    <p:sldId id="305" r:id="rId32"/>
    <p:sldId id="281" r:id="rId33"/>
    <p:sldId id="284" r:id="rId34"/>
    <p:sldId id="285" r:id="rId35"/>
    <p:sldId id="286" r:id="rId36"/>
    <p:sldId id="287" r:id="rId37"/>
    <p:sldId id="288" r:id="rId38"/>
    <p:sldId id="289" r:id="rId39"/>
    <p:sldId id="306" r:id="rId40"/>
    <p:sldId id="307" r:id="rId41"/>
    <p:sldId id="302" r:id="rId42"/>
    <p:sldId id="290" r:id="rId43"/>
    <p:sldId id="291" r:id="rId4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4EF35A-D163-4729-B156-27B055368E04}" type="datetimeFigureOut">
              <a:rPr lang="pt-BR" smtClean="0"/>
              <a:pPr/>
              <a:t>24/03/2014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A9CCC1-DF55-4373-BF38-6D1FB958C33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A9CCC1-DF55-4373-BF38-6D1FB958C338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A9CCC1-DF55-4373-BF38-6D1FB958C338}" type="slidenum">
              <a:rPr lang="pt-BR" smtClean="0"/>
              <a:pPr/>
              <a:t>26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6E911-9CAE-42FF-B425-833F07310FC5}" type="datetime1">
              <a:rPr lang="pt-BR" smtClean="0"/>
              <a:pPr/>
              <a:t>24/03/2014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10947-F70D-431C-BE70-3AD0220CD441}" type="datetime1">
              <a:rPr lang="pt-BR" smtClean="0"/>
              <a:pPr/>
              <a:t>24/03/2014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817F0-0418-4802-933F-E6C818C539AE}" type="datetime1">
              <a:rPr lang="pt-BR" smtClean="0"/>
              <a:pPr/>
              <a:t>24/03/2014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7C397-540D-4562-ADE7-6295134AC617}" type="datetime1">
              <a:rPr lang="pt-BR" smtClean="0"/>
              <a:pPr/>
              <a:t>24/03/2014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BBB66-AB90-4B0E-8376-EDA91107D938}" type="datetime1">
              <a:rPr lang="pt-BR" smtClean="0"/>
              <a:pPr/>
              <a:t>24/03/2014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0F03-BA61-41A0-972B-F9768ECEE4CC}" type="datetime1">
              <a:rPr lang="pt-BR" smtClean="0"/>
              <a:pPr/>
              <a:t>24/03/2014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77B07-9CD1-4191-A5BA-481234C83610}" type="datetime1">
              <a:rPr lang="pt-BR" smtClean="0"/>
              <a:pPr/>
              <a:t>24/03/2014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434DF-071C-44A1-AC54-254EBA4E5103}" type="datetime1">
              <a:rPr lang="pt-BR" smtClean="0"/>
              <a:pPr/>
              <a:t>24/03/2014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BDC1F-65C2-4EF3-8F27-4DB01FC352DB}" type="datetime1">
              <a:rPr lang="pt-BR" smtClean="0"/>
              <a:pPr/>
              <a:t>24/03/2014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329B4-78DD-402C-9399-D41A291B27D7}" type="datetime1">
              <a:rPr lang="pt-BR" smtClean="0"/>
              <a:pPr/>
              <a:t>24/03/2014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E39F-1B6E-4653-8E1E-68CC6133152D}" type="datetime1">
              <a:rPr lang="pt-BR" smtClean="0"/>
              <a:pPr/>
              <a:t>24/03/2014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4622D0A-806E-4CCD-9B73-D8FCC69C17D5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0EC2C79-631B-45B7-89E5-372F58981ED9}" type="datetime1">
              <a:rPr lang="pt-BR" smtClean="0"/>
              <a:pPr/>
              <a:t>24/03/2014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622D0A-806E-4CCD-9B73-D8FCC69C17D5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 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5300" dirty="0" smtClean="0"/>
              <a:t>CURSO DE FORMAÇÃO INICIAL:  </a:t>
            </a:r>
            <a:br>
              <a:rPr lang="pt-BR" sz="5300" dirty="0" smtClean="0"/>
            </a:br>
            <a:endParaRPr lang="pt-BR" sz="5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3600" dirty="0" smtClean="0"/>
              <a:t>EXPERIÊNCIA DA JUSTIÇA FEDERAL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  <a:p>
            <a:endParaRPr lang="pt-BR" dirty="0" smtClean="0"/>
          </a:p>
          <a:p>
            <a:r>
              <a:rPr lang="pt-BR" dirty="0" err="1" smtClean="0"/>
              <a:t>Vânila</a:t>
            </a:r>
            <a:r>
              <a:rPr lang="pt-BR" dirty="0" smtClean="0"/>
              <a:t> Cardoso André de Moraes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	ANDRAGOGIA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Nos adultos, a aprendizagem é orientada para a resolução de problemas e tarefas com que se confrontam na sua vida cotidiana, o que desaconselha uma lógica centrada nos conteúdos, uma vez que estão dispostos a iniciar um processo de aprendizagem desde que compreendam a sua utilidade. </a:t>
            </a:r>
          </a:p>
          <a:p>
            <a:endParaRPr lang="pt-BR" dirty="0" smtClean="0"/>
          </a:p>
          <a:p>
            <a:pPr algn="just"/>
            <a:r>
              <a:rPr lang="pt-BR" dirty="0" smtClean="0"/>
              <a:t>São os fatores de ordem interna que os motivam para a aprendizagem: satisfação, </a:t>
            </a:r>
            <a:r>
              <a:rPr lang="pt-BR" dirty="0" err="1" smtClean="0"/>
              <a:t>auto-estima</a:t>
            </a:r>
            <a:r>
              <a:rPr lang="pt-BR" dirty="0" smtClean="0"/>
              <a:t>, qualidade de vida, entre outros.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. Os </a:t>
            </a:r>
            <a:r>
              <a:rPr lang="pt-BR" u="sng" dirty="0" smtClean="0"/>
              <a:t>novos magistrados participaram de visitas a presídios, órgãos públicos e interagiram com o corpo técnico de outras áreas e instituições ( ver o problema na perspectiva do ‘outro). Num segundo momento do curso, o espaço da sala de aula cedeu de vez o seu lugar ao treinamento prático dos juízes, que passaram a atuar em varas federais sob tutoria dos juízes mais antigos, desenvolvendo trabalhos selecionados para a aplicação prática do conhecimento construído ao longo da primeira etapa do curso.</a:t>
            </a:r>
          </a:p>
          <a:p>
            <a:pPr algn="just"/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Enfim, é possível que a mudança no ensino do direito primeiro se processe organicamente, de dentro para fora de instituições como a magistratura. </a:t>
            </a:r>
            <a:r>
              <a:rPr lang="pt-BR" b="1" u="sng" dirty="0" smtClean="0"/>
              <a:t>Se os juízes repensarem a sua capacitação à luz de novas técnicas de aprendizagem isso se refletirá na demanda criada pelos órgãos públicos no mercado e, principalmente, na concretização de uma prática mais rica, humana e sensível ao clamor por uma justiça que esteja centrada não mais no individualismo, mas na alteridade.</a:t>
            </a:r>
          </a:p>
          <a:p>
            <a:pPr algn="just"/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12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	</a:t>
            </a:r>
            <a:r>
              <a:rPr lang="pt-BR" sz="4400" dirty="0" smtClean="0"/>
              <a:t>MISSÃO DO CURSO DE FORMAÇÃO INICIAL</a:t>
            </a:r>
            <a:endParaRPr lang="pt-BR" sz="4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algn="just"/>
            <a:r>
              <a:rPr lang="pt-BR" dirty="0" smtClean="0"/>
              <a:t>Promover a formação inicial dos juízes federais para o exercício da atividade jurisdicional, propiciando o desenvolvimento ético, técnico-jurídico, humanístico e multidisciplinar.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pPr algn="just"/>
            <a:r>
              <a:rPr lang="pt-BR" dirty="0" smtClean="0"/>
              <a:t>Necessária a realização de um trabalho preparatório (reuniões presenciais e repasse de informações) junto à Presidência , Corregedoria, Direção Geral, Direção do Foro e juízes para elaboração de uma rede cooperativa de apoio à realização do Curso</a:t>
            </a:r>
            <a:r>
              <a:rPr lang="pt-BR" dirty="0" smtClean="0"/>
              <a:t>.</a:t>
            </a:r>
          </a:p>
          <a:p>
            <a:pPr algn="just"/>
            <a:r>
              <a:rPr lang="pt-BR" dirty="0" smtClean="0"/>
              <a:t>Reunião com os Coordenadores de Módulo e de Prática para exposição das diretrizes gerais.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DIVISÃO DO CURSO EM 2 ETAPAS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pPr algn="just"/>
            <a:r>
              <a:rPr lang="pt-BR" dirty="0" smtClean="0"/>
              <a:t>Etapa teórica/prática- que consiste em 3oo horas </a:t>
            </a:r>
            <a:r>
              <a:rPr lang="pt-BR" dirty="0" smtClean="0"/>
              <a:t> </a:t>
            </a:r>
            <a:r>
              <a:rPr lang="pt-BR" dirty="0" smtClean="0"/>
              <a:t>realizada em Brasília </a:t>
            </a:r>
          </a:p>
          <a:p>
            <a:endParaRPr lang="pt-BR" dirty="0" smtClean="0"/>
          </a:p>
          <a:p>
            <a:pPr algn="just"/>
            <a:r>
              <a:rPr lang="pt-BR" dirty="0" smtClean="0"/>
              <a:t>Etapa prática/ambientação – 180 horas </a:t>
            </a:r>
            <a:r>
              <a:rPr lang="pt-BR" dirty="0" smtClean="0"/>
              <a:t> </a:t>
            </a:r>
            <a:r>
              <a:rPr lang="pt-BR" dirty="0" smtClean="0"/>
              <a:t>realizado nas maiores Seções Judiciárias da 1ª. Região: </a:t>
            </a:r>
            <a:r>
              <a:rPr lang="pt-BR" dirty="0" err="1" smtClean="0"/>
              <a:t>Brasilia</a:t>
            </a:r>
            <a:r>
              <a:rPr lang="pt-BR" dirty="0" smtClean="0"/>
              <a:t>, Belo Horizonte e Salvador.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ATORES DA FORMAÇÃO INICIAL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MANUAL EXECUTIVO DO CURSO DE FORMAÇÃO INICIAL – CENTRO DE ESTUDOS JUDICIÁRIOS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 Coordenadores Gerais do Curso de Formação</a:t>
            </a:r>
          </a:p>
          <a:p>
            <a:pPr algn="just"/>
            <a:r>
              <a:rPr lang="pt-BR" dirty="0" smtClean="0"/>
              <a:t>Coordenadores de Módulos ( de Estudo e de Prática Jurisdicional)</a:t>
            </a:r>
          </a:p>
          <a:p>
            <a:pPr algn="just"/>
            <a:r>
              <a:rPr lang="pt-BR" dirty="0" smtClean="0"/>
              <a:t>Orientadores de Prática Jurisdicional</a:t>
            </a:r>
          </a:p>
          <a:p>
            <a:pPr algn="just"/>
            <a:r>
              <a:rPr lang="pt-BR" dirty="0" smtClean="0"/>
              <a:t>Corpo docente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COORDENADORES GERAIS – são aqueles (magistrados e desembargadores) responsáveis por elaborar o planejamento e acompanhar a execução do Curso de Formação, de acordo com as orientações da Direção da Escola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17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COORDENADORES DE MÓDULO </a:t>
            </a:r>
          </a:p>
          <a:p>
            <a:pPr algn="just"/>
            <a:r>
              <a:rPr lang="pt-BR" dirty="0" smtClean="0"/>
              <a:t>Coordenadores de Módulos de Estudo- são os magistrados responsáveis por detalhar o conteúdo programático do módulo e implementar a sua execução, de acordo com as orientações dos Coordenadores Gerais.</a:t>
            </a:r>
          </a:p>
          <a:p>
            <a:pPr algn="just"/>
            <a:r>
              <a:rPr lang="pt-BR" dirty="0" smtClean="0"/>
              <a:t>Coordenadores de Módulos de Prática – magistrados responsáveis pro organizar a atividade de prática a ser desenvolvida pelos novos juízes</a:t>
            </a:r>
          </a:p>
          <a:p>
            <a:pPr algn="just"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18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Orientadores de prática jurisdicional – magistrados responsáveis pelas unidades que receberão os novos juízes no período de prática jurisdicional.</a:t>
            </a:r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Corpo docente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19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CONTEXTO DA MODERNIDADE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u="sng" dirty="0" smtClean="0"/>
              <a:t>Na atualidade, o sistema judicial encontra-se em uma grave crise, e apesar do aumento do número de juízes e varas, o número de demandas não deixa de crescer( 92,2 milhões -10% em 4 anos), acarretando a demora na prestação jurisdicional, aliado a isto cada vez estamos diante  </a:t>
            </a:r>
            <a:r>
              <a:rPr lang="pt-BR" b="1" u="sng" dirty="0" err="1" smtClean="0"/>
              <a:t>judicialização</a:t>
            </a:r>
            <a:r>
              <a:rPr lang="pt-BR" b="1" u="sng" dirty="0" smtClean="0"/>
              <a:t> das políticas públicas entre outras questões que atuam como uma espécie de cenário  da vida em que o magistrado é compelido a atuar. </a:t>
            </a:r>
          </a:p>
          <a:p>
            <a:pPr algn="just"/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1143000"/>
          </a:xfrm>
        </p:spPr>
        <p:txBody>
          <a:bodyPr>
            <a:noAutofit/>
          </a:bodyPr>
          <a:lstStyle/>
          <a:p>
            <a:r>
              <a:rPr lang="pt-BR" sz="2800" dirty="0" smtClean="0"/>
              <a:t>CONTEÚDO MÍNIMO DO CURSO DE FORMAÇÃO ( art. 5º da Resolução n. 1 da ENFAM)</a:t>
            </a:r>
            <a:r>
              <a:rPr lang="pt-BR" sz="3600" dirty="0" smtClean="0"/>
              <a:t>: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Elaboração de decisões e sentenças e realizações de audiências.</a:t>
            </a:r>
          </a:p>
          <a:p>
            <a:pPr algn="just"/>
            <a:r>
              <a:rPr lang="pt-BR" dirty="0" smtClean="0"/>
              <a:t>Relações interpessoais e interinstitucionais.</a:t>
            </a:r>
          </a:p>
          <a:p>
            <a:pPr algn="just"/>
            <a:r>
              <a:rPr lang="pt-BR" dirty="0" err="1" smtClean="0"/>
              <a:t>Deontologia</a:t>
            </a:r>
            <a:r>
              <a:rPr lang="pt-BR" dirty="0" smtClean="0"/>
              <a:t> da magistratura.</a:t>
            </a:r>
          </a:p>
          <a:p>
            <a:pPr algn="just"/>
            <a:r>
              <a:rPr lang="pt-BR" dirty="0" smtClean="0"/>
              <a:t>Ética</a:t>
            </a:r>
          </a:p>
          <a:p>
            <a:pPr algn="just"/>
            <a:r>
              <a:rPr lang="pt-BR" dirty="0" smtClean="0"/>
              <a:t>Administração judiciária, incluindo gestão administrativa e de pessoas</a:t>
            </a:r>
          </a:p>
          <a:p>
            <a:pPr algn="just"/>
            <a:r>
              <a:rPr lang="pt-BR" dirty="0" smtClean="0"/>
              <a:t>Capacitação em recursos e informações</a:t>
            </a:r>
          </a:p>
          <a:p>
            <a:pPr algn="just"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20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Difusão da cultura da conciliação como busca da paz social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Técnicas de conciliação e psicologias judiciárias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Impacto social e econômico das decisões judiciais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21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400" b="1" dirty="0" smtClean="0"/>
              <a:t> I - ADMINISTRAÇÃO E GESTÃO DE RECURSO HUMANOS </a:t>
            </a:r>
            <a:endParaRPr lang="pt-BR" sz="4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endParaRPr lang="pt-BR" sz="2800" b="1" dirty="0" smtClean="0"/>
          </a:p>
          <a:p>
            <a:pPr algn="just">
              <a:buNone/>
            </a:pPr>
            <a:r>
              <a:rPr lang="pt-BR" sz="2800" b="1" dirty="0" smtClean="0"/>
              <a:t> Módulo I –  Total: 33,6 h/a</a:t>
            </a:r>
          </a:p>
          <a:p>
            <a:pPr algn="just">
              <a:buNone/>
            </a:pPr>
            <a:endParaRPr lang="pt-BR" sz="2800" b="1" dirty="0" smtClean="0"/>
          </a:p>
          <a:p>
            <a:pPr algn="just">
              <a:buNone/>
            </a:pPr>
            <a:r>
              <a:rPr lang="pt-BR" sz="2800" b="1" dirty="0" smtClean="0"/>
              <a:t>.  Objetivos de sensibilizar o novo magistrado para a liderança e o trabalho cooperativo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22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II- Tribunais Superiores e Estrutura Administrativa da Justiça Federal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Módulo II – 33,6 h/a</a:t>
            </a:r>
          </a:p>
          <a:p>
            <a:pPr algn="just"/>
            <a:r>
              <a:rPr lang="pt-BR" dirty="0" smtClean="0"/>
              <a:t>Visitas ao Tribunal Regional Federal da 1ª. Região com participação em Sessão de Julgamento.</a:t>
            </a:r>
          </a:p>
          <a:p>
            <a:pPr algn="just"/>
            <a:r>
              <a:rPr lang="pt-BR" dirty="0" smtClean="0"/>
              <a:t>Visitas ao CNJ, STF, CJF e CEJ, ENFAM.</a:t>
            </a:r>
          </a:p>
          <a:p>
            <a:pPr algn="just"/>
            <a:r>
              <a:rPr lang="pt-BR" dirty="0" smtClean="0"/>
              <a:t>Contato com o Presidente, Corregedor e informações a respeito da estrutura administrativa do Tribunal – DIGES,SECBE/Pró-social, ASMAG etc.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23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III - ÉTICA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Módulo III – 33,6 h/a</a:t>
            </a:r>
          </a:p>
          <a:p>
            <a:pPr algn="just"/>
            <a:r>
              <a:rPr lang="pt-BR" dirty="0" smtClean="0"/>
              <a:t>A ética na atividade jurisdicional. Análise de dispositivos constitucionais relacionados à </a:t>
            </a:r>
            <a:r>
              <a:rPr lang="pt-BR" dirty="0" err="1" smtClean="0"/>
              <a:t>deontologia</a:t>
            </a:r>
            <a:r>
              <a:rPr lang="pt-BR" dirty="0" smtClean="0"/>
              <a:t> jurídica.</a:t>
            </a:r>
          </a:p>
          <a:p>
            <a:pPr algn="just"/>
            <a:r>
              <a:rPr lang="pt-BR" dirty="0" smtClean="0"/>
              <a:t>Princípios da Conduta Judicial de </a:t>
            </a:r>
            <a:r>
              <a:rPr lang="pt-BR" dirty="0" err="1" smtClean="0"/>
              <a:t>Bangarole</a:t>
            </a:r>
            <a:r>
              <a:rPr lang="pt-BR" dirty="0" smtClean="0"/>
              <a:t> e o Código de Ética da Magistratura Nacional do CNJ.</a:t>
            </a:r>
          </a:p>
          <a:p>
            <a:pPr algn="just"/>
            <a:r>
              <a:rPr lang="pt-BR" dirty="0" smtClean="0"/>
              <a:t>Estudo de casos concretos.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24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Mesas redondas envolvendo desembargadores, juízes federais titulares e substitutos a respeito do temas: </a:t>
            </a:r>
          </a:p>
          <a:p>
            <a:endParaRPr lang="pt-BR" dirty="0" smtClean="0"/>
          </a:p>
          <a:p>
            <a:r>
              <a:rPr lang="pt-BR" dirty="0" smtClean="0"/>
              <a:t>Preservação da dignidade e das prerrogativas do cargo e abuso no seu exercício ( experiências e análises de casos concretos e os reflexos na prestação </a:t>
            </a:r>
            <a:r>
              <a:rPr lang="pt-BR" dirty="0" err="1" smtClean="0"/>
              <a:t>jurisdicinal</a:t>
            </a:r>
            <a:r>
              <a:rPr lang="pt-BR" dirty="0" smtClean="0"/>
              <a:t>)</a:t>
            </a:r>
          </a:p>
          <a:p>
            <a:r>
              <a:rPr lang="pt-BR" dirty="0" smtClean="0"/>
              <a:t>Relacionamento entre magistrados atuantes em um mesmo órgão jurisdicional ( debates entre juízes federais e substitutos)</a:t>
            </a:r>
          </a:p>
          <a:p>
            <a:r>
              <a:rPr lang="pt-BR" dirty="0" smtClean="0"/>
              <a:t>Participação dos novos juízes como mediadores dos debates.</a:t>
            </a:r>
          </a:p>
          <a:p>
            <a:pPr>
              <a:buNone/>
            </a:pPr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25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sz="3600" dirty="0" smtClean="0"/>
              <a:t>IV -Relacionamento interpessoal e interinstitucional nas causas de interesse da Justiça Federal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Modulo IV -  67    h/a</a:t>
            </a:r>
          </a:p>
          <a:p>
            <a:pPr algn="just"/>
            <a:r>
              <a:rPr lang="pt-BR" dirty="0" smtClean="0"/>
              <a:t>Mesa redonda :Apresentação dos interlocutores da Justiça Federal: MPF, DPU, OAB, Procuradoria da Fazenda Nacional, Procuradoria Federal, AGU.</a:t>
            </a:r>
          </a:p>
          <a:p>
            <a:pPr algn="just">
              <a:buNone/>
            </a:pPr>
            <a:r>
              <a:rPr lang="pt-BR" dirty="0" smtClean="0"/>
              <a:t>	Debates realizados em painéis com todos interlocutores a respeito de temas relevantes para a Justiça Federal.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26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Mesa redonda: ética e relacionamento entre juízes e advogados.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Estudo de caso: Raposa do Sol – experiência no cumprimento de decisão judicial do STF, quando se fazem necessárias ações externas.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27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V- Mídia e Poder Judiciário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Módulo V – 16,8h/a</a:t>
            </a:r>
          </a:p>
          <a:p>
            <a:endParaRPr lang="pt-BR" dirty="0" smtClean="0"/>
          </a:p>
          <a:p>
            <a:r>
              <a:rPr lang="pt-BR" dirty="0" smtClean="0"/>
              <a:t>Contratação de curso: Media Training </a:t>
            </a:r>
          </a:p>
          <a:p>
            <a:endParaRPr lang="pt-BR" dirty="0" smtClean="0"/>
          </a:p>
          <a:p>
            <a:pPr algn="just"/>
            <a:r>
              <a:rPr lang="pt-BR" dirty="0" smtClean="0"/>
              <a:t>Mesa redonda: </a:t>
            </a:r>
            <a:r>
              <a:rPr lang="pt-BR" dirty="0" err="1" smtClean="0"/>
              <a:t>Midia</a:t>
            </a:r>
            <a:r>
              <a:rPr lang="pt-BR" dirty="0" smtClean="0"/>
              <a:t> e Poder Judiciário: Juiz Federal, Jornalistas, Chefe  da Assessoria e Comunicação Social.</a:t>
            </a:r>
          </a:p>
          <a:p>
            <a:endParaRPr lang="pt-BR" dirty="0" smtClean="0"/>
          </a:p>
          <a:p>
            <a:r>
              <a:rPr lang="pt-BR" dirty="0" smtClean="0"/>
              <a:t>Estudo de casos ( Exposições dos Juízes pela imprensa)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28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VI – Administração e Gestão Judiciária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Módulo VI – 56 h/a</a:t>
            </a:r>
          </a:p>
          <a:p>
            <a:endParaRPr lang="pt-BR" dirty="0" smtClean="0"/>
          </a:p>
          <a:p>
            <a:r>
              <a:rPr lang="pt-BR" dirty="0" smtClean="0"/>
              <a:t>Direção do Foro e Coordenação de Subseção</a:t>
            </a:r>
          </a:p>
          <a:p>
            <a:endParaRPr lang="pt-BR" dirty="0" smtClean="0"/>
          </a:p>
          <a:p>
            <a:r>
              <a:rPr lang="pt-BR" dirty="0" smtClean="0"/>
              <a:t>Licitação e contratos administrativos aplicados ao Poder Judiciário.</a:t>
            </a:r>
          </a:p>
          <a:p>
            <a:endParaRPr lang="pt-BR" dirty="0" smtClean="0"/>
          </a:p>
          <a:p>
            <a:r>
              <a:rPr lang="pt-BR" dirty="0" smtClean="0"/>
              <a:t>Organização e funcionamento dos juízos: boas práticas em varas cíveis , criminais , execução fiscal e juizados 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29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pPr algn="just"/>
            <a:r>
              <a:rPr lang="pt-BR" dirty="0" smtClean="0"/>
              <a:t>Estamos vivendo uma crise de legitimidade do Poder Judiciário e as Escolas de Magistratura cumprem um papel fundamental  para alterar este quadro ao propiciar um ambiente de formação </a:t>
            </a:r>
            <a:r>
              <a:rPr lang="pt-BR" dirty="0" smtClean="0"/>
              <a:t>diferenciado, </a:t>
            </a:r>
            <a:r>
              <a:rPr lang="pt-BR" dirty="0" smtClean="0"/>
              <a:t>avaliação  dos problemas sociais  e pesquisa institucional.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MEGADESAFIOS DO PODER JUDICIÁRIO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Gerenciamento do processo virtual</a:t>
            </a:r>
          </a:p>
          <a:p>
            <a:endParaRPr lang="pt-BR" dirty="0" smtClean="0"/>
          </a:p>
          <a:p>
            <a:r>
              <a:rPr lang="pt-BR" dirty="0" smtClean="0"/>
              <a:t>Simplificação de procedimentos e perícias nos Juizados  Especiais Federais</a:t>
            </a:r>
          </a:p>
          <a:p>
            <a:endParaRPr lang="pt-BR" dirty="0" smtClean="0"/>
          </a:p>
          <a:p>
            <a:r>
              <a:rPr lang="pt-BR" dirty="0" smtClean="0"/>
              <a:t>Primeiros passos em uma nova vara federal</a:t>
            </a:r>
          </a:p>
          <a:p>
            <a:endParaRPr lang="pt-BR" dirty="0" smtClean="0"/>
          </a:p>
          <a:p>
            <a:r>
              <a:rPr lang="pt-BR" dirty="0" smtClean="0"/>
              <a:t>Gestão estratégica: Metas do Poder Judiciário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30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 Aqui é importante oportunizar aos Juízes a apresentação de propostas para  melhoria do Poder Judiciário, inclusive novas perspectivas de gestão.</a:t>
            </a:r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31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VII – Impacto social e Econômico das decisões judiciais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Módulo VII – 42 h/a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 Custos sociais e econômicos na utilização do Poder Judiciário.</a:t>
            </a:r>
          </a:p>
          <a:p>
            <a:pPr algn="just"/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32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 err="1" smtClean="0"/>
              <a:t>VIII-Audiências</a:t>
            </a:r>
            <a:r>
              <a:rPr lang="pt-BR" sz="3600" dirty="0" smtClean="0"/>
              <a:t> cíveis, técnicas de conciliação e esvaziamento de conflito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Técnicas de conciliação – Curso a ser ministrado pelo CNJ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Mutirão de conciliação – participação efetiva em um mutirão, sob a supervisão de juízes federais.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33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IX- Prática criminal: técnicas de elaboração de decisões e sentenças criminais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Módulo IX – 42 h/a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Prática criminal: técnicas de elaboração de decisões e sentenças criminais.Técnicas de interrogatório e oitiva de testemunhas.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Estrutura formal da audiência criminal e nulidades mais comumente observadas.</a:t>
            </a:r>
          </a:p>
          <a:p>
            <a:pPr algn="just"/>
            <a:r>
              <a:rPr lang="pt-BR" dirty="0" smtClean="0"/>
              <a:t>Estudos de caso s e exercícios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34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X- Prática Cível: técnicas de elaboração de decisões interlocutórias e sentenças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 Módulo XI -Técnicas de sentenças</a:t>
            </a:r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Estudo de casos concretos e elaboração de exercícios.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35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XI- Capacitação em tecnologia da informação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. XII Módulo: 42 h/a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Apresentação dos sistemas informatizados : CNIS e PLENUS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Cadastro de </a:t>
            </a:r>
            <a:r>
              <a:rPr lang="pt-BR" dirty="0" err="1" smtClean="0"/>
              <a:t>interpectações</a:t>
            </a:r>
            <a:r>
              <a:rPr lang="pt-BR" dirty="0" smtClean="0"/>
              <a:t> telefônicas  de bens apreendidos- SNBA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BACENJUD, INFOJUD, Junta Comercial e RENAJUD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Treinamento Sistema </a:t>
            </a:r>
            <a:r>
              <a:rPr lang="pt-BR" dirty="0" err="1" smtClean="0"/>
              <a:t>JEF-Virtual</a:t>
            </a:r>
            <a:r>
              <a:rPr lang="pt-BR" dirty="0" smtClean="0"/>
              <a:t> e </a:t>
            </a:r>
            <a:r>
              <a:rPr lang="pt-BR" dirty="0" err="1" smtClean="0"/>
              <a:t>Sitema</a:t>
            </a:r>
            <a:r>
              <a:rPr lang="pt-BR" dirty="0" smtClean="0"/>
              <a:t> E- JUR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36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Relatórios estatísticos extraídos da Corregedoria- Regional.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37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XII – Prática Jurisdicional Preparatória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389120"/>
          </a:xfrm>
        </p:spPr>
        <p:txBody>
          <a:bodyPr/>
          <a:lstStyle/>
          <a:p>
            <a:r>
              <a:rPr lang="pt-BR" dirty="0" smtClean="0"/>
              <a:t>Ambientação nas varas federais </a:t>
            </a:r>
          </a:p>
          <a:p>
            <a:endParaRPr lang="pt-BR" dirty="0" smtClean="0"/>
          </a:p>
          <a:p>
            <a:r>
              <a:rPr lang="pt-BR" dirty="0" smtClean="0"/>
              <a:t>Cível  - 13 A 17/05/2013 – </a:t>
            </a:r>
          </a:p>
          <a:p>
            <a:r>
              <a:rPr lang="pt-BR" dirty="0" smtClean="0"/>
              <a:t>Criminal – 20 a 24/05/2013</a:t>
            </a:r>
          </a:p>
          <a:p>
            <a:r>
              <a:rPr lang="pt-BR" dirty="0" smtClean="0"/>
              <a:t>Execução Fiscal – 27 a 31/05/2013</a:t>
            </a:r>
          </a:p>
          <a:p>
            <a:r>
              <a:rPr lang="pt-BR" dirty="0" smtClean="0"/>
              <a:t>Juizados  Especiais Federais 03 a 07/06/2013</a:t>
            </a:r>
          </a:p>
          <a:p>
            <a:endParaRPr lang="pt-BR" dirty="0" smtClean="0"/>
          </a:p>
          <a:p>
            <a:r>
              <a:rPr lang="pt-BR" dirty="0" smtClean="0"/>
              <a:t>Total- 168 h/a</a:t>
            </a:r>
          </a:p>
          <a:p>
            <a:endParaRPr lang="pt-BR" dirty="0" smtClean="0"/>
          </a:p>
          <a:p>
            <a:endParaRPr lang="pt-BR" dirty="0" smtClean="0"/>
          </a:p>
          <a:p>
            <a:pPr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38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Agendamento de audiências para o período da formação –</a:t>
            </a:r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>	Acompanhamento em Secretaria e da prolação das  decisões judiciais.</a:t>
            </a:r>
          </a:p>
          <a:p>
            <a:endParaRPr lang="pt-BR" dirty="0" smtClean="0"/>
          </a:p>
          <a:p>
            <a:r>
              <a:rPr lang="pt-BR" dirty="0" smtClean="0"/>
              <a:t>Coordenadores da Prática e Orientadores da Prática Jurisdicional ( Juízes titulares)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39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	FUNDAMENTOS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Emenda Constitucional n. 45/04.</a:t>
            </a:r>
          </a:p>
          <a:p>
            <a:pPr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Resolução n. 01, de 6 de junho de 2011 da Escola Nacional de Formação e Aperfeiçoamento da Magistratura- ENFAM que determina  o número mínimo </a:t>
            </a:r>
            <a:r>
              <a:rPr lang="pt-BR" b="1" dirty="0" smtClean="0"/>
              <a:t>de 480 horas </a:t>
            </a:r>
            <a:r>
              <a:rPr lang="pt-BR" dirty="0" smtClean="0"/>
              <a:t>para o Curso de Formação</a:t>
            </a:r>
            <a:r>
              <a:rPr lang="pt-BR" b="1" dirty="0" smtClean="0"/>
              <a:t>;</a:t>
            </a:r>
          </a:p>
          <a:p>
            <a:pPr algn="just"/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Atuação nas varas cível, penal, execução fiscal, previdenciário, Juizados  e agrária.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r>
              <a:rPr lang="pt-BR" dirty="0" smtClean="0"/>
              <a:t>	Autorização  do Tribunal para a prática de atos decisórios e realização das audiências.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40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		CONCLUSÃO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pt-BR" b="1" u="sng" dirty="0" smtClean="0"/>
          </a:p>
          <a:p>
            <a:r>
              <a:rPr lang="pt-BR" b="1" u="sng" dirty="0" smtClean="0"/>
              <a:t>A capacitação profissional é um bem imaterial que se reverte de forma benéfica para a instituição sob diversas formas, portanto, deve ser uma prioridade da Administração.</a:t>
            </a:r>
          </a:p>
          <a:p>
            <a:endParaRPr lang="pt-BR" dirty="0" smtClean="0"/>
          </a:p>
          <a:p>
            <a:pPr algn="just"/>
            <a:r>
              <a:rPr lang="pt-BR" dirty="0" smtClean="0"/>
              <a:t>  “ </a:t>
            </a:r>
            <a:r>
              <a:rPr lang="pt-BR" b="1" u="sng" dirty="0" smtClean="0"/>
              <a:t>Nada contribui mais para a melhoria da eficiência da Justiça que a capacitação dos magistrados</a:t>
            </a:r>
            <a:r>
              <a:rPr lang="pt-BR" dirty="0" smtClean="0"/>
              <a:t>.” ( </a:t>
            </a:r>
            <a:r>
              <a:rPr lang="pt-BR" dirty="0" err="1" smtClean="0"/>
              <a:t>Stefam</a:t>
            </a:r>
            <a:r>
              <a:rPr lang="pt-BR" dirty="0" smtClean="0"/>
              <a:t> </a:t>
            </a:r>
            <a:r>
              <a:rPr lang="pt-BR" dirty="0" err="1" smtClean="0"/>
              <a:t>Voigt</a:t>
            </a:r>
            <a:r>
              <a:rPr lang="pt-BR" dirty="0" smtClean="0"/>
              <a:t>( professor de economia da Universidade de </a:t>
            </a:r>
            <a:r>
              <a:rPr lang="pt-BR" dirty="0" err="1" smtClean="0"/>
              <a:t>Haburgo</a:t>
            </a:r>
            <a:r>
              <a:rPr lang="pt-BR" dirty="0" smtClean="0"/>
              <a:t>/Alemanha, com base em dados coletados na Comissão </a:t>
            </a:r>
            <a:r>
              <a:rPr lang="pt-BR" dirty="0" err="1" smtClean="0"/>
              <a:t>Européia</a:t>
            </a:r>
            <a:r>
              <a:rPr lang="pt-BR" dirty="0" smtClean="0"/>
              <a:t> para Eficiência da Justiça)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41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 smtClean="0"/>
              <a:t>AS ESCOLAS DE MAGISTRATURA FEDERAL TEM A MISSÃO PRECIPUA DE SE TORNAREM CENTROS DE EVOLUÇÃO DO CONHECIMENTO, VOLTADAS PARA A SOLUÇÃO </a:t>
            </a:r>
            <a:r>
              <a:rPr lang="pt-BR" b="1" smtClean="0"/>
              <a:t>DOS CONFLITOS, </a:t>
            </a:r>
            <a:r>
              <a:rPr lang="pt-BR" b="1" dirty="0" smtClean="0"/>
              <a:t>A PARTIR DE UMA VISÁO ÉTICA, HUMANITÁRIA, TÉCNICA, INTERDISCIPLINAR E GERENCIAL, CUMPRINDO, ASSIM, O SEU PAPEL INSTITUCIONAL DE PRESERVAÇÃO DO ESTADO DEMOCRÁTICO DE DIREITO.</a:t>
            </a:r>
            <a:endParaRPr lang="pt-BR" b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42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sz="4000" dirty="0" smtClean="0"/>
              <a:t>           </a:t>
            </a:r>
          </a:p>
          <a:p>
            <a:pPr lvl="2">
              <a:buNone/>
            </a:pPr>
            <a:r>
              <a:rPr lang="pt-BR" sz="4000" dirty="0" smtClean="0"/>
              <a:t>	   </a:t>
            </a:r>
            <a:r>
              <a:rPr lang="pt-BR" sz="5400" dirty="0" smtClean="0"/>
              <a:t>Muito Obrigada!</a:t>
            </a:r>
          </a:p>
          <a:p>
            <a:pPr lvl="2">
              <a:buNone/>
            </a:pPr>
            <a:endParaRPr lang="pt-BR" sz="5400" dirty="0" smtClean="0"/>
          </a:p>
          <a:p>
            <a:pPr lvl="3"/>
            <a:r>
              <a:rPr lang="pt-BR" sz="3400" dirty="0" smtClean="0"/>
              <a:t>vanila.moraes@trf1.jus.br</a:t>
            </a:r>
            <a:endParaRPr lang="pt-BR" sz="3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43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	EXPOSIÇÃO DE MOTIVOS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A formação dos juízes  deve observar não só as características do ramo do Poder Judiciário a que pertence decorrentes da sua competência </a:t>
            </a:r>
            <a:r>
              <a:rPr lang="pt-BR" dirty="0" smtClean="0"/>
              <a:t>constitucional e suas especificidades locais, </a:t>
            </a:r>
            <a:r>
              <a:rPr lang="pt-BR" dirty="0" smtClean="0"/>
              <a:t>como também as demandas de ordem técnica e humana a que estão sujeitos os magistrados.</a:t>
            </a:r>
          </a:p>
          <a:p>
            <a:pPr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Educação Judicial:  </a:t>
            </a:r>
            <a:r>
              <a:rPr lang="pt-BR" b="1" u="sng" dirty="0" smtClean="0"/>
              <a:t>a formação do magistrado é um ponto fundamental na transformação do Judiciário, considerando a necessidade de se dar especial relevo ao elemento humano que tem a árdua missão de julgar. ( Ministro Sálvio de Figueiredo Teixeira)</a:t>
            </a:r>
          </a:p>
          <a:p>
            <a:pPr algn="just"/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 filosofia que permeia o projeto do curso de formação inicial do TRF da 1ª Região está sintonizada aos atos normativos que exigem um treinamento aprofundado tanto no que se refere ao seu conteúdo quanto à metodologia. </a:t>
            </a:r>
            <a:r>
              <a:rPr lang="pt-BR" b="1" u="sng" dirty="0" smtClean="0"/>
              <a:t>A educação judicial, enfim, deve ter por objeto primeiro a missão de sensibilizar a consciência do juiz, de modo a internalizar a nova perspectiva e responsabilidade que o seu ingresso na instituição representam.</a:t>
            </a:r>
            <a:r>
              <a:rPr lang="pt-BR" dirty="0" smtClean="0"/>
              <a:t>Lex – Jurisprudência do Supremo Tribunal Federal nº 228, pag. 11.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t-BR" dirty="0" smtClean="0"/>
          </a:p>
          <a:p>
            <a:pPr algn="just"/>
            <a:r>
              <a:rPr lang="pt-BR" dirty="0" smtClean="0"/>
              <a:t>Importa que se construa uma nova identidade não apenas técnica, mas também humanista, pois “</a:t>
            </a:r>
            <a:r>
              <a:rPr lang="pt-BR" b="1" u="sng" dirty="0" smtClean="0"/>
              <a:t>somente o julgador consciente poderá se desincumbir satisfatoriamente da missão de realizar o justo concreto”. </a:t>
            </a: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A quebra de paradigma no aperfeiçoamento pode se dar através de cursos criados a partir de uma </a:t>
            </a:r>
            <a:r>
              <a:rPr lang="pt-BR" b="1" u="sng" dirty="0" smtClean="0"/>
              <a:t>metodologia crítica e participativa( metodologia ativa),</a:t>
            </a:r>
            <a:r>
              <a:rPr lang="pt-BR" dirty="0" smtClean="0"/>
              <a:t> por meio da qual o </a:t>
            </a:r>
            <a:r>
              <a:rPr lang="pt-BR" b="1" u="sng" dirty="0" smtClean="0"/>
              <a:t>conhecimento seja construído em conjunto, pensando-se novas soluções e não simplesmente se repetindo mantras tecnicistas</a:t>
            </a:r>
            <a:r>
              <a:rPr lang="pt-BR" dirty="0" smtClean="0"/>
              <a:t>. Nesse campo, é possível se cogitar da aplicação de treinamentos que se pautem pela </a:t>
            </a:r>
            <a:r>
              <a:rPr lang="pt-BR" u="sng" dirty="0" smtClean="0"/>
              <a:t>resolução de casos concretos</a:t>
            </a:r>
            <a:r>
              <a:rPr lang="pt-BR" dirty="0" smtClean="0"/>
              <a:t>, pelo </a:t>
            </a:r>
            <a:r>
              <a:rPr lang="pt-BR" u="sng" dirty="0" smtClean="0"/>
              <a:t>diálogo interdisciplinar com técnicos e profissionais de outras áreas</a:t>
            </a:r>
            <a:r>
              <a:rPr lang="pt-BR" dirty="0" smtClean="0"/>
              <a:t>, </a:t>
            </a:r>
            <a:r>
              <a:rPr lang="pt-BR" u="sng" dirty="0" smtClean="0"/>
              <a:t>pela discussão conjunta de problemas, boas-práticas e métodos gerenciais de varas e pela ambientação do juiz na realidade vivida pelas partes em litígio, através de visitas e imersões, por exemplo. ( Ex Escola da França e </a:t>
            </a:r>
            <a:r>
              <a:rPr lang="pt-BR" u="sng" dirty="0" err="1" smtClean="0"/>
              <a:t>metodolgia</a:t>
            </a:r>
            <a:r>
              <a:rPr lang="pt-BR" u="sng" dirty="0" smtClean="0"/>
              <a:t> adotada na 1R.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	METODOLOGIA’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Métodos:  afirmativos, interrogativos e ativos.</a:t>
            </a:r>
          </a:p>
          <a:p>
            <a:endParaRPr lang="pt-BR" dirty="0" smtClean="0"/>
          </a:p>
          <a:p>
            <a:r>
              <a:rPr lang="pt-BR" dirty="0" smtClean="0"/>
              <a:t>AFIRMATIVOS – métodos expositivos</a:t>
            </a:r>
          </a:p>
          <a:p>
            <a:r>
              <a:rPr lang="pt-BR" dirty="0" smtClean="0"/>
              <a:t>INTERROGATIVOS –Método ‘ questão- resposta</a:t>
            </a:r>
          </a:p>
          <a:p>
            <a:r>
              <a:rPr lang="pt-BR" dirty="0" smtClean="0"/>
              <a:t>ATIVOS –Colocação de uma resolução para solução.</a:t>
            </a:r>
          </a:p>
          <a:p>
            <a:endParaRPr lang="pt-BR" dirty="0" smtClean="0"/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Priorização dos métodos ativos</a:t>
            </a:r>
          </a:p>
          <a:p>
            <a:pPr>
              <a:buNone/>
            </a:pPr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22D0A-806E-4CCD-9B73-D8FCC69C17D5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1107</TotalTime>
  <Words>1974</Words>
  <Application>Microsoft Office PowerPoint</Application>
  <PresentationFormat>Apresentação na tela (4:3)</PresentationFormat>
  <Paragraphs>239</Paragraphs>
  <Slides>43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43</vt:i4>
      </vt:variant>
    </vt:vector>
  </HeadingPairs>
  <TitlesOfParts>
    <vt:vector size="44" baseType="lpstr">
      <vt:lpstr>Fluxo</vt:lpstr>
      <vt:lpstr>             CURSO DE FORMAÇÃO INICIAL:   </vt:lpstr>
      <vt:lpstr>CONTEXTO DA MODERNIDADE</vt:lpstr>
      <vt:lpstr>Slide 3</vt:lpstr>
      <vt:lpstr> FUNDAMENTOS </vt:lpstr>
      <vt:lpstr> EXPOSIÇÃO DE MOTIVOS</vt:lpstr>
      <vt:lpstr>Slide 6</vt:lpstr>
      <vt:lpstr>Slide 7</vt:lpstr>
      <vt:lpstr>Slide 8</vt:lpstr>
      <vt:lpstr>  METODOLOGIA’ </vt:lpstr>
      <vt:lpstr> ANDRAGOGIA </vt:lpstr>
      <vt:lpstr>Slide 11</vt:lpstr>
      <vt:lpstr>Slide 12</vt:lpstr>
      <vt:lpstr> MISSÃO DO CURSO DE FORMAÇÃO INICIAL</vt:lpstr>
      <vt:lpstr>Slide 14</vt:lpstr>
      <vt:lpstr>DIVISÃO DO CURSO EM 2 ETAPAS</vt:lpstr>
      <vt:lpstr>ATORES DA FORMAÇÃO INICIAL</vt:lpstr>
      <vt:lpstr>Slide 17</vt:lpstr>
      <vt:lpstr>Slide 18</vt:lpstr>
      <vt:lpstr>Slide 19</vt:lpstr>
      <vt:lpstr>CONTEÚDO MÍNIMO DO CURSO DE FORMAÇÃO ( art. 5º da Resolução n. 1 da ENFAM):</vt:lpstr>
      <vt:lpstr>Slide 21</vt:lpstr>
      <vt:lpstr> I - ADMINISTRAÇÃO E GESTÃO DE RECURSO HUMANOS </vt:lpstr>
      <vt:lpstr>II- Tribunais Superiores e Estrutura Administrativa da Justiça Federal</vt:lpstr>
      <vt:lpstr>III - ÉTICA</vt:lpstr>
      <vt:lpstr>Slide 25</vt:lpstr>
      <vt:lpstr>IV -Relacionamento interpessoal e interinstitucional nas causas de interesse da Justiça Federal</vt:lpstr>
      <vt:lpstr>Slide 27</vt:lpstr>
      <vt:lpstr>V- Mídia e Poder Judiciário</vt:lpstr>
      <vt:lpstr>VI – Administração e Gestão Judiciária</vt:lpstr>
      <vt:lpstr>Slide 30</vt:lpstr>
      <vt:lpstr> </vt:lpstr>
      <vt:lpstr>VII – Impacto social e Econômico das decisões judiciais</vt:lpstr>
      <vt:lpstr>VIII-Audiências cíveis, técnicas de conciliação e esvaziamento de conflito</vt:lpstr>
      <vt:lpstr>IX- Prática criminal: técnicas de elaboração de decisões e sentenças criminais</vt:lpstr>
      <vt:lpstr>X- Prática Cível: técnicas de elaboração de decisões interlocutórias e sentenças</vt:lpstr>
      <vt:lpstr>XI- Capacitação em tecnologia da informação</vt:lpstr>
      <vt:lpstr>Slide 37</vt:lpstr>
      <vt:lpstr>XII – Prática Jurisdicional Preparatória</vt:lpstr>
      <vt:lpstr>Slide 39</vt:lpstr>
      <vt:lpstr>Slide 40</vt:lpstr>
      <vt:lpstr>  CONCLUSÃO</vt:lpstr>
      <vt:lpstr>Slide 42</vt:lpstr>
      <vt:lpstr>Slide 43</vt:lpstr>
    </vt:vector>
  </TitlesOfParts>
  <Company>Tribunal Regional Federal 1º Região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DE FORMAÇÃO  DE JUÍZES FEDERAIS SUBSTITUTOS</dc:title>
  <dc:creator>Administrador</dc:creator>
  <cp:lastModifiedBy>JFMG</cp:lastModifiedBy>
  <cp:revision>110</cp:revision>
  <dcterms:created xsi:type="dcterms:W3CDTF">2012-09-25T10:35:22Z</dcterms:created>
  <dcterms:modified xsi:type="dcterms:W3CDTF">2014-03-24T15:48:49Z</dcterms:modified>
</cp:coreProperties>
</file>