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5" r:id="rId1"/>
  </p:sldMasterIdLst>
  <p:notesMasterIdLst>
    <p:notesMasterId r:id="rId17"/>
  </p:notesMasterIdLst>
  <p:handoutMasterIdLst>
    <p:handoutMasterId r:id="rId18"/>
  </p:handoutMasterIdLst>
  <p:sldIdLst>
    <p:sldId id="264" r:id="rId2"/>
    <p:sldId id="274" r:id="rId3"/>
    <p:sldId id="277" r:id="rId4"/>
    <p:sldId id="275" r:id="rId5"/>
    <p:sldId id="265" r:id="rId6"/>
    <p:sldId id="276" r:id="rId7"/>
    <p:sldId id="280" r:id="rId8"/>
    <p:sldId id="281" r:id="rId9"/>
    <p:sldId id="268" r:id="rId10"/>
    <p:sldId id="284" r:id="rId11"/>
    <p:sldId id="285" r:id="rId12"/>
    <p:sldId id="286" r:id="rId13"/>
    <p:sldId id="291" r:id="rId14"/>
    <p:sldId id="290" r:id="rId15"/>
    <p:sldId id="292" r:id="rId16"/>
  </p:sldIdLst>
  <p:sldSz cx="9144000" cy="6858000" type="screen4x3"/>
  <p:notesSz cx="6797675" cy="9926638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com Tema 1 - Ênfas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Estilo com Tema 1 - Ênfas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3296810-A885-4BE3-A3E7-6D5BEEA58F35}" styleName="Estilo Médio 2 - Ênfas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409" autoAdjust="0"/>
    <p:restoredTop sz="94660"/>
  </p:normalViewPr>
  <p:slideViewPr>
    <p:cSldViewPr>
      <p:cViewPr>
        <p:scale>
          <a:sx n="96" d="100"/>
          <a:sy n="96" d="100"/>
        </p:scale>
        <p:origin x="-62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1" d="100"/>
          <a:sy n="61" d="100"/>
        </p:scale>
        <p:origin x="-3402" y="-96"/>
      </p:cViewPr>
      <p:guideLst>
        <p:guide orient="horz" pos="3126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/>
          <a:lstStyle/>
          <a:p>
            <a:pPr>
              <a:defRPr/>
            </a:pPr>
            <a:r>
              <a:rPr lang="pt-BR"/>
              <a:t>Comparativo Anual</a:t>
            </a:r>
          </a:p>
        </c:rich>
      </c:tx>
      <c:layout>
        <c:manualLayout>
          <c:xMode val="edge"/>
          <c:yMode val="edge"/>
          <c:x val="0.31566776973353355"/>
          <c:y val="1.2423940723747053E-2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1.3872182212987999E-2"/>
          <c:y val="0.15048800133318521"/>
          <c:w val="0.96883551103006549"/>
          <c:h val="0.51803466281524257"/>
        </c:manualLayout>
      </c:layout>
      <c:lineChart>
        <c:grouping val="standard"/>
        <c:varyColors val="0"/>
        <c:ser>
          <c:idx val="0"/>
          <c:order val="0"/>
          <c:tx>
            <c:strRef>
              <c:f>Plan1!$B$1</c:f>
              <c:strCache>
                <c:ptCount val="1"/>
                <c:pt idx="0">
                  <c:v>Total de Participações</c:v>
                </c:pt>
              </c:strCache>
            </c:strRef>
          </c:tx>
          <c:spPr>
            <a:ln>
              <a:solidFill>
                <a:schemeClr val="tx2">
                  <a:lumMod val="60000"/>
                  <a:lumOff val="40000"/>
                </a:schemeClr>
              </a:solidFill>
            </a:ln>
          </c:spPr>
          <c:marker>
            <c:symbol val="diamond"/>
            <c:size val="5"/>
            <c:spPr>
              <a:solidFill>
                <a:schemeClr val="tx2">
                  <a:lumMod val="60000"/>
                  <a:lumOff val="40000"/>
                </a:schemeClr>
              </a:solidFill>
              <a:ln>
                <a:solidFill>
                  <a:schemeClr val="tx2">
                    <a:lumMod val="60000"/>
                    <a:lumOff val="40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0.11029429700104425"/>
                  <c:y val="-2.97999730160527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3981481481481503E-2"/>
                  <c:y val="-3.57142857142857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3148148148148151E-3"/>
                  <c:y val="-4.76190476190476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0092592592592591E-2"/>
                  <c:y val="-2.777777777777827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-2.15261388344426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Plan1!$B$2:$B$6</c:f>
              <c:numCache>
                <c:formatCode>#,##0</c:formatCode>
                <c:ptCount val="5"/>
                <c:pt idx="0">
                  <c:v>14607</c:v>
                </c:pt>
                <c:pt idx="1">
                  <c:v>16211</c:v>
                </c:pt>
                <c:pt idx="2">
                  <c:v>12881</c:v>
                </c:pt>
                <c:pt idx="3">
                  <c:v>12791</c:v>
                </c:pt>
                <c:pt idx="4">
                  <c:v>12020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Plan1!$C$1</c:f>
              <c:strCache>
                <c:ptCount val="1"/>
                <c:pt idx="0">
                  <c:v>Total de Aprovações</c:v>
                </c:pt>
              </c:strCache>
            </c:strRef>
          </c:tx>
          <c:spPr>
            <a:ln>
              <a:solidFill>
                <a:schemeClr val="accent1">
                  <a:lumMod val="60000"/>
                  <a:lumOff val="40000"/>
                </a:schemeClr>
              </a:solidFill>
            </a:ln>
          </c:spPr>
          <c:marker>
            <c:symbol val="square"/>
            <c:size val="5"/>
            <c:spPr>
              <a:solidFill>
                <a:schemeClr val="accent1">
                  <a:lumMod val="60000"/>
                  <a:lumOff val="40000"/>
                </a:schemeClr>
              </a:solidFill>
              <a:ln>
                <a:solidFill>
                  <a:schemeClr val="accent1">
                    <a:lumMod val="60000"/>
                    <a:lumOff val="40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9.7222222222222265E-2"/>
                  <c:y val="1.98412698412700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5.2832450376510187E-2"/>
                  <c:y val="5.0390148554087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5.160726792909557E-2"/>
                  <c:y val="4.5074039747761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3.5357687532014709E-2"/>
                  <c:y val="3.24953167935749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0"/>
                  <c:y val="3.874704990199676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Plan1!$C$2:$C$6</c:f>
              <c:numCache>
                <c:formatCode>#,##0</c:formatCode>
                <c:ptCount val="5"/>
                <c:pt idx="0">
                  <c:v>13798</c:v>
                </c:pt>
                <c:pt idx="1">
                  <c:v>15086</c:v>
                </c:pt>
                <c:pt idx="2">
                  <c:v>11577</c:v>
                </c:pt>
                <c:pt idx="3">
                  <c:v>10867</c:v>
                </c:pt>
                <c:pt idx="4">
                  <c:v>10549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Plan1!$D$1</c:f>
              <c:strCache>
                <c:ptCount val="1"/>
                <c:pt idx="0">
                  <c:v>Magistrados e Servidores Capacitados</c:v>
                </c:pt>
              </c:strCache>
            </c:strRef>
          </c:tx>
          <c:spPr>
            <a:ln>
              <a:solidFill>
                <a:schemeClr val="accent2">
                  <a:lumMod val="75000"/>
                </a:schemeClr>
              </a:solidFill>
            </a:ln>
          </c:spPr>
          <c:marker>
            <c:symbol val="diamond"/>
            <c:size val="7"/>
            <c:spPr>
              <a:solidFill>
                <a:schemeClr val="accent2">
                  <a:lumMod val="75000"/>
                </a:schemeClr>
              </a:solidFill>
              <a:ln>
                <a:solidFill>
                  <a:schemeClr val="accent2">
                    <a:lumMod val="75000"/>
                  </a:schemeClr>
                </a:solidFill>
              </a:ln>
            </c:spPr>
          </c:marker>
          <c:dLbls>
            <c:dLbl>
              <c:idx val="0"/>
              <c:layout>
                <c:manualLayout>
                  <c:x val="-2.7017896484439995E-3"/>
                  <c:y val="3.4376911708180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0"/>
                  <c:y val="-3.437691170818063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7017896484439492E-3"/>
                  <c:y val="2.946592432129777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2.455493693441473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Plan1!$A$2:$A$6</c:f>
              <c:numCache>
                <c:formatCode>General</c:formatCode>
                <c:ptCount val="5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  <c:pt idx="3">
                  <c:v>2012</c:v>
                </c:pt>
                <c:pt idx="4">
                  <c:v>2013</c:v>
                </c:pt>
              </c:numCache>
            </c:numRef>
          </c:cat>
          <c:val>
            <c:numRef>
              <c:f>Plan1!$D$2:$D$6</c:f>
              <c:numCache>
                <c:formatCode>#,##0</c:formatCode>
                <c:ptCount val="5"/>
                <c:pt idx="0">
                  <c:v>3344</c:v>
                </c:pt>
                <c:pt idx="1">
                  <c:v>3917</c:v>
                </c:pt>
                <c:pt idx="2">
                  <c:v>3625</c:v>
                </c:pt>
                <c:pt idx="3">
                  <c:v>3509</c:v>
                </c:pt>
                <c:pt idx="4">
                  <c:v>3798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7215744"/>
        <c:axId val="27217280"/>
      </c:lineChart>
      <c:catAx>
        <c:axId val="272157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7217280"/>
        <c:crosses val="autoZero"/>
        <c:auto val="1"/>
        <c:lblAlgn val="ctr"/>
        <c:lblOffset val="100"/>
        <c:noMultiLvlLbl val="0"/>
      </c:catAx>
      <c:valAx>
        <c:axId val="27217280"/>
        <c:scaling>
          <c:orientation val="minMax"/>
        </c:scaling>
        <c:delete val="1"/>
        <c:axPos val="l"/>
        <c:numFmt formatCode="#,##0" sourceLinked="1"/>
        <c:majorTickMark val="out"/>
        <c:minorTickMark val="none"/>
        <c:tickLblPos val="none"/>
        <c:crossAx val="27215744"/>
        <c:crosses val="autoZero"/>
        <c:crossBetween val="between"/>
      </c:valAx>
      <c:spPr>
        <a:noFill/>
        <a:ln w="25400">
          <a:noFill/>
        </a:ln>
      </c:spPr>
    </c:plotArea>
    <c:legend>
      <c:legendPos val="b"/>
      <c:layout/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900">
          <a:latin typeface="Century Gothic" panose="020B0502020202020204" pitchFamily="34" charset="0"/>
          <a:cs typeface="Tahoma" pitchFamily="34" charset="0"/>
        </a:defRPr>
      </a:pPr>
      <a:endParaRPr lang="pt-BR"/>
    </a:p>
  </c:txPr>
  <c:externalData r:id="rId2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24D94CE-2FAF-462F-BDDC-23A099828F37}" type="datetimeFigureOut">
              <a:rPr lang="pt-BR"/>
              <a:pPr>
                <a:defRPr/>
              </a:pPr>
              <a:t>24/03/2014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49EF26CD-90E6-4276-9C2B-2D72A547EA9C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19929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962F9D1-22E7-4B96-8BA3-CBDCAEE0FE6C}" type="datetimeFigureOut">
              <a:rPr lang="pt-BR"/>
              <a:pPr>
                <a:defRPr/>
              </a:pPr>
              <a:t>24/03/2014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pt-BR" noProof="0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noProof="0" smtClean="0"/>
              <a:t>Clique para editar 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  <a:endParaRPr lang="pt-BR" noProof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28580DE2-8386-4FE4-A62D-D606A6152501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1339713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4A4C11-C58C-4783-800D-D249DFCECE10}" type="datetimeFigureOut">
              <a:rPr lang="pt-BR"/>
              <a:pPr>
                <a:defRPr/>
              </a:pPr>
              <a:t>24/03/2014</a:t>
            </a:fld>
            <a:endParaRPr lang="pt-BR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48B1A89B-C56A-4EC5-B4CB-05DE28717C3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  <p:pic>
        <p:nvPicPr>
          <p:cNvPr id="9" name="Picture 2" descr="D:\Users\marizets\AppData\Local\Microsoft\Windows\Temporary Internet Files\Content.Outlook\0ZGHDKRA\Logo_Enfam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8313" y="298450"/>
            <a:ext cx="1655762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Espaço Reservado para Título 1"/>
          <p:cNvSpPr txBox="1">
            <a:spLocks/>
          </p:cNvSpPr>
          <p:nvPr userDrawn="1"/>
        </p:nvSpPr>
        <p:spPr>
          <a:xfrm>
            <a:off x="2267744" y="116632"/>
            <a:ext cx="6560284" cy="1143000"/>
          </a:xfrm>
          <a:prstGeom prst="rect">
            <a:avLst/>
          </a:prstGeom>
        </p:spPr>
        <p:txBody>
          <a:bodyPr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 fontAlgn="auto">
              <a:spcAft>
                <a:spcPts val="0"/>
              </a:spcAft>
              <a:defRPr/>
            </a:pPr>
            <a:r>
              <a:rPr lang="pt-BR" sz="2800" b="1" i="1" dirty="0" smtClean="0">
                <a:solidFill>
                  <a:srgbClr val="002060"/>
                </a:solidFill>
                <a:latin typeface="Arial Narrow"/>
                <a:ea typeface="Calibri"/>
                <a:cs typeface="Andalus"/>
              </a:rPr>
              <a:t>Workshop</a:t>
            </a:r>
            <a:r>
              <a:rPr lang="pt-BR" sz="1000" dirty="0" smtClean="0">
                <a:ea typeface="Times New Roman"/>
                <a:cs typeface="Times New Roman"/>
              </a:rPr>
              <a:t/>
            </a:r>
            <a:br>
              <a:rPr lang="pt-BR" sz="1000" dirty="0" smtClean="0">
                <a:ea typeface="Times New Roman"/>
                <a:cs typeface="Times New Roman"/>
              </a:rPr>
            </a:br>
            <a:r>
              <a:rPr lang="pt-BR" sz="1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 Narrow"/>
                <a:ea typeface="Times New Roman"/>
                <a:cs typeface="Arial"/>
              </a:rPr>
              <a:t>Diretores e Coordenadores Pedagógicos das Escolas Judiciais e de Magistratura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8"/>
          <p:cNvSpPr/>
          <p:nvPr/>
        </p:nvSpPr>
        <p:spPr>
          <a:xfrm>
            <a:off x="9001125" y="4846638"/>
            <a:ext cx="142875" cy="201136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9"/>
          <p:cNvSpPr/>
          <p:nvPr/>
        </p:nvSpPr>
        <p:spPr>
          <a:xfrm>
            <a:off x="9001125" y="0"/>
            <a:ext cx="142875" cy="484663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E6760F-8A6F-4F21-86FC-BF31A0E0C314}" type="datetimeFigureOut">
              <a:rPr lang="pt-BR"/>
              <a:pPr>
                <a:defRPr/>
              </a:pPr>
              <a:t>24/03/2014</a:t>
            </a:fld>
            <a:endParaRPr lang="pt-BR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C73299A6-4DFD-4425-95D6-3A7AD523D58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52600"/>
            <a:ext cx="7620000" cy="437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1" name="Date Placeholder 4"/>
          <p:cNvSpPr>
            <a:spLocks noGrp="1"/>
          </p:cNvSpPr>
          <p:nvPr>
            <p:ph type="dt" sz="half" idx="2"/>
          </p:nvPr>
        </p:nvSpPr>
        <p:spPr>
          <a:xfrm>
            <a:off x="457200" y="6172200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fld id="{04306AE2-ADE2-4EAA-B389-7257A3947971}" type="datetimeFigureOut">
              <a:rPr lang="pt-BR"/>
              <a:pPr>
                <a:defRPr/>
              </a:pPr>
              <a:t>24/03/2014</a:t>
            </a:fld>
            <a:endParaRPr lang="pt-BR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4163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fontAlgn="auto">
              <a:spcBef>
                <a:spcPts val="0"/>
              </a:spcBef>
              <a:spcAft>
                <a:spcPts val="0"/>
              </a:spcAft>
              <a:defRPr sz="10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3" name="Slide Number Placeholder 6"/>
          <p:cNvSpPr>
            <a:spLocks noGrp="1"/>
          </p:cNvSpPr>
          <p:nvPr>
            <p:ph type="sldNum" sz="quarter" idx="4"/>
          </p:nvPr>
        </p:nvSpPr>
        <p:spPr>
          <a:xfrm rot="16200000">
            <a:off x="8227219" y="5885656"/>
            <a:ext cx="1316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fontAlgn="auto">
              <a:spcBef>
                <a:spcPts val="0"/>
              </a:spcBef>
              <a:spcAft>
                <a:spcPts val="0"/>
              </a:spcAft>
              <a:defRPr sz="2400" b="1">
                <a:solidFill>
                  <a:schemeClr val="tx1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489813A-36F7-4C18-95F5-3FE61DBDF77E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8" r:id="rId1"/>
    <p:sldLayoutId id="2147483799" r:id="rId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kern="1200" cap="all" spc="-60">
          <a:solidFill>
            <a:schemeClr val="tx2"/>
          </a:solidFill>
          <a:latin typeface="Arial" charset="0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 Black" pitchFamily="34" charset="0"/>
        </a:defRPr>
      </a:lvl9pPr>
    </p:titleStyle>
    <p:bodyStyle>
      <a:lvl1pPr algn="l" rtl="0" eaLnBrk="0" fontAlgn="base" hangingPunct="0">
        <a:spcBef>
          <a:spcPct val="20000"/>
        </a:spcBef>
        <a:spcAft>
          <a:spcPts val="600"/>
        </a:spcAft>
        <a:buFont typeface="Arial" charset="0"/>
        <a:defRPr sz="2000" b="1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457200" indent="-182563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Arial" charset="0"/>
        <a:buChar char="•"/>
        <a:defRPr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Espaço Reservado para Rodapé 4"/>
          <p:cNvSpPr txBox="1">
            <a:spLocks noGrp="1"/>
          </p:cNvSpPr>
          <p:nvPr/>
        </p:nvSpPr>
        <p:spPr bwMode="auto">
          <a:xfrm>
            <a:off x="457200" y="6309321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  <p:pic>
        <p:nvPicPr>
          <p:cNvPr id="6147" name="Picture 2" descr="D:\Users\marizets\AppData\Local\Microsoft\Windows\Temporary Internet Files\Content.Outlook\0ZGHDKRA\Logo_Enfam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8313" y="298450"/>
            <a:ext cx="1655762" cy="598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9" name="Picture 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03350" y="2324100"/>
            <a:ext cx="6121400" cy="2400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7" name="Text Box 80"/>
          <p:cNvSpPr txBox="1">
            <a:spLocks noChangeArrowheads="1"/>
          </p:cNvSpPr>
          <p:nvPr/>
        </p:nvSpPr>
        <p:spPr bwMode="auto">
          <a:xfrm>
            <a:off x="648477" y="1606455"/>
            <a:ext cx="770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Panorama da Organização Curricular da Formação Inicial</a:t>
            </a:r>
          </a:p>
        </p:txBody>
      </p:sp>
      <p:pic>
        <p:nvPicPr>
          <p:cNvPr id="18439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913" y="5922963"/>
            <a:ext cx="5762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480" name="Group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385501"/>
              </p:ext>
            </p:extLst>
          </p:nvPr>
        </p:nvGraphicFramePr>
        <p:xfrm>
          <a:off x="323850" y="2649538"/>
          <a:ext cx="8347075" cy="2655571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367830"/>
                <a:gridCol w="3096344"/>
                <a:gridCol w="1225426"/>
                <a:gridCol w="1322388"/>
                <a:gridCol w="1335087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69888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 Elaboração de</a:t>
                      </a:r>
                      <a:b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Decisões, Despachos Sentenças 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Argumentação Jurídica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36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Aulas expositivas dialógicas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Estudo de caso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270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Jurisprudência -</a:t>
                      </a:r>
                      <a:b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 TJDFT e Tribunais Superiores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143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Técnicas de Elaboração de Sentenças e </a:t>
                      </a:r>
                      <a:b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Despachos Cíveis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514350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Técnicas de Elaboração de Sentenças e </a:t>
                      </a:r>
                      <a:b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Despachos Criminais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315913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Dosimetria da Pena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" name="Espaço Reservado para Rodapé 4"/>
          <p:cNvSpPr txBox="1">
            <a:spLocks noGrp="1"/>
          </p:cNvSpPr>
          <p:nvPr/>
        </p:nvSpPr>
        <p:spPr bwMode="auto">
          <a:xfrm>
            <a:off x="395536" y="6093296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Text Box 80"/>
          <p:cNvSpPr txBox="1">
            <a:spLocks noChangeArrowheads="1"/>
          </p:cNvSpPr>
          <p:nvPr/>
        </p:nvSpPr>
        <p:spPr bwMode="auto">
          <a:xfrm>
            <a:off x="325438" y="1484313"/>
            <a:ext cx="770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Panorama da Organização Curricular da Formação Inicial</a:t>
            </a:r>
          </a:p>
        </p:txBody>
      </p:sp>
      <p:pic>
        <p:nvPicPr>
          <p:cNvPr id="19463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913" y="5922963"/>
            <a:ext cx="5762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571" name="Group 1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504156"/>
              </p:ext>
            </p:extLst>
          </p:nvPr>
        </p:nvGraphicFramePr>
        <p:xfrm>
          <a:off x="274910" y="2636912"/>
          <a:ext cx="8351838" cy="1170374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495425"/>
                <a:gridCol w="2608709"/>
                <a:gridCol w="1261616"/>
                <a:gridCol w="1681163"/>
                <a:gridCol w="1304925"/>
              </a:tblGrid>
              <a:tr h="576014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241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Prática Judicante</a:t>
                      </a:r>
                      <a:endParaRPr kumimoji="0" lang="pt-BR" sz="11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Exercício da Prática Judicante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442,5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Orientação Prática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Relatório da Prática Judicante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9569" name="Group 1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4725555"/>
              </p:ext>
            </p:extLst>
          </p:nvPr>
        </p:nvGraphicFramePr>
        <p:xfrm>
          <a:off x="323850" y="4149725"/>
          <a:ext cx="8351838" cy="1209675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460500"/>
                <a:gridCol w="2643634"/>
                <a:gridCol w="1296541"/>
                <a:gridCol w="1647825"/>
                <a:gridCol w="1303338"/>
              </a:tblGrid>
              <a:tr h="35939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75247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Técnicas de </a:t>
                      </a:r>
                      <a:b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Conciliação e Mediação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Técnicas de Conciliação e Mediação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6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Aula expositiva dialógica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Atividade simulada em sala de aula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8" name="Espaço Reservado para Rodapé 4"/>
          <p:cNvSpPr txBox="1">
            <a:spLocks noGrp="1"/>
          </p:cNvSpPr>
          <p:nvPr/>
        </p:nvSpPr>
        <p:spPr bwMode="auto">
          <a:xfrm>
            <a:off x="395536" y="6093296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5" name="Text Box 80"/>
          <p:cNvSpPr txBox="1">
            <a:spLocks noChangeArrowheads="1"/>
          </p:cNvSpPr>
          <p:nvPr/>
        </p:nvSpPr>
        <p:spPr bwMode="auto">
          <a:xfrm>
            <a:off x="539552" y="1334096"/>
            <a:ext cx="770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Panorama da Organização Curricular da Formação Inicial</a:t>
            </a:r>
          </a:p>
        </p:txBody>
      </p:sp>
      <p:graphicFrame>
        <p:nvGraphicFramePr>
          <p:cNvPr id="20645" name="Group 16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568538"/>
              </p:ext>
            </p:extLst>
          </p:nvPr>
        </p:nvGraphicFramePr>
        <p:xfrm>
          <a:off x="179512" y="1901890"/>
          <a:ext cx="8569325" cy="12192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560512"/>
                <a:gridCol w="2903538"/>
                <a:gridCol w="1440606"/>
                <a:gridCol w="1313706"/>
                <a:gridCol w="1350963"/>
              </a:tblGrid>
              <a:tr h="37804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3007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Atuação nos Juízos 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Atuação nos 20 juízos do TJDFT e na 2ª Instância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42,5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Aulas expositivas dialogadas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Integrado ao relatório de prática judicante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568" name="Group 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89846"/>
              </p:ext>
            </p:extLst>
          </p:nvPr>
        </p:nvGraphicFramePr>
        <p:xfrm>
          <a:off x="179388" y="5164139"/>
          <a:ext cx="8569325" cy="105156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565275"/>
                <a:gridCol w="2933700"/>
                <a:gridCol w="1405805"/>
                <a:gridCol w="1297707"/>
                <a:gridCol w="1366838"/>
              </a:tblGrid>
              <a:tr h="427461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01697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Relações </a:t>
                      </a:r>
                      <a:b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Interinstitucionais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Papel Institucional da OAB, do Ministério Público e da Defensoria Pública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3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  Aulas expositivas dialógicas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Integrado ao relatório de prática judicante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20616" name="Group 13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7787433"/>
              </p:ext>
            </p:extLst>
          </p:nvPr>
        </p:nvGraphicFramePr>
        <p:xfrm>
          <a:off x="179512" y="3260576"/>
          <a:ext cx="8569325" cy="175260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565275"/>
                <a:gridCol w="2933700"/>
                <a:gridCol w="1405681"/>
                <a:gridCol w="1297831"/>
                <a:gridCol w="1366838"/>
              </a:tblGrid>
              <a:tr h="380439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3626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Direito e as Interfaces não Jurídicas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Deontologia do Magistrado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29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 Aulas expositivas dialógicas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Estudo de caso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536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Psicologia 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36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Sociologia Jurídica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36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Filosofia do Direito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53626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Análise Econômica do Direito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Espaço Reservado para Rodapé 4"/>
          <p:cNvSpPr txBox="1">
            <a:spLocks noGrp="1"/>
          </p:cNvSpPr>
          <p:nvPr/>
        </p:nvSpPr>
        <p:spPr bwMode="auto">
          <a:xfrm>
            <a:off x="323528" y="6390282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7" name="Text Box 80"/>
          <p:cNvSpPr txBox="1">
            <a:spLocks noChangeArrowheads="1"/>
          </p:cNvSpPr>
          <p:nvPr/>
        </p:nvSpPr>
        <p:spPr bwMode="auto">
          <a:xfrm>
            <a:off x="468313" y="1596750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Panorama da Organização Curricular da Formação Inicial</a:t>
            </a:r>
          </a:p>
        </p:txBody>
      </p:sp>
      <p:graphicFrame>
        <p:nvGraphicFramePr>
          <p:cNvPr id="23658" name="Group 10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790331"/>
              </p:ext>
            </p:extLst>
          </p:nvPr>
        </p:nvGraphicFramePr>
        <p:xfrm>
          <a:off x="360363" y="2780928"/>
          <a:ext cx="8208962" cy="1368426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498600"/>
                <a:gridCol w="2809875"/>
                <a:gridCol w="1343322"/>
                <a:gridCol w="1249065"/>
                <a:gridCol w="1308100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7338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Visitas Técnicas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 Instituto de Criminalística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16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Não se aplica 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 Não se aplica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288925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 Penitenciária Feminina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87338"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 CESAMI e Papuda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36243" name="Group 4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172075"/>
              </p:ext>
            </p:extLst>
          </p:nvPr>
        </p:nvGraphicFramePr>
        <p:xfrm>
          <a:off x="452695" y="4437112"/>
          <a:ext cx="8151753" cy="835025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373628"/>
                <a:gridCol w="2905648"/>
                <a:gridCol w="1242512"/>
                <a:gridCol w="1287360"/>
                <a:gridCol w="1342605"/>
              </a:tblGrid>
              <a:tr h="504825"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33020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ENFAM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 Módulo Nacional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40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 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marL="0" marR="0" marT="0" marB="0"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7" name="Espaço Reservado para Rodapé 4"/>
          <p:cNvSpPr txBox="1">
            <a:spLocks noGrp="1"/>
          </p:cNvSpPr>
          <p:nvPr/>
        </p:nvSpPr>
        <p:spPr bwMode="auto">
          <a:xfrm>
            <a:off x="395536" y="6093296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  <p:pic>
        <p:nvPicPr>
          <p:cNvPr id="8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5661248"/>
            <a:ext cx="72072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Text Box 80"/>
          <p:cNvSpPr txBox="1">
            <a:spLocks noChangeArrowheads="1"/>
          </p:cNvSpPr>
          <p:nvPr/>
        </p:nvSpPr>
        <p:spPr bwMode="auto">
          <a:xfrm>
            <a:off x="325438" y="1622425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Pontos Positivos</a:t>
            </a:r>
          </a:p>
        </p:txBody>
      </p:sp>
      <p:sp>
        <p:nvSpPr>
          <p:cNvPr id="24582" name="Rectangle 65"/>
          <p:cNvSpPr>
            <a:spLocks noChangeArrowheads="1"/>
          </p:cNvSpPr>
          <p:nvPr/>
        </p:nvSpPr>
        <p:spPr bwMode="auto">
          <a:xfrm>
            <a:off x="539750" y="2060575"/>
            <a:ext cx="7993063" cy="24314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Century Gothic" panose="020B0502020202020204" pitchFamily="34" charset="0"/>
              </a:rPr>
              <a:t> Magistrado com dedicação exclusiva nas quatro primeiras </a:t>
            </a:r>
            <a:r>
              <a:rPr lang="pt-BR" sz="1600" dirty="0" smtClean="0">
                <a:latin typeface="Century Gothic" panose="020B0502020202020204" pitchFamily="34" charset="0"/>
              </a:rPr>
              <a:t>semanas</a:t>
            </a:r>
            <a:endParaRPr lang="pt-BR" sz="1600" dirty="0">
              <a:latin typeface="Century Gothic" panose="020B0502020202020204" pitchFamily="34" charset="0"/>
            </a:endParaRPr>
          </a:p>
          <a:p>
            <a:pPr marL="285750" indent="-28575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Century Gothic" panose="020B0502020202020204" pitchFamily="34" charset="0"/>
              </a:rPr>
              <a:t> Avaliação positiva do corpo </a:t>
            </a:r>
            <a:r>
              <a:rPr lang="pt-BR" sz="1600" dirty="0" smtClean="0">
                <a:latin typeface="Century Gothic" panose="020B0502020202020204" pitchFamily="34" charset="0"/>
              </a:rPr>
              <a:t>docente</a:t>
            </a:r>
            <a:endParaRPr lang="pt-BR" sz="1600" dirty="0">
              <a:latin typeface="Century Gothic" panose="020B0502020202020204" pitchFamily="34" charset="0"/>
            </a:endParaRPr>
          </a:p>
          <a:p>
            <a:pPr marL="285750" indent="-28575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Century Gothic" panose="020B0502020202020204" pitchFamily="34" charset="0"/>
              </a:rPr>
              <a:t> Metodologia participativa com simulações e atuação orientada nos </a:t>
            </a:r>
            <a:r>
              <a:rPr lang="pt-BR" sz="1600" dirty="0" smtClean="0">
                <a:latin typeface="Century Gothic" panose="020B0502020202020204" pitchFamily="34" charset="0"/>
              </a:rPr>
              <a:t>juízos</a:t>
            </a:r>
            <a:endParaRPr lang="pt-BR" sz="1600" dirty="0">
              <a:latin typeface="Century Gothic" panose="020B0502020202020204" pitchFamily="34" charset="0"/>
            </a:endParaRPr>
          </a:p>
          <a:p>
            <a:pPr marL="285750" indent="-28575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Century Gothic" panose="020B0502020202020204" pitchFamily="34" charset="0"/>
              </a:rPr>
              <a:t> Organização curricular em módulos obedecendo a convergência </a:t>
            </a:r>
            <a:r>
              <a:rPr lang="pt-BR" sz="1600" dirty="0" smtClean="0">
                <a:latin typeface="Century Gothic" panose="020B0502020202020204" pitchFamily="34" charset="0"/>
              </a:rPr>
              <a:t>temática</a:t>
            </a:r>
            <a:endParaRPr lang="pt-BR" sz="1600" dirty="0">
              <a:latin typeface="Century Gothic" panose="020B0502020202020204" pitchFamily="34" charset="0"/>
            </a:endParaRPr>
          </a:p>
          <a:p>
            <a:pPr marL="285750" indent="-28575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Century Gothic" panose="020B0502020202020204" pitchFamily="34" charset="0"/>
              </a:rPr>
              <a:t> Orientação curricular: humanística, pragmática e </a:t>
            </a:r>
            <a:r>
              <a:rPr lang="pt-BR" sz="1600" dirty="0" smtClean="0">
                <a:latin typeface="Century Gothic" panose="020B0502020202020204" pitchFamily="34" charset="0"/>
              </a:rPr>
              <a:t>dialética</a:t>
            </a:r>
            <a:endParaRPr lang="pt-BR" sz="1600" dirty="0">
              <a:latin typeface="Century Gothic" panose="020B0502020202020204" pitchFamily="34" charset="0"/>
            </a:endParaRPr>
          </a:p>
          <a:p>
            <a:pPr marL="285750" indent="-28575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Century Gothic" panose="020B0502020202020204" pitchFamily="34" charset="0"/>
              </a:rPr>
              <a:t> Credenciamento do Curso na </a:t>
            </a:r>
            <a:r>
              <a:rPr lang="pt-BR" sz="1600" dirty="0" err="1" smtClean="0">
                <a:latin typeface="Century Gothic" panose="020B0502020202020204" pitchFamily="34" charset="0"/>
              </a:rPr>
              <a:t>Enfam</a:t>
            </a:r>
            <a:endParaRPr lang="pt-BR" sz="1600" dirty="0">
              <a:latin typeface="Century Gothic" panose="020B0502020202020204" pitchFamily="34" charset="0"/>
            </a:endParaRPr>
          </a:p>
        </p:txBody>
      </p:sp>
      <p:pic>
        <p:nvPicPr>
          <p:cNvPr id="24583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56550" y="5445125"/>
            <a:ext cx="720725" cy="1412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584" name="Text Box 80"/>
          <p:cNvSpPr txBox="1">
            <a:spLocks noChangeArrowheads="1"/>
          </p:cNvSpPr>
          <p:nvPr/>
        </p:nvSpPr>
        <p:spPr bwMode="auto">
          <a:xfrm>
            <a:off x="407256" y="4614068"/>
            <a:ext cx="77057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Oportunidades de Melhoria</a:t>
            </a:r>
            <a:endParaRPr lang="pt-BR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4585" name="Rectangle 87"/>
          <p:cNvSpPr>
            <a:spLocks noChangeArrowheads="1"/>
          </p:cNvSpPr>
          <p:nvPr/>
        </p:nvSpPr>
        <p:spPr bwMode="auto">
          <a:xfrm>
            <a:off x="551718" y="5091182"/>
            <a:ext cx="7561263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Century Gothic" panose="020B0502020202020204" pitchFamily="34" charset="0"/>
              </a:rPr>
              <a:t> </a:t>
            </a:r>
            <a:r>
              <a:rPr lang="pt-BR" sz="1600" dirty="0" smtClean="0">
                <a:latin typeface="Century Gothic" panose="020B0502020202020204" pitchFamily="34" charset="0"/>
              </a:rPr>
              <a:t>Diminuição da carga horária</a:t>
            </a:r>
            <a:endParaRPr lang="pt-BR" sz="1600" dirty="0">
              <a:latin typeface="Century Gothic" panose="020B0502020202020204" pitchFamily="34" charset="0"/>
            </a:endParaRPr>
          </a:p>
          <a:p>
            <a:pPr marL="285750" indent="-28575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Century Gothic" panose="020B0502020202020204" pitchFamily="34" charset="0"/>
              </a:rPr>
              <a:t> Dedicação </a:t>
            </a:r>
            <a:r>
              <a:rPr lang="pt-BR" sz="1600" dirty="0">
                <a:latin typeface="Century Gothic" panose="020B0502020202020204" pitchFamily="34" charset="0"/>
              </a:rPr>
              <a:t>exclusiva dos magistrados à </a:t>
            </a:r>
            <a:r>
              <a:rPr lang="pt-BR" sz="1600" dirty="0" smtClean="0">
                <a:latin typeface="Century Gothic" panose="020B0502020202020204" pitchFamily="34" charset="0"/>
              </a:rPr>
              <a:t>formação durante todo o curso</a:t>
            </a:r>
            <a:endParaRPr lang="pt-BR" sz="1600" dirty="0">
              <a:latin typeface="Century Gothic" panose="020B0502020202020204" pitchFamily="34" charset="0"/>
            </a:endParaRPr>
          </a:p>
        </p:txBody>
      </p:sp>
      <p:sp>
        <p:nvSpPr>
          <p:cNvPr id="9" name="Espaço Reservado para Rodapé 4"/>
          <p:cNvSpPr txBox="1">
            <a:spLocks noGrp="1"/>
          </p:cNvSpPr>
          <p:nvPr/>
        </p:nvSpPr>
        <p:spPr bwMode="auto">
          <a:xfrm>
            <a:off x="395536" y="6093296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5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913" y="5922963"/>
            <a:ext cx="5762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6" name="Text Box 9"/>
          <p:cNvSpPr txBox="1">
            <a:spLocks noChangeArrowheads="1"/>
          </p:cNvSpPr>
          <p:nvPr/>
        </p:nvSpPr>
        <p:spPr bwMode="auto">
          <a:xfrm>
            <a:off x="900113" y="1989138"/>
            <a:ext cx="72009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sz="2800" dirty="0">
                <a:latin typeface="Century Gothic" panose="020B0502020202020204" pitchFamily="34" charset="0"/>
              </a:rPr>
              <a:t>A Escola de Administração Judiciária do </a:t>
            </a:r>
            <a:r>
              <a:rPr lang="pt-BR" sz="2800" dirty="0" smtClean="0">
                <a:latin typeface="Century Gothic" panose="020B0502020202020204" pitchFamily="34" charset="0"/>
              </a:rPr>
              <a:t>TJDFT </a:t>
            </a:r>
            <a:r>
              <a:rPr lang="pt-BR" sz="2800" dirty="0">
                <a:latin typeface="Century Gothic" panose="020B0502020202020204" pitchFamily="34" charset="0"/>
              </a:rPr>
              <a:t>agradece a atenção! </a:t>
            </a:r>
          </a:p>
        </p:txBody>
      </p:sp>
      <p:sp>
        <p:nvSpPr>
          <p:cNvPr id="25607" name="Text Box 10"/>
          <p:cNvSpPr txBox="1">
            <a:spLocks noChangeArrowheads="1"/>
          </p:cNvSpPr>
          <p:nvPr/>
        </p:nvSpPr>
        <p:spPr bwMode="auto">
          <a:xfrm>
            <a:off x="500362" y="3678320"/>
            <a:ext cx="6871934" cy="22467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pt-BR" sz="1600" dirty="0" smtClean="0">
                <a:latin typeface="Century Gothic" panose="020B0502020202020204" pitchFamily="34" charset="0"/>
              </a:rPr>
              <a:t>Des</a:t>
            </a:r>
            <a:r>
              <a:rPr lang="pt-BR" sz="1600" dirty="0">
                <a:latin typeface="Century Gothic" panose="020B0502020202020204" pitchFamily="34" charset="0"/>
              </a:rPr>
              <a:t>. George Lopes </a:t>
            </a:r>
            <a:r>
              <a:rPr lang="pt-BR" sz="1600" dirty="0" smtClean="0">
                <a:latin typeface="Century Gothic" panose="020B0502020202020204" pitchFamily="34" charset="0"/>
              </a:rPr>
              <a:t>Leite</a:t>
            </a:r>
          </a:p>
          <a:p>
            <a:pPr>
              <a:spcBef>
                <a:spcPts val="0"/>
              </a:spcBef>
            </a:pPr>
            <a:r>
              <a:rPr lang="pt-BR" sz="1400" b="1" dirty="0">
                <a:latin typeface="Century Gothic" panose="020B0502020202020204" pitchFamily="34" charset="0"/>
              </a:rPr>
              <a:t>Diretor–Geral da Escola </a:t>
            </a:r>
            <a:r>
              <a:rPr lang="pt-BR" sz="1400" dirty="0">
                <a:latin typeface="Century Gothic" panose="020B0502020202020204" pitchFamily="34" charset="0"/>
              </a:rPr>
              <a:t> </a:t>
            </a:r>
          </a:p>
          <a:p>
            <a:pPr>
              <a:spcBef>
                <a:spcPts val="0"/>
              </a:spcBef>
            </a:pPr>
            <a:endParaRPr lang="pt-BR" sz="16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pt-BR" sz="1600" dirty="0">
                <a:latin typeface="Century Gothic" panose="020B0502020202020204" pitchFamily="34" charset="0"/>
              </a:rPr>
              <a:t>Arlete Garcia Rodrigues</a:t>
            </a:r>
          </a:p>
          <a:p>
            <a:pPr>
              <a:spcBef>
                <a:spcPts val="0"/>
              </a:spcBef>
            </a:pPr>
            <a:r>
              <a:rPr lang="pt-BR" sz="1400" b="1" dirty="0" smtClean="0">
                <a:latin typeface="Century Gothic" panose="020B0502020202020204" pitchFamily="34" charset="0"/>
              </a:rPr>
              <a:t>Secretária </a:t>
            </a:r>
            <a:r>
              <a:rPr lang="pt-BR" sz="1400" b="1" dirty="0">
                <a:latin typeface="Century Gothic" panose="020B0502020202020204" pitchFamily="34" charset="0"/>
              </a:rPr>
              <a:t>da Escola </a:t>
            </a:r>
            <a:endParaRPr lang="pt-BR" sz="1400" b="1" dirty="0" smtClean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pt-BR" sz="16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pt-BR" sz="1600" dirty="0">
                <a:latin typeface="Century Gothic" panose="020B0502020202020204" pitchFamily="34" charset="0"/>
              </a:rPr>
              <a:t>Geoísa </a:t>
            </a:r>
            <a:r>
              <a:rPr lang="pt-BR" sz="1600" dirty="0" smtClean="0">
                <a:latin typeface="Century Gothic" panose="020B0502020202020204" pitchFamily="34" charset="0"/>
              </a:rPr>
              <a:t>Cardoso</a:t>
            </a:r>
            <a:endParaRPr lang="pt-BR" sz="1600" b="1" dirty="0" smtClean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r>
              <a:rPr lang="pt-BR" sz="1400" b="1" dirty="0" smtClean="0">
                <a:latin typeface="Century Gothic" panose="020B0502020202020204" pitchFamily="34" charset="0"/>
              </a:rPr>
              <a:t>Subsecretária </a:t>
            </a:r>
            <a:r>
              <a:rPr lang="pt-BR" sz="1400" b="1" dirty="0">
                <a:latin typeface="Century Gothic" panose="020B0502020202020204" pitchFamily="34" charset="0"/>
              </a:rPr>
              <a:t>de Formação e Aperfeiçoamento de Magistrados </a:t>
            </a:r>
            <a:endParaRPr lang="pt-BR" sz="1400" dirty="0">
              <a:latin typeface="Century Gothic" panose="020B0502020202020204" pitchFamily="34" charset="0"/>
            </a:endParaRPr>
          </a:p>
          <a:p>
            <a:pPr>
              <a:spcBef>
                <a:spcPts val="0"/>
              </a:spcBef>
            </a:pPr>
            <a:endParaRPr lang="pt-BR" sz="1600" dirty="0">
              <a:latin typeface="Century Gothic" panose="020B0502020202020204" pitchFamily="34" charset="0"/>
            </a:endParaRPr>
          </a:p>
        </p:txBody>
      </p:sp>
      <p:sp>
        <p:nvSpPr>
          <p:cNvPr id="7" name="Espaço Reservado para Rodapé 4"/>
          <p:cNvSpPr txBox="1">
            <a:spLocks noGrp="1"/>
          </p:cNvSpPr>
          <p:nvPr/>
        </p:nvSpPr>
        <p:spPr bwMode="auto">
          <a:xfrm>
            <a:off x="395536" y="6093296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Espaço Reservado para Conteúdo 1"/>
          <p:cNvSpPr txBox="1">
            <a:spLocks/>
          </p:cNvSpPr>
          <p:nvPr/>
        </p:nvSpPr>
        <p:spPr bwMode="auto">
          <a:xfrm>
            <a:off x="201613" y="1989138"/>
            <a:ext cx="4802187" cy="1943918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dk1"/>
          </a:fontRef>
        </p:style>
        <p:txBody>
          <a:bodyPr/>
          <a:lstStyle/>
          <a:p>
            <a:pPr marL="10795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1600" b="1" dirty="0">
                <a:solidFill>
                  <a:srgbClr val="926255"/>
                </a:solidFill>
                <a:latin typeface="Century Gothic" panose="020B0502020202020204" pitchFamily="34" charset="0"/>
                <a:cs typeface="Arial" charset="0"/>
              </a:rPr>
              <a:t>MISSÃO</a:t>
            </a:r>
            <a:r>
              <a:rPr lang="en-US" sz="1600" b="1" dirty="0">
                <a:solidFill>
                  <a:srgbClr val="91581F"/>
                </a:solidFill>
                <a:latin typeface="Century Gothic" panose="020B0502020202020204" pitchFamily="34" charset="0"/>
                <a:cs typeface="Arial" charset="0"/>
              </a:rPr>
              <a:t> </a:t>
            </a:r>
          </a:p>
          <a:p>
            <a:pPr marL="10795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1600" dirty="0">
              <a:solidFill>
                <a:srgbClr val="000000"/>
              </a:solidFill>
              <a:latin typeface="Century Gothic" panose="020B0502020202020204" pitchFamily="34" charset="0"/>
              <a:cs typeface="Arial" charset="0"/>
            </a:endParaRPr>
          </a:p>
          <a:p>
            <a:pPr marL="10795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Contribuir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para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o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alcance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da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paz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social,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por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meio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da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educação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corporativa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para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magistrados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servidores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e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sociedade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promovendo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ambiente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de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aprendizagem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e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desenvolvimento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no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âmbito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do </a:t>
            </a:r>
            <a:r>
              <a:rPr lang="en-US" sz="16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TJDFT.</a:t>
            </a:r>
            <a:endParaRPr lang="en-US" sz="1600" dirty="0">
              <a:solidFill>
                <a:srgbClr val="000000"/>
              </a:solidFill>
              <a:latin typeface="Century Gothic" panose="020B0502020202020204" pitchFamily="34" charset="0"/>
              <a:cs typeface="Arial" charset="0"/>
            </a:endParaRPr>
          </a:p>
          <a:p>
            <a:pPr marL="10795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1600" dirty="0">
              <a:solidFill>
                <a:srgbClr val="000000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sp>
        <p:nvSpPr>
          <p:cNvPr id="7174" name="Espaço Reservado para Conteúdo 1"/>
          <p:cNvSpPr txBox="1">
            <a:spLocks/>
          </p:cNvSpPr>
          <p:nvPr/>
        </p:nvSpPr>
        <p:spPr bwMode="auto">
          <a:xfrm>
            <a:off x="4014788" y="3344863"/>
            <a:ext cx="4878387" cy="13081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/>
          <a:lstStyle/>
          <a:p>
            <a:pPr marL="107950" algn="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pt-BR" sz="1600" b="1">
                <a:solidFill>
                  <a:srgbClr val="926255"/>
                </a:solidFill>
                <a:latin typeface="Century Gothic" panose="020B0502020202020204" pitchFamily="34" charset="0"/>
              </a:rPr>
              <a:t>VISÃO </a:t>
            </a:r>
          </a:p>
          <a:p>
            <a:pPr marL="107950" algn="r">
              <a:spcBef>
                <a:spcPts val="400"/>
              </a:spcBef>
              <a:buClr>
                <a:schemeClr val="accent1"/>
              </a:buClr>
              <a:buSzPct val="68000"/>
            </a:pPr>
            <a:endParaRPr lang="pt-BR" sz="160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107950" algn="r">
              <a:spcBef>
                <a:spcPts val="400"/>
              </a:spcBef>
              <a:buClr>
                <a:schemeClr val="accent1"/>
              </a:buClr>
              <a:buSzPct val="68000"/>
            </a:pPr>
            <a:r>
              <a:rPr lang="pt-BR" sz="1600">
                <a:solidFill>
                  <a:srgbClr val="000000"/>
                </a:solidFill>
                <a:latin typeface="Century Gothic" panose="020B0502020202020204" pitchFamily="34" charset="0"/>
              </a:rPr>
              <a:t>Até 2016, ser reconhecida como escola judiciária de referência no Brasil, com sede própria, na oferta de programas educacionais estratégicos, por meio de ações presenciais e a distância.</a:t>
            </a:r>
          </a:p>
        </p:txBody>
      </p:sp>
      <p:pic>
        <p:nvPicPr>
          <p:cNvPr id="7175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4368" y="5562600"/>
            <a:ext cx="720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72" name="Espaço Reservado para Conteúdo 1"/>
          <p:cNvSpPr txBox="1">
            <a:spLocks/>
          </p:cNvSpPr>
          <p:nvPr/>
        </p:nvSpPr>
        <p:spPr bwMode="auto">
          <a:xfrm>
            <a:off x="215900" y="4652963"/>
            <a:ext cx="5148263" cy="1519237"/>
          </a:xfrm>
          <a:prstGeom prst="rect">
            <a:avLst/>
          </a:prstGeom>
          <a:noFill/>
          <a:ln>
            <a:noFill/>
            <a:headEnd/>
            <a:tailEnd/>
          </a:ln>
          <a:effectLst/>
        </p:spPr>
        <p:style>
          <a:lnRef idx="1">
            <a:schemeClr val="accent5"/>
          </a:lnRef>
          <a:fillRef idx="1001">
            <a:schemeClr val="lt1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10795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1600" b="1" dirty="0">
                <a:solidFill>
                  <a:srgbClr val="926255"/>
                </a:solidFill>
                <a:latin typeface="Century Gothic" panose="020B0502020202020204" pitchFamily="34" charset="0"/>
                <a:cs typeface="Arial" charset="0"/>
              </a:rPr>
              <a:t>VALORES</a:t>
            </a:r>
          </a:p>
          <a:p>
            <a:pPr marL="10795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en-US" sz="1600" dirty="0">
              <a:solidFill>
                <a:srgbClr val="000000"/>
              </a:solidFill>
              <a:latin typeface="Century Gothic" panose="020B0502020202020204" pitchFamily="34" charset="0"/>
              <a:cs typeface="Arial" charset="0"/>
            </a:endParaRPr>
          </a:p>
          <a:p>
            <a:pPr marL="107950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Autodesenvolvimento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autonomia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comprometimento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inclusão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inovação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valorização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das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pessoas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visão</a:t>
            </a:r>
            <a:r>
              <a:rPr lang="en-US" sz="1600" dirty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 </a:t>
            </a:r>
            <a:r>
              <a:rPr lang="en-US" sz="1600" dirty="0" err="1" smtClean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sistêmica</a:t>
            </a:r>
            <a:r>
              <a:rPr lang="en-US" sz="1600" dirty="0" smtClean="0">
                <a:solidFill>
                  <a:srgbClr val="000000"/>
                </a:solidFill>
                <a:latin typeface="Century Gothic" panose="020B0502020202020204" pitchFamily="34" charset="0"/>
                <a:cs typeface="Arial" charset="0"/>
              </a:rPr>
              <a:t>.</a:t>
            </a:r>
            <a:endParaRPr lang="en-US" sz="1600" dirty="0">
              <a:solidFill>
                <a:srgbClr val="000000"/>
              </a:solidFill>
              <a:latin typeface="Century Gothic" panose="020B0502020202020204" pitchFamily="34" charset="0"/>
              <a:cs typeface="Arial" charset="0"/>
            </a:endParaRPr>
          </a:p>
          <a:p>
            <a:pPr marL="107950">
              <a:spcBef>
                <a:spcPts val="400"/>
              </a:spcBef>
              <a:buClr>
                <a:schemeClr val="accent1"/>
              </a:buClr>
              <a:buSzPct val="68000"/>
              <a:buFont typeface="Wingdings 3" pitchFamily="18" charset="2"/>
              <a:buChar char=""/>
              <a:defRPr/>
            </a:pPr>
            <a:endParaRPr lang="pt-BR" sz="1600" dirty="0">
              <a:solidFill>
                <a:srgbClr val="000000"/>
              </a:solidFill>
              <a:latin typeface="Century Gothic" panose="020B0502020202020204" pitchFamily="34" charset="0"/>
              <a:cs typeface="Arial" charset="0"/>
            </a:endParaRPr>
          </a:p>
        </p:txBody>
      </p:sp>
      <p:cxnSp>
        <p:nvCxnSpPr>
          <p:cNvPr id="3" name="Conector reto 2"/>
          <p:cNvCxnSpPr/>
          <p:nvPr/>
        </p:nvCxnSpPr>
        <p:spPr>
          <a:xfrm>
            <a:off x="417513" y="2419350"/>
            <a:ext cx="37449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to 10"/>
          <p:cNvCxnSpPr/>
          <p:nvPr/>
        </p:nvCxnSpPr>
        <p:spPr>
          <a:xfrm>
            <a:off x="5653088" y="3787775"/>
            <a:ext cx="31416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to 14"/>
          <p:cNvCxnSpPr/>
          <p:nvPr/>
        </p:nvCxnSpPr>
        <p:spPr>
          <a:xfrm>
            <a:off x="433388" y="5084763"/>
            <a:ext cx="352266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80" name="Text Box 9"/>
          <p:cNvSpPr txBox="1">
            <a:spLocks noChangeArrowheads="1"/>
          </p:cNvSpPr>
          <p:nvPr/>
        </p:nvSpPr>
        <p:spPr bwMode="auto">
          <a:xfrm>
            <a:off x="395288" y="1341438"/>
            <a:ext cx="770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Escola de Administração Judiciária</a:t>
            </a:r>
          </a:p>
        </p:txBody>
      </p:sp>
      <p:sp>
        <p:nvSpPr>
          <p:cNvPr id="12" name="Espaço Reservado para Rodapé 4"/>
          <p:cNvSpPr txBox="1">
            <a:spLocks noGrp="1"/>
          </p:cNvSpPr>
          <p:nvPr/>
        </p:nvSpPr>
        <p:spPr bwMode="auto">
          <a:xfrm>
            <a:off x="395536" y="6237312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Group 12"/>
          <p:cNvGraphicFramePr>
            <a:graphicFrameLocks noGrp="1"/>
          </p:cNvGraphicFramePr>
          <p:nvPr/>
        </p:nvGraphicFramePr>
        <p:xfrm>
          <a:off x="3133725" y="1341438"/>
          <a:ext cx="2520950" cy="720725"/>
        </p:xfrm>
        <a:graphic>
          <a:graphicData uri="http://schemas.openxmlformats.org/drawingml/2006/table">
            <a:tbl>
              <a:tblPr/>
              <a:tblGrid>
                <a:gridCol w="2520950"/>
              </a:tblGrid>
              <a:tr h="7207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ts val="600"/>
                        </a:spcAft>
                        <a:buClrTx/>
                        <a:buSzTx/>
                        <a:buFont typeface="Palatino" charset="0"/>
                        <a:buNone/>
                        <a:tabLst>
                          <a:tab pos="914400" algn="l"/>
                        </a:tabLst>
                      </a:pPr>
                      <a:endParaRPr kumimoji="0" lang="en-US" sz="2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Palatino" charset="0"/>
                        <a:sym typeface="Palatino" charset="0"/>
                      </a:endParaRPr>
                    </a:p>
                  </a:txBody>
                  <a:tcPr marL="50814" marR="50814" marT="50846" marB="50846" anchor="ctr" horzOverflow="overflow">
                    <a:lnL>
                      <a:noFill/>
                    </a:lnL>
                    <a:lnR>
                      <a:noFill/>
                    </a:lnR>
                    <a:lnT w="38100" cap="flat" cmpd="sng" algn="ctr">
                      <a:solidFill>
                        <a:srgbClr val="66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663333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8201" name="Picture 2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2988" y="2781300"/>
            <a:ext cx="7488237" cy="2727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202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5438" y="4438650"/>
            <a:ext cx="2116137" cy="1096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21" name="CaixaDeTexto 8"/>
          <p:cNvSpPr txBox="1">
            <a:spLocks noChangeArrowheads="1"/>
          </p:cNvSpPr>
          <p:nvPr/>
        </p:nvSpPr>
        <p:spPr bwMode="auto">
          <a:xfrm>
            <a:off x="3205163" y="1489075"/>
            <a:ext cx="24304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000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"/>
                <a:cs typeface="+mn-cs"/>
              </a:rPr>
              <a:t>Presidência  TJDFT</a:t>
            </a:r>
          </a:p>
        </p:txBody>
      </p:sp>
      <p:sp>
        <p:nvSpPr>
          <p:cNvPr id="14" name="CaixaDeTexto 8"/>
          <p:cNvSpPr txBox="1">
            <a:spLocks noChangeArrowheads="1"/>
          </p:cNvSpPr>
          <p:nvPr/>
        </p:nvSpPr>
        <p:spPr bwMode="auto">
          <a:xfrm>
            <a:off x="4500563" y="2190750"/>
            <a:ext cx="1758950" cy="51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"/>
                <a:cs typeface="+mn-cs"/>
              </a:rPr>
              <a:t>Diretor-Geral</a:t>
            </a:r>
          </a:p>
          <a:p>
            <a:pPr>
              <a:defRPr/>
            </a:pPr>
            <a:r>
              <a:rPr lang="pt-B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Palatino"/>
                <a:cs typeface="+mn-cs"/>
              </a:rPr>
              <a:t>Coordenador-Geral </a:t>
            </a:r>
          </a:p>
        </p:txBody>
      </p:sp>
      <p:cxnSp>
        <p:nvCxnSpPr>
          <p:cNvPr id="8205" name="Conector reto 15"/>
          <p:cNvCxnSpPr>
            <a:cxnSpLocks noChangeShapeType="1"/>
          </p:cNvCxnSpPr>
          <p:nvPr/>
        </p:nvCxnSpPr>
        <p:spPr bwMode="auto">
          <a:xfrm>
            <a:off x="4429125" y="2062163"/>
            <a:ext cx="0" cy="719137"/>
          </a:xfrm>
          <a:prstGeom prst="line">
            <a:avLst/>
          </a:prstGeom>
          <a:noFill/>
          <a:ln w="9525" algn="ctr">
            <a:solidFill>
              <a:srgbClr val="7F7F7F"/>
            </a:solidFill>
            <a:round/>
            <a:headEnd/>
            <a:tailEnd/>
          </a:ln>
        </p:spPr>
      </p:cxnSp>
      <p:pic>
        <p:nvPicPr>
          <p:cNvPr id="8206" name="Imagem 2" descr="logo instituto.png"/>
          <p:cNvPicPr>
            <a:picLocks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12360" y="5805264"/>
            <a:ext cx="720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Espaço Reservado para Rodapé 4"/>
          <p:cNvSpPr txBox="1">
            <a:spLocks noGrp="1"/>
          </p:cNvSpPr>
          <p:nvPr/>
        </p:nvSpPr>
        <p:spPr bwMode="auto">
          <a:xfrm>
            <a:off x="395536" y="6165304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1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5229225"/>
            <a:ext cx="720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2" name="Text Box 9"/>
          <p:cNvSpPr txBox="1">
            <a:spLocks noChangeArrowheads="1"/>
          </p:cNvSpPr>
          <p:nvPr/>
        </p:nvSpPr>
        <p:spPr bwMode="auto">
          <a:xfrm>
            <a:off x="395288" y="1341438"/>
            <a:ext cx="77057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A Escola em números</a:t>
            </a:r>
          </a:p>
        </p:txBody>
      </p:sp>
      <p:graphicFrame>
        <p:nvGraphicFramePr>
          <p:cNvPr id="9" name="Gráfico 8"/>
          <p:cNvGraphicFramePr/>
          <p:nvPr>
            <p:extLst>
              <p:ext uri="{D42A27DB-BD31-4B8C-83A1-F6EECF244321}">
                <p14:modId xmlns:p14="http://schemas.microsoft.com/office/powerpoint/2010/main" val="1600419363"/>
              </p:ext>
            </p:extLst>
          </p:nvPr>
        </p:nvGraphicFramePr>
        <p:xfrm>
          <a:off x="395288" y="2060848"/>
          <a:ext cx="4736962" cy="3600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Espaço Reservado para Conteúdo 1"/>
          <p:cNvSpPr txBox="1">
            <a:spLocks/>
          </p:cNvSpPr>
          <p:nvPr/>
        </p:nvSpPr>
        <p:spPr bwMode="auto">
          <a:xfrm>
            <a:off x="5940152" y="2924944"/>
            <a:ext cx="2646636" cy="1396231"/>
          </a:xfrm>
          <a:prstGeom prst="rect">
            <a:avLst/>
          </a:prstGeom>
          <a:noFill/>
          <a:ln>
            <a:noFill/>
          </a:ln>
          <a:extLst/>
        </p:spPr>
        <p:txBody>
          <a:bodyPr/>
          <a:lstStyle>
            <a:lvl1pPr marL="365125" indent="-255588"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r>
              <a:rPr lang="pt-BR" sz="1600" dirty="0" smtClean="0">
                <a:latin typeface="Century Gothic" panose="020B0502020202020204" pitchFamily="34" charset="0"/>
              </a:rPr>
              <a:t>Magistrados – 2013</a:t>
            </a:r>
          </a:p>
          <a:p>
            <a:pPr algn="ctr" eaLnBrk="1" hangingPunct="1">
              <a:spcBef>
                <a:spcPts val="400"/>
              </a:spcBef>
              <a:buClr>
                <a:schemeClr val="accent1"/>
              </a:buClr>
              <a:buSzPct val="68000"/>
              <a:defRPr/>
            </a:pPr>
            <a:endParaRPr lang="pt-BR" sz="1600" dirty="0" smtClean="0">
              <a:latin typeface="Century Gothic" panose="020B0502020202020204" pitchFamily="34" charset="0"/>
            </a:endParaRPr>
          </a:p>
          <a:p>
            <a:pPr algn="just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Arial" charset="0"/>
              <a:buChar char="•"/>
              <a:defRPr/>
            </a:pPr>
            <a:r>
              <a:rPr lang="pt-BR" sz="1400" dirty="0" smtClean="0">
                <a:latin typeface="Century Gothic" panose="020B0502020202020204" pitchFamily="34" charset="0"/>
              </a:rPr>
              <a:t>186 capacitados</a:t>
            </a:r>
          </a:p>
          <a:p>
            <a:pPr algn="just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Arial" charset="0"/>
              <a:buChar char="•"/>
              <a:defRPr/>
            </a:pPr>
            <a:r>
              <a:rPr lang="pt-BR" sz="1400" dirty="0" smtClean="0">
                <a:latin typeface="Century Gothic" panose="020B0502020202020204" pitchFamily="34" charset="0"/>
              </a:rPr>
              <a:t>763 participações</a:t>
            </a:r>
          </a:p>
          <a:p>
            <a:pPr algn="just" eaLnBrk="1" hangingPunct="1">
              <a:spcBef>
                <a:spcPts val="400"/>
              </a:spcBef>
              <a:buClr>
                <a:schemeClr val="accent1"/>
              </a:buClr>
              <a:buSzPct val="68000"/>
              <a:buFont typeface="Arial" charset="0"/>
              <a:buChar char="•"/>
              <a:defRPr/>
            </a:pPr>
            <a:r>
              <a:rPr lang="pt-BR" sz="1400" dirty="0" smtClean="0">
                <a:latin typeface="Century Gothic" panose="020B0502020202020204" pitchFamily="34" charset="0"/>
              </a:rPr>
              <a:t>3.977 horas-aula</a:t>
            </a:r>
          </a:p>
        </p:txBody>
      </p:sp>
      <p:sp>
        <p:nvSpPr>
          <p:cNvPr id="11" name="Seta para a direita listrada 10"/>
          <p:cNvSpPr/>
          <p:nvPr/>
        </p:nvSpPr>
        <p:spPr>
          <a:xfrm>
            <a:off x="5310188" y="3430588"/>
            <a:ext cx="504825" cy="287337"/>
          </a:xfrm>
          <a:prstGeom prst="stripedRightArrow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pt-BR">
              <a:latin typeface="Century Gothic" panose="020B0502020202020204" pitchFamily="34" charset="0"/>
            </a:endParaRPr>
          </a:p>
        </p:txBody>
      </p:sp>
      <p:sp>
        <p:nvSpPr>
          <p:cNvPr id="12" name="Espaço Reservado para Rodapé 4"/>
          <p:cNvSpPr txBox="1">
            <a:spLocks noGrp="1"/>
          </p:cNvSpPr>
          <p:nvPr/>
        </p:nvSpPr>
        <p:spPr bwMode="auto">
          <a:xfrm>
            <a:off x="395536" y="6165304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5" name="Text Box 9"/>
          <p:cNvSpPr txBox="1">
            <a:spLocks noChangeArrowheads="1"/>
          </p:cNvSpPr>
          <p:nvPr/>
        </p:nvSpPr>
        <p:spPr bwMode="auto">
          <a:xfrm>
            <a:off x="395288" y="1557338"/>
            <a:ext cx="7705725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Formação Inicial de Magistrados do TJDFT</a:t>
            </a:r>
          </a:p>
          <a:p>
            <a:pPr marL="742950" lvl="1" indent="-285750">
              <a:spcBef>
                <a:spcPct val="50000"/>
              </a:spcBef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>
                <a:latin typeface="Century Gothic" panose="020B0502020202020204" pitchFamily="34" charset="0"/>
              </a:rPr>
              <a:t>Etapa posterior ao concurso</a:t>
            </a:r>
          </a:p>
        </p:txBody>
      </p:sp>
      <p:graphicFrame>
        <p:nvGraphicFramePr>
          <p:cNvPr id="25903" name="Group 30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3419393"/>
              </p:ext>
            </p:extLst>
          </p:nvPr>
        </p:nvGraphicFramePr>
        <p:xfrm>
          <a:off x="457200" y="2924944"/>
          <a:ext cx="8128000" cy="2400683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2032000"/>
                <a:gridCol w="2032000"/>
                <a:gridCol w="2032000"/>
                <a:gridCol w="2032000"/>
              </a:tblGrid>
              <a:tr h="461814"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Turmas realizadas</a:t>
                      </a:r>
                      <a:endParaRPr kumimoji="0" 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69627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Período</a:t>
                      </a:r>
                      <a:endParaRPr kumimoji="0" lang="pt-B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Duração</a:t>
                      </a:r>
                      <a:endParaRPr kumimoji="0" lang="pt-B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Quantidade de horas- aula</a:t>
                      </a:r>
                      <a:endParaRPr kumimoji="0" lang="pt-BR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Quantidade de participantes</a:t>
                      </a:r>
                      <a:endParaRPr kumimoji="0" lang="pt-BR" sz="14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31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2010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5 meses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700 h/a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33 magistrados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031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2012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5 meses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620 h/a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26 magistrados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43638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2013/2014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5 meses</a:t>
                      </a:r>
                      <a:endParaRPr kumimoji="0" lang="pt-BR" sz="14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716 h/a</a:t>
                      </a: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ts val="60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pt-BR" sz="14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22 magistrados</a:t>
                      </a:r>
                      <a:endParaRPr kumimoji="0" lang="pt-BR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0274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5562600"/>
            <a:ext cx="720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ço Reservado para Rodapé 4"/>
          <p:cNvSpPr txBox="1">
            <a:spLocks noGrp="1"/>
          </p:cNvSpPr>
          <p:nvPr/>
        </p:nvSpPr>
        <p:spPr bwMode="auto">
          <a:xfrm>
            <a:off x="467544" y="6237312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Text Box 6"/>
          <p:cNvSpPr txBox="1">
            <a:spLocks noChangeArrowheads="1"/>
          </p:cNvSpPr>
          <p:nvPr/>
        </p:nvSpPr>
        <p:spPr bwMode="auto">
          <a:xfrm>
            <a:off x="325437" y="1497273"/>
            <a:ext cx="84078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Curso de Formação Inicial </a:t>
            </a:r>
          </a:p>
          <a:p>
            <a:pPr algn="ctr">
              <a:spcBef>
                <a:spcPts val="0"/>
              </a:spcBef>
            </a:pPr>
            <a:r>
              <a:rPr lang="pt-BR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Carreira </a:t>
            </a: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da Magistratura do TJDFT - 2013</a:t>
            </a:r>
          </a:p>
        </p:txBody>
      </p:sp>
      <p:sp>
        <p:nvSpPr>
          <p:cNvPr id="12294" name="Text Box 40"/>
          <p:cNvSpPr txBox="1">
            <a:spLocks noChangeArrowheads="1"/>
          </p:cNvSpPr>
          <p:nvPr/>
        </p:nvSpPr>
        <p:spPr bwMode="auto">
          <a:xfrm>
            <a:off x="1763713" y="2924944"/>
            <a:ext cx="49688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latin typeface="Century Gothic" panose="020B0502020202020204" pitchFamily="34" charset="0"/>
              </a:rPr>
              <a:t>Objetivo Geral</a:t>
            </a:r>
          </a:p>
        </p:txBody>
      </p:sp>
      <p:sp>
        <p:nvSpPr>
          <p:cNvPr id="12295" name="Text Box 10"/>
          <p:cNvSpPr txBox="1">
            <a:spLocks noChangeArrowheads="1"/>
          </p:cNvSpPr>
          <p:nvPr/>
        </p:nvSpPr>
        <p:spPr bwMode="auto">
          <a:xfrm>
            <a:off x="379872" y="3429000"/>
            <a:ext cx="8353425" cy="144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pt-BR" sz="1600" dirty="0">
                <a:latin typeface="Century Gothic" panose="020B0502020202020204" pitchFamily="34" charset="0"/>
              </a:rPr>
              <a:t>Desenvolver os conhecimentos e habilidades do magistrado em relação à realidade jurisdicional do TJDFT e seu contexto social, bem como aprimorar os </a:t>
            </a:r>
            <a:r>
              <a:rPr lang="pt-BR" sz="1600" dirty="0" smtClean="0">
                <a:latin typeface="Century Gothic" panose="020B0502020202020204" pitchFamily="34" charset="0"/>
              </a:rPr>
              <a:t>conhecimentos </a:t>
            </a:r>
            <a:r>
              <a:rPr lang="pt-BR" sz="1600" dirty="0">
                <a:latin typeface="Century Gothic" panose="020B0502020202020204" pitchFamily="34" charset="0"/>
              </a:rPr>
              <a:t>nas diferentes áreas </a:t>
            </a:r>
            <a:r>
              <a:rPr lang="pt-BR" sz="1600" dirty="0" smtClean="0">
                <a:latin typeface="Century Gothic" panose="020B0502020202020204" pitchFamily="34" charset="0"/>
              </a:rPr>
              <a:t>do saber, </a:t>
            </a:r>
            <a:r>
              <a:rPr lang="pt-BR" sz="1600" dirty="0">
                <a:latin typeface="Century Gothic" panose="020B0502020202020204" pitchFamily="34" charset="0"/>
              </a:rPr>
              <a:t>de forma a contribuir para </a:t>
            </a:r>
            <a:r>
              <a:rPr lang="pt-BR" sz="1600" dirty="0" smtClean="0">
                <a:latin typeface="Century Gothic" panose="020B0502020202020204" pitchFamily="34" charset="0"/>
              </a:rPr>
              <a:t>sua atuação profissional com </a:t>
            </a:r>
            <a:r>
              <a:rPr lang="pt-BR" sz="1600" dirty="0">
                <a:latin typeface="Century Gothic" panose="020B0502020202020204" pitchFamily="34" charset="0"/>
              </a:rPr>
              <a:t>maior segurança e eficiência.</a:t>
            </a:r>
          </a:p>
          <a:p>
            <a:pPr algn="just">
              <a:spcBef>
                <a:spcPct val="50000"/>
              </a:spcBef>
            </a:pPr>
            <a:endParaRPr lang="pt-BR" sz="1600" dirty="0">
              <a:latin typeface="Century Gothic" panose="020B0502020202020204" pitchFamily="34" charset="0"/>
            </a:endParaRPr>
          </a:p>
        </p:txBody>
      </p:sp>
      <p:pic>
        <p:nvPicPr>
          <p:cNvPr id="12296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5229225"/>
            <a:ext cx="720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Espaço Reservado para Rodapé 4"/>
          <p:cNvSpPr txBox="1">
            <a:spLocks noGrp="1"/>
          </p:cNvSpPr>
          <p:nvPr/>
        </p:nvSpPr>
        <p:spPr bwMode="auto">
          <a:xfrm>
            <a:off x="395536" y="6093296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8" name="Text Box 40"/>
          <p:cNvSpPr txBox="1">
            <a:spLocks noChangeArrowheads="1"/>
          </p:cNvSpPr>
          <p:nvPr/>
        </p:nvSpPr>
        <p:spPr bwMode="auto">
          <a:xfrm>
            <a:off x="378047" y="2114940"/>
            <a:ext cx="49688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 dirty="0">
                <a:latin typeface="Century Gothic" panose="020B0502020202020204" pitchFamily="34" charset="0"/>
              </a:rPr>
              <a:t>Curso em números</a:t>
            </a:r>
          </a:p>
        </p:txBody>
      </p:sp>
      <p:sp>
        <p:nvSpPr>
          <p:cNvPr id="13319" name="Text Box 8"/>
          <p:cNvSpPr txBox="1">
            <a:spLocks noChangeArrowheads="1"/>
          </p:cNvSpPr>
          <p:nvPr/>
        </p:nvSpPr>
        <p:spPr bwMode="auto">
          <a:xfrm>
            <a:off x="397519" y="2473587"/>
            <a:ext cx="4878332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Century Gothic" panose="020B0502020202020204" pitchFamily="34" charset="0"/>
              </a:rPr>
              <a:t>D</a:t>
            </a: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uração: 5 meses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  <a:endParaRPr lang="pt-BR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716 </a:t>
            </a:r>
            <a:r>
              <a:rPr lang="pt-BR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horas de </a:t>
            </a: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capacitação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 </a:t>
            </a: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68 </a:t>
            </a:r>
            <a:r>
              <a:rPr lang="pt-BR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docentes </a:t>
            </a: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envolvidos</a:t>
            </a: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pt-BR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22 </a:t>
            </a:r>
            <a:r>
              <a:rPr lang="pt-BR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juízes </a:t>
            </a: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orientadores</a:t>
            </a:r>
          </a:p>
          <a:p>
            <a:pPr>
              <a:lnSpc>
                <a:spcPct val="150000"/>
              </a:lnSpc>
              <a:buClr>
                <a:schemeClr val="tx2"/>
              </a:buClr>
            </a:pPr>
            <a:endParaRPr lang="pt-BR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  <a:p>
            <a:pPr marL="285750" indent="-285750">
              <a:lnSpc>
                <a:spcPct val="15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21 </a:t>
            </a:r>
            <a:r>
              <a:rPr lang="pt-BR" sz="1600" dirty="0">
                <a:solidFill>
                  <a:srgbClr val="000000"/>
                </a:solidFill>
                <a:latin typeface="Century Gothic" panose="020B0502020202020204" pitchFamily="34" charset="0"/>
              </a:rPr>
              <a:t>novos magistrados </a:t>
            </a:r>
            <a:r>
              <a:rPr lang="pt-BR" sz="1600" dirty="0" smtClean="0">
                <a:solidFill>
                  <a:srgbClr val="000000"/>
                </a:solidFill>
                <a:latin typeface="Century Gothic" panose="020B0502020202020204" pitchFamily="34" charset="0"/>
              </a:rPr>
              <a:t>capacitados</a:t>
            </a:r>
            <a:endParaRPr lang="pt-BR" sz="1600" dirty="0">
              <a:solidFill>
                <a:srgbClr val="000000"/>
              </a:solidFill>
              <a:latin typeface="Century Gothic" panose="020B0502020202020204" pitchFamily="34" charset="0"/>
            </a:endParaRPr>
          </a:p>
        </p:txBody>
      </p:sp>
      <p:pic>
        <p:nvPicPr>
          <p:cNvPr id="13320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40650" y="5229225"/>
            <a:ext cx="72072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325437" y="1204308"/>
            <a:ext cx="84078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Curso de Formação Inicial </a:t>
            </a:r>
          </a:p>
          <a:p>
            <a:pPr algn="ctr">
              <a:spcBef>
                <a:spcPts val="0"/>
              </a:spcBef>
            </a:pPr>
            <a:r>
              <a:rPr lang="pt-BR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Carreira da Magistratura do TJDFT - 2013</a:t>
            </a:r>
            <a:endParaRPr lang="pt-BR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2" name="Retângulo 1"/>
          <p:cNvSpPr/>
          <p:nvPr/>
        </p:nvSpPr>
        <p:spPr>
          <a:xfrm>
            <a:off x="3707904" y="2852936"/>
            <a:ext cx="396044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buClr>
                <a:srgbClr val="4E3B30"/>
              </a:buClr>
            </a:pPr>
            <a:r>
              <a:rPr lang="pt-BR" sz="1400" dirty="0">
                <a:solidFill>
                  <a:srgbClr val="262626"/>
                </a:solidFill>
                <a:latin typeface="Century Gothic" panose="020B0502020202020204" pitchFamily="34" charset="0"/>
              </a:rPr>
              <a:t>434 horas-aula:  Exercício da Prática Judicante nos diferentes </a:t>
            </a:r>
            <a:r>
              <a:rPr lang="pt-BR" sz="1400" dirty="0" smtClean="0">
                <a:solidFill>
                  <a:srgbClr val="262626"/>
                </a:solidFill>
                <a:latin typeface="Century Gothic" panose="020B0502020202020204" pitchFamily="34" charset="0"/>
              </a:rPr>
              <a:t>Juízos</a:t>
            </a:r>
          </a:p>
          <a:p>
            <a:pPr lvl="0">
              <a:buClr>
                <a:srgbClr val="4E3B30"/>
              </a:buClr>
            </a:pPr>
            <a:endParaRPr lang="pt-BR" sz="1400" dirty="0">
              <a:solidFill>
                <a:srgbClr val="262626"/>
              </a:solidFill>
              <a:latin typeface="Century Gothic" panose="020B0502020202020204" pitchFamily="34" charset="0"/>
            </a:endParaRPr>
          </a:p>
          <a:p>
            <a:pPr lvl="0">
              <a:buClr>
                <a:srgbClr val="4E3B30"/>
              </a:buClr>
            </a:pPr>
            <a:r>
              <a:rPr lang="pt-BR" sz="1400" dirty="0">
                <a:solidFill>
                  <a:srgbClr val="262626"/>
                </a:solidFill>
                <a:latin typeface="Century Gothic" panose="020B0502020202020204" pitchFamily="34" charset="0"/>
              </a:rPr>
              <a:t>282 horas-aulas: cursos (jurídicos e </a:t>
            </a:r>
            <a:r>
              <a:rPr lang="pt-BR" sz="1400" dirty="0" smtClean="0">
                <a:solidFill>
                  <a:srgbClr val="262626"/>
                </a:solidFill>
                <a:latin typeface="Century Gothic" panose="020B0502020202020204" pitchFamily="34" charset="0"/>
              </a:rPr>
              <a:t>multidisciplinares), visitas técnicas e </a:t>
            </a:r>
            <a:r>
              <a:rPr lang="pt-BR" sz="1400" dirty="0" err="1" smtClean="0">
                <a:solidFill>
                  <a:srgbClr val="262626"/>
                </a:solidFill>
                <a:latin typeface="Century Gothic" panose="020B0502020202020204" pitchFamily="34" charset="0"/>
              </a:rPr>
              <a:t>Enfam</a:t>
            </a:r>
            <a:endParaRPr lang="pt-BR" sz="1400" dirty="0">
              <a:solidFill>
                <a:srgbClr val="262626"/>
              </a:solidFill>
              <a:latin typeface="Century Gothic" panose="020B0502020202020204" pitchFamily="34" charset="0"/>
            </a:endParaRPr>
          </a:p>
          <a:p>
            <a:pPr lvl="0">
              <a:buClr>
                <a:srgbClr val="4E3B30"/>
              </a:buClr>
            </a:pPr>
            <a:r>
              <a:rPr lang="pt-BR" sz="1400" dirty="0" smtClean="0">
                <a:solidFill>
                  <a:srgbClr val="262626"/>
                </a:solidFill>
                <a:latin typeface="Century Gothic" panose="020B0502020202020204" pitchFamily="34" charset="0"/>
              </a:rPr>
              <a:t> </a:t>
            </a:r>
          </a:p>
        </p:txBody>
      </p:sp>
      <p:sp>
        <p:nvSpPr>
          <p:cNvPr id="5" name="Chave esquerda 4"/>
          <p:cNvSpPr/>
          <p:nvPr/>
        </p:nvSpPr>
        <p:spPr>
          <a:xfrm>
            <a:off x="3491880" y="2796151"/>
            <a:ext cx="288032" cy="1385596"/>
          </a:xfrm>
          <a:prstGeom prst="leftBrac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Espaço Reservado para Rodapé 4"/>
          <p:cNvSpPr txBox="1">
            <a:spLocks noGrp="1"/>
          </p:cNvSpPr>
          <p:nvPr/>
        </p:nvSpPr>
        <p:spPr bwMode="auto">
          <a:xfrm>
            <a:off x="467544" y="6165304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2" name="Text Box 40"/>
          <p:cNvSpPr txBox="1">
            <a:spLocks noChangeArrowheads="1"/>
          </p:cNvSpPr>
          <p:nvPr/>
        </p:nvSpPr>
        <p:spPr bwMode="auto">
          <a:xfrm>
            <a:off x="426368" y="2226350"/>
            <a:ext cx="496887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 dirty="0">
                <a:latin typeface="Century Gothic" panose="020B0502020202020204" pitchFamily="34" charset="0"/>
              </a:rPr>
              <a:t>Critérios para Certificação</a:t>
            </a:r>
          </a:p>
        </p:txBody>
      </p:sp>
      <p:sp>
        <p:nvSpPr>
          <p:cNvPr id="14344" name="Espaço Reservado para Conteúdo 2"/>
          <p:cNvSpPr>
            <a:spLocks/>
          </p:cNvSpPr>
          <p:nvPr/>
        </p:nvSpPr>
        <p:spPr bwMode="auto">
          <a:xfrm>
            <a:off x="323850" y="2636912"/>
            <a:ext cx="8424863" cy="1079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5600" indent="-285750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Century Gothic" panose="020B0502020202020204" pitchFamily="34" charset="0"/>
              </a:rPr>
              <a:t>Nota mínima: 7,0 (conceito ótimo ou bom)</a:t>
            </a:r>
            <a:endParaRPr lang="en-US" sz="1600" dirty="0">
              <a:latin typeface="Century Gothic" panose="020B0502020202020204" pitchFamily="34" charset="0"/>
            </a:endParaRPr>
          </a:p>
          <a:p>
            <a:pPr marL="355600" indent="-285750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Century Gothic" panose="020B0502020202020204" pitchFamily="34" charset="0"/>
              </a:rPr>
              <a:t>Frequência mínima: 75%</a:t>
            </a:r>
            <a:endParaRPr lang="pt-BR" sz="1600" dirty="0">
              <a:latin typeface="Century Gothic" panose="020B0502020202020204" pitchFamily="34" charset="0"/>
            </a:endParaRPr>
          </a:p>
        </p:txBody>
      </p:sp>
      <p:sp>
        <p:nvSpPr>
          <p:cNvPr id="14346" name="Text Box 40"/>
          <p:cNvSpPr txBox="1">
            <a:spLocks noChangeArrowheads="1"/>
          </p:cNvSpPr>
          <p:nvPr/>
        </p:nvSpPr>
        <p:spPr bwMode="auto">
          <a:xfrm>
            <a:off x="456794" y="3826580"/>
            <a:ext cx="538162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sz="1600" b="1" dirty="0">
                <a:latin typeface="Century Gothic" panose="020B0502020202020204" pitchFamily="34" charset="0"/>
              </a:rPr>
              <a:t>Avaliação de Reação</a:t>
            </a:r>
          </a:p>
        </p:txBody>
      </p:sp>
      <p:sp>
        <p:nvSpPr>
          <p:cNvPr id="14347" name="Espaço Reservado para Conteúdo 2"/>
          <p:cNvSpPr>
            <a:spLocks/>
          </p:cNvSpPr>
          <p:nvPr/>
        </p:nvSpPr>
        <p:spPr bwMode="auto">
          <a:xfrm>
            <a:off x="250825" y="4177255"/>
            <a:ext cx="8424863" cy="1628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55600" indent="-285750" algn="just" eaLnBrk="0" hangingPunct="0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Century Gothic" panose="020B0502020202020204" pitchFamily="34" charset="0"/>
              </a:rPr>
              <a:t>Realizada ao final </a:t>
            </a:r>
            <a:r>
              <a:rPr lang="pt-BR" sz="1600" dirty="0">
                <a:latin typeface="Century Gothic" panose="020B0502020202020204" pitchFamily="34" charset="0"/>
              </a:rPr>
              <a:t>de </a:t>
            </a:r>
            <a:r>
              <a:rPr lang="pt-BR" sz="1600" dirty="0" smtClean="0">
                <a:latin typeface="Century Gothic" panose="020B0502020202020204" pitchFamily="34" charset="0"/>
              </a:rPr>
              <a:t>módulos</a:t>
            </a:r>
            <a:endParaRPr lang="pt-BR" sz="1600" dirty="0">
              <a:latin typeface="Century Gothic" panose="020B0502020202020204" pitchFamily="34" charset="0"/>
            </a:endParaRPr>
          </a:p>
          <a:p>
            <a:pPr marL="355600" indent="-285750" algn="just" eaLnBrk="0" hangingPunct="0">
              <a:spcBef>
                <a:spcPct val="20000"/>
              </a:spcBef>
              <a:spcAft>
                <a:spcPts val="600"/>
              </a:spcAft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Century Gothic" panose="020B0502020202020204" pitchFamily="34" charset="0"/>
              </a:rPr>
              <a:t>Sistema on-line</a:t>
            </a:r>
          </a:p>
          <a:p>
            <a:pPr marL="355600" indent="-285750" algn="just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Century Gothic" panose="020B0502020202020204" pitchFamily="34" charset="0"/>
              </a:rPr>
              <a:t>Discente e docente avaliam e são avaliados</a:t>
            </a:r>
          </a:p>
          <a:p>
            <a:pPr marL="355600" indent="-285750" algn="just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pt-BR" sz="1600" dirty="0" smtClean="0">
                <a:latin typeface="Century Gothic" panose="020B0502020202020204" pitchFamily="34" charset="0"/>
              </a:rPr>
              <a:t>Nível de satisfação com as ações educacionais: 4,45 em escala de 5 pontos</a:t>
            </a:r>
          </a:p>
          <a:p>
            <a:pPr marL="355600" indent="-285750" algn="just" eaLnBrk="0" hangingPunct="0">
              <a:spcBef>
                <a:spcPct val="20000"/>
              </a:spcBef>
              <a:spcAft>
                <a:spcPts val="600"/>
              </a:spcAft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pt-BR" sz="1600" dirty="0">
              <a:latin typeface="Century Gothic" panose="020B0502020202020204" pitchFamily="34" charset="0"/>
            </a:endParaRPr>
          </a:p>
        </p:txBody>
      </p:sp>
      <p:sp>
        <p:nvSpPr>
          <p:cNvPr id="11" name="Text Box 6"/>
          <p:cNvSpPr txBox="1">
            <a:spLocks noChangeArrowheads="1"/>
          </p:cNvSpPr>
          <p:nvPr/>
        </p:nvSpPr>
        <p:spPr bwMode="auto">
          <a:xfrm>
            <a:off x="325437" y="1204308"/>
            <a:ext cx="8407859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ts val="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Curso de Formação Inicial </a:t>
            </a:r>
          </a:p>
          <a:p>
            <a:pPr algn="ctr">
              <a:spcBef>
                <a:spcPts val="0"/>
              </a:spcBef>
            </a:pPr>
            <a:r>
              <a:rPr lang="pt-BR" b="1" dirty="0" smtClean="0">
                <a:solidFill>
                  <a:schemeClr val="tx2"/>
                </a:solidFill>
                <a:latin typeface="Century Gothic" panose="020B0502020202020204" pitchFamily="34" charset="0"/>
              </a:rPr>
              <a:t>Carreira da Magistratura do TJDFT - 2013</a:t>
            </a:r>
            <a:endParaRPr lang="pt-BR" b="1" dirty="0">
              <a:solidFill>
                <a:schemeClr val="tx2"/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Espaço Reservado para Rodapé 4"/>
          <p:cNvSpPr txBox="1">
            <a:spLocks noGrp="1"/>
          </p:cNvSpPr>
          <p:nvPr/>
        </p:nvSpPr>
        <p:spPr bwMode="auto">
          <a:xfrm>
            <a:off x="395536" y="6093296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  <p:pic>
        <p:nvPicPr>
          <p:cNvPr id="10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5805264"/>
            <a:ext cx="648717" cy="12688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9" name="Text Box 80"/>
          <p:cNvSpPr txBox="1">
            <a:spLocks noChangeArrowheads="1"/>
          </p:cNvSpPr>
          <p:nvPr/>
        </p:nvSpPr>
        <p:spPr bwMode="auto">
          <a:xfrm>
            <a:off x="506649" y="1486932"/>
            <a:ext cx="770572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b="1" dirty="0">
                <a:solidFill>
                  <a:schemeClr val="tx2"/>
                </a:solidFill>
                <a:latin typeface="Century Gothic" panose="020B0502020202020204" pitchFamily="34" charset="0"/>
              </a:rPr>
              <a:t>Panorama da Organização Curricular da Formação Inicial</a:t>
            </a:r>
          </a:p>
        </p:txBody>
      </p:sp>
      <p:graphicFrame>
        <p:nvGraphicFramePr>
          <p:cNvPr id="16417" name="Group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2871059"/>
              </p:ext>
            </p:extLst>
          </p:nvPr>
        </p:nvGraphicFramePr>
        <p:xfrm>
          <a:off x="468312" y="2060848"/>
          <a:ext cx="8136731" cy="1051560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491843"/>
                <a:gridCol w="2766093"/>
                <a:gridCol w="1411070"/>
                <a:gridCol w="1165452"/>
                <a:gridCol w="1302273"/>
              </a:tblGrid>
              <a:tr h="359742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5245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Institucional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Temas relacionados ao TJDFT, estrutura e organização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19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Aulas expositivas dialógicas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Não se aplica</a:t>
                      </a:r>
                      <a:endParaRPr kumimoji="0" lang="pt-BR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6411" name="Imagem 2" descr="logo instituto.png"/>
          <p:cNvPicPr>
            <a:picLocks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16913" y="5661025"/>
            <a:ext cx="576262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467" name="Group 8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6303415"/>
              </p:ext>
            </p:extLst>
          </p:nvPr>
        </p:nvGraphicFramePr>
        <p:xfrm>
          <a:off x="468311" y="3284984"/>
          <a:ext cx="8136732" cy="969963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492721"/>
                <a:gridCol w="2764909"/>
                <a:gridCol w="1415370"/>
                <a:gridCol w="1161920"/>
                <a:gridCol w="1301812"/>
              </a:tblGrid>
              <a:tr h="432048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512763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Audiências</a:t>
                      </a:r>
                      <a:b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</a:b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 Simuladas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Varas Criminais, Cíveis e Vara da Infância e Juventude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43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Simulação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Autoavaliação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469" name="Group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4437530"/>
              </p:ext>
            </p:extLst>
          </p:nvPr>
        </p:nvGraphicFramePr>
        <p:xfrm>
          <a:off x="506648" y="4437112"/>
          <a:ext cx="8098395" cy="1114425"/>
        </p:xfrm>
        <a:graphic>
          <a:graphicData uri="http://schemas.openxmlformats.org/drawingml/2006/table">
            <a:tbl>
              <a:tblPr>
                <a:tableStyleId>{7DF18680-E054-41AD-8BC1-D1AEF772440D}</a:tableStyleId>
              </a:tblPr>
              <a:tblGrid>
                <a:gridCol w="1485688"/>
                <a:gridCol w="2751882"/>
                <a:gridCol w="1408701"/>
                <a:gridCol w="1156446"/>
                <a:gridCol w="1295678"/>
              </a:tblGrid>
              <a:tr h="36004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Módulo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Disciplina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Carga horária total (h)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Metodologia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200" b="1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Avaliação</a:t>
                      </a:r>
                      <a:endParaRPr kumimoji="0" lang="pt-BR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657225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Sistemas Informatizados de 1ª Instância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Sistemas informatizados de 1ª Instância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9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Simulação</a:t>
                      </a:r>
                      <a:endParaRPr kumimoji="0" lang="pt-BR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pt-BR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Century Gothic" panose="020B0502020202020204" pitchFamily="34" charset="0"/>
                        </a:rPr>
                        <a:t>Prática em laboratório de Informática</a:t>
                      </a:r>
                      <a:endParaRPr kumimoji="0" lang="pt-BR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 Gothic" panose="020B0502020202020204" pitchFamily="34" charset="0"/>
                        <a:cs typeface="Arial" charset="0"/>
                      </a:endParaRPr>
                    </a:p>
                  </a:txBody>
                  <a:tcPr anchor="ctr" horzOverflow="overflow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9" name="Espaço Reservado para Rodapé 4"/>
          <p:cNvSpPr txBox="1">
            <a:spLocks noGrp="1"/>
          </p:cNvSpPr>
          <p:nvPr/>
        </p:nvSpPr>
        <p:spPr bwMode="auto">
          <a:xfrm>
            <a:off x="395536" y="6093296"/>
            <a:ext cx="6851650" cy="46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pt-BR" sz="1200" dirty="0" smtClean="0">
                <a:solidFill>
                  <a:srgbClr val="898989"/>
                </a:solidFill>
              </a:rPr>
              <a:t>Escola de Administração Judiciária </a:t>
            </a:r>
          </a:p>
          <a:p>
            <a:r>
              <a:rPr lang="pt-BR" sz="1200" dirty="0" smtClean="0">
                <a:solidFill>
                  <a:srgbClr val="898989"/>
                </a:solidFill>
              </a:rPr>
              <a:t>Subsecretaria </a:t>
            </a:r>
            <a:r>
              <a:rPr lang="pt-BR" sz="1200" dirty="0">
                <a:solidFill>
                  <a:srgbClr val="898989"/>
                </a:solidFill>
              </a:rPr>
              <a:t>de Formação e Aperfeiçoamento de Magistrados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Overr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7.jpeg"/></Relationships>
</file>

<file path=ppt/theme/theme1.xml><?xml version="1.0" encoding="utf-8"?>
<a:theme xmlns:a="http://schemas.openxmlformats.org/drawingml/2006/main" name="Essencial">
  <a:themeElements>
    <a:clrScheme name="Viagem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Essencial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Essenc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Viagem">
    <a:dk1>
      <a:sysClr val="windowText" lastClr="000000"/>
    </a:dk1>
    <a:lt1>
      <a:sysClr val="window" lastClr="FFFFFF"/>
    </a:lt1>
    <a:dk2>
      <a:srgbClr val="4E3B30"/>
    </a:dk2>
    <a:lt2>
      <a:srgbClr val="FBEEC9"/>
    </a:lt2>
    <a:accent1>
      <a:srgbClr val="F0A22E"/>
    </a:accent1>
    <a:accent2>
      <a:srgbClr val="A5644E"/>
    </a:accent2>
    <a:accent3>
      <a:srgbClr val="B58B80"/>
    </a:accent3>
    <a:accent4>
      <a:srgbClr val="C3986D"/>
    </a:accent4>
    <a:accent5>
      <a:srgbClr val="A19574"/>
    </a:accent5>
    <a:accent6>
      <a:srgbClr val="C17529"/>
    </a:accent6>
    <a:hlink>
      <a:srgbClr val="AD1F1F"/>
    </a:hlink>
    <a:folHlink>
      <a:srgbClr val="FFC42F"/>
    </a:folHlink>
  </a:clrScheme>
  <a:fontScheme name="Austin">
    <a:maj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ahoma"/>
      <a:font script="Uigh" typeface="Microsoft Uighur"/>
      <a:font script="Geor" typeface="Sylfaen"/>
    </a:majorFont>
    <a:minorFont>
      <a:latin typeface="Century Gothic"/>
      <a:ea typeface=""/>
      <a:cs typeface=""/>
      <a:font script="Jpan" typeface="ＭＳ ゴシック"/>
      <a:font script="Hang" typeface="HY중고딕"/>
      <a:font script="Hans" typeface="幼圆"/>
      <a:font script="Hant" typeface="微軟正黑體"/>
      <a:font script="Arab" typeface="Tahoma"/>
      <a:font script="Hebr" typeface="Gisha"/>
      <a:font script="Thai" typeface="DilleniaUPC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Verdana"/>
      <a:font script="Uigh" typeface="Microsoft Uighur"/>
      <a:font script="Geor" typeface="Sylfaen"/>
    </a:minorFont>
  </a:fontScheme>
  <a:fmtScheme name="Austin">
    <a:fillStyleLst>
      <a:solidFill>
        <a:schemeClr val="phClr"/>
      </a:solidFill>
      <a:gradFill rotWithShape="1">
        <a:gsLst>
          <a:gs pos="0">
            <a:schemeClr val="phClr">
              <a:tint val="20000"/>
              <a:satMod val="180000"/>
              <a:lumMod val="98000"/>
            </a:schemeClr>
          </a:gs>
          <a:gs pos="40000">
            <a:schemeClr val="phClr">
              <a:tint val="30000"/>
              <a:satMod val="260000"/>
              <a:lumMod val="84000"/>
            </a:schemeClr>
          </a:gs>
          <a:gs pos="100000">
            <a:schemeClr val="phClr">
              <a:tint val="100000"/>
              <a:satMod val="110000"/>
              <a:lumMod val="100000"/>
            </a:schemeClr>
          </a:gs>
        </a:gsLst>
        <a:lin ang="5040000" scaled="1"/>
      </a:gradFill>
      <a:gradFill rotWithShape="1">
        <a:gsLst>
          <a:gs pos="0">
            <a:schemeClr val="phClr"/>
          </a:gs>
          <a:gs pos="100000">
            <a:schemeClr val="phClr">
              <a:shade val="75000"/>
              <a:satMod val="120000"/>
              <a:lumMod val="90000"/>
            </a:schemeClr>
          </a:gs>
        </a:gsLst>
        <a:lin ang="5400000" scaled="0"/>
      </a:gradFill>
    </a:fillStyleLst>
    <a:lnStyleLst>
      <a:ln w="9525" cap="flat" cmpd="sng" algn="ctr">
        <a:solidFill>
          <a:schemeClr val="phClr"/>
        </a:solidFill>
        <a:prstDash val="solid"/>
      </a:ln>
      <a:ln w="15875" cap="flat" cmpd="sng" algn="ctr">
        <a:solidFill>
          <a:schemeClr val="phClr"/>
        </a:solidFill>
        <a:prstDash val="solid"/>
      </a:ln>
      <a:ln w="22225" cap="flat" cmpd="sng" algn="ctr">
        <a:solidFill>
          <a:schemeClr val="phClr"/>
        </a:solidFill>
        <a:prstDash val="solid"/>
      </a:ln>
    </a:lnStyleLst>
    <a:effectStyleLst>
      <a:effectStyle>
        <a:effectLst/>
      </a:effectStyle>
      <a:effectStyle>
        <a:effectLst>
          <a:outerShdw blurRad="50800" dist="25400" dir="5400000" rotWithShape="0">
            <a:srgbClr val="000000">
              <a:alpha val="28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>
          <a:bevelT w="50800" h="12700" prst="softRound"/>
        </a:sp3d>
      </a:effectStyle>
      <a:effectStyle>
        <a:effectLst>
          <a:outerShdw blurRad="44450" dist="50800" dir="5400000" sx="96000" rotWithShape="0">
            <a:srgbClr val="000000">
              <a:alpha val="34000"/>
            </a:srgbClr>
          </a:outerShdw>
        </a:effectLst>
        <a:scene3d>
          <a:camera prst="orthographicFront">
            <a:rot lat="0" lon="0" rev="0"/>
          </a:camera>
          <a:lightRig rig="threePt" dir="tl">
            <a:rot lat="0" lon="0" rev="20400000"/>
          </a:lightRig>
        </a:scene3d>
        <a:sp3d contourW="15875" prstMaterial="metal">
          <a:bevelT w="101600" h="25400" prst="softRound"/>
          <a:contourClr>
            <a:schemeClr val="phClr">
              <a:shade val="30000"/>
            </a:schemeClr>
          </a:contourClr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shade val="94000"/>
              <a:satMod val="114000"/>
              <a:lumMod val="96000"/>
            </a:schemeClr>
          </a:gs>
          <a:gs pos="62000">
            <a:schemeClr val="phClr">
              <a:tint val="92000"/>
              <a:shade val="66000"/>
              <a:satMod val="110000"/>
              <a:lumMod val="80000"/>
            </a:schemeClr>
          </a:gs>
          <a:gs pos="100000">
            <a:schemeClr val="phClr">
              <a:tint val="89000"/>
              <a:shade val="62000"/>
              <a:satMod val="110000"/>
              <a:lumMod val="72000"/>
            </a:schemeClr>
          </a:gs>
        </a:gsLst>
        <a:lin ang="5400000" scaled="0"/>
      </a:gradFill>
      <a:blipFill rotWithShape="1">
        <a:blip xmlns:r="http://schemas.openxmlformats.org/officeDocument/2006/relationships" r:embed="rId1">
          <a:duotone>
            <a:schemeClr val="phClr">
              <a:tint val="80000"/>
              <a:shade val="58000"/>
            </a:schemeClr>
            <a:schemeClr val="phClr">
              <a:tint val="73000"/>
              <a:shade val="68000"/>
              <a:satMod val="150000"/>
            </a:schemeClr>
          </a:duotone>
        </a:blip>
        <a:tile tx="0" ty="0" sx="100000" sy="100000" flip="none" algn="tl"/>
      </a:blip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Essential</Template>
  <TotalTime>675</TotalTime>
  <Words>943</Words>
  <Application>Microsoft Office PowerPoint</Application>
  <PresentationFormat>Apresentação na tela (4:3)</PresentationFormat>
  <Paragraphs>260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Essencial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Superior Tribunal de Justiça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Wanderson Oliveira dos Reis</dc:creator>
  <cp:lastModifiedBy>Arlete Rodrigues - SEIF</cp:lastModifiedBy>
  <cp:revision>47</cp:revision>
  <dcterms:created xsi:type="dcterms:W3CDTF">2014-03-17T14:39:05Z</dcterms:created>
  <dcterms:modified xsi:type="dcterms:W3CDTF">2014-03-24T12:36:43Z</dcterms:modified>
</cp:coreProperties>
</file>