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5" r:id="rId7"/>
    <p:sldId id="264" r:id="rId8"/>
    <p:sldId id="266" r:id="rId9"/>
    <p:sldId id="267" r:id="rId10"/>
  </p:sldIdLst>
  <p:sldSz cx="9144000" cy="6858000" type="screen4x3"/>
  <p:notesSz cx="6858000" cy="9144000"/>
  <p:custDataLst>
    <p:tags r:id="rId11"/>
  </p:custData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0446-4801-4166-AE0F-2388DDCEDD43}" type="datetimeFigureOut">
              <a:rPr lang="pt-BR" smtClean="0"/>
              <a:t>21/03/2014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F334-03FD-46E5-9308-5334503370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113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0446-4801-4166-AE0F-2388DDCEDD43}" type="datetimeFigureOut">
              <a:rPr lang="pt-BR" smtClean="0"/>
              <a:t>21/03/2014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F334-03FD-46E5-9308-5334503370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56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0446-4801-4166-AE0F-2388DDCEDD43}" type="datetimeFigureOut">
              <a:rPr lang="pt-BR" smtClean="0"/>
              <a:t>21/03/2014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F334-03FD-46E5-9308-5334503370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681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0446-4801-4166-AE0F-2388DDCEDD43}" type="datetimeFigureOut">
              <a:rPr lang="pt-BR" smtClean="0"/>
              <a:t>21/03/2014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F334-03FD-46E5-9308-5334503370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52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0446-4801-4166-AE0F-2388DDCEDD43}" type="datetimeFigureOut">
              <a:rPr lang="pt-BR" smtClean="0"/>
              <a:t>21/03/2014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F334-03FD-46E5-9308-5334503370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53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0446-4801-4166-AE0F-2388DDCEDD43}" type="datetimeFigureOut">
              <a:rPr lang="pt-BR" smtClean="0"/>
              <a:t>21/03/2014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F334-03FD-46E5-9308-5334503370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91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0446-4801-4166-AE0F-2388DDCEDD43}" type="datetimeFigureOut">
              <a:rPr lang="pt-BR" smtClean="0"/>
              <a:t>21/03/2014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F334-03FD-46E5-9308-5334503370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60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0446-4801-4166-AE0F-2388DDCEDD43}" type="datetimeFigureOut">
              <a:rPr lang="pt-BR" smtClean="0"/>
              <a:t>21/03/2014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F334-03FD-46E5-9308-5334503370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67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0446-4801-4166-AE0F-2388DDCEDD43}" type="datetimeFigureOut">
              <a:rPr lang="pt-BR" smtClean="0"/>
              <a:t>21/03/2014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F334-03FD-46E5-9308-5334503370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261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0446-4801-4166-AE0F-2388DDCEDD43}" type="datetimeFigureOut">
              <a:rPr lang="pt-BR" smtClean="0"/>
              <a:t>21/03/2014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F334-03FD-46E5-9308-5334503370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2571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0446-4801-4166-AE0F-2388DDCEDD43}" type="datetimeFigureOut">
              <a:rPr lang="pt-BR" smtClean="0"/>
              <a:t>21/03/2014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F334-03FD-46E5-9308-5334503370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113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30446-4801-4166-AE0F-2388DDCEDD43}" type="datetimeFigureOut">
              <a:rPr lang="pt-BR" smtClean="0"/>
              <a:t>21/03/2014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AF334-03FD-46E5-9308-5334503370D0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"/>
            <a:ext cx="9144000" cy="684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4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ruy.celso@tjms.jus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60975"/>
            <a:ext cx="8032598" cy="4456602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5077508" y="570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cap="small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Poder Judiciário</a:t>
            </a:r>
          </a:p>
          <a:p>
            <a:r>
              <a:rPr lang="pt-BR" b="1" cap="small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 Estado de Mato Grosso do Sul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23228">
            <a:off x="6681343" y="2364417"/>
            <a:ext cx="3568986" cy="585779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833"/>
            <a:ext cx="1070973" cy="69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0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478">
            <a:off x="-866784" y="3995193"/>
            <a:ext cx="3663825" cy="402591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195736" y="6469815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cap="small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Escola Judicial do Estado de Mato Grosso do Sul</a:t>
            </a:r>
            <a:endParaRPr lang="pt-BR" b="1" cap="small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riângulo retângulo 10"/>
          <p:cNvSpPr/>
          <p:nvPr/>
        </p:nvSpPr>
        <p:spPr>
          <a:xfrm rot="10800000">
            <a:off x="6660232" y="-3"/>
            <a:ext cx="2483768" cy="206085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368152" cy="75907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6975" y="496167"/>
            <a:ext cx="70253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3500">
                <a:latin typeface="AvantGarde Bk BT" pitchFamily="34" charset="0"/>
              </a:defRPr>
            </a:lvl1pPr>
          </a:lstStyle>
          <a:p>
            <a:r>
              <a:rPr lang="pt-BR" sz="3000" dirty="0"/>
              <a:t>Resolução n. 2 – </a:t>
            </a:r>
            <a:r>
              <a:rPr lang="pt-BR" sz="3000" dirty="0" err="1"/>
              <a:t>Enfam</a:t>
            </a:r>
            <a:r>
              <a:rPr lang="pt-BR" sz="3000" dirty="0"/>
              <a:t>, de 16/03/2009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51449" y="1700808"/>
            <a:ext cx="66088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500">
                <a:latin typeface="AvantGarde Bk BT" pitchFamily="34" charset="0"/>
              </a:defRPr>
            </a:lvl1pPr>
          </a:lstStyle>
          <a:p>
            <a:r>
              <a:rPr lang="pt-BR" dirty="0"/>
              <a:t>Foram realizados 3(três) Cursos de 480 </a:t>
            </a:r>
            <a:r>
              <a:rPr lang="pt-BR" dirty="0" smtClean="0"/>
              <a:t>horas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3636" y="2708920"/>
            <a:ext cx="77850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342900" indent="-342900">
              <a:buFont typeface="Wingdings" pitchFamily="2" charset="2"/>
              <a:buChar char="ü"/>
              <a:defRPr sz="2500">
                <a:latin typeface="AvantGarde Bk BT" pitchFamily="34" charset="0"/>
              </a:defRPr>
            </a:lvl1pPr>
          </a:lstStyle>
          <a:p>
            <a:r>
              <a:rPr lang="pt-BR" dirty="0"/>
              <a:t>2007 – ESMAGIS – 7 Magistrados</a:t>
            </a:r>
          </a:p>
          <a:p>
            <a:r>
              <a:rPr lang="pt-BR" dirty="0"/>
              <a:t>2009 – ESMAGIS – 17 Magistrados</a:t>
            </a:r>
          </a:p>
          <a:p>
            <a:r>
              <a:rPr lang="pt-BR" dirty="0"/>
              <a:t>2011 – EJUD – 12 Magistrados</a:t>
            </a:r>
          </a:p>
          <a:p>
            <a:r>
              <a:rPr lang="pt-BR" dirty="0"/>
              <a:t>2014 – EJUD (240 horas) – 15 Magistrados</a:t>
            </a:r>
          </a:p>
        </p:txBody>
      </p:sp>
    </p:spTree>
    <p:extLst>
      <p:ext uri="{BB962C8B-B14F-4D97-AF65-F5344CB8AC3E}">
        <p14:creationId xmlns:p14="http://schemas.microsoft.com/office/powerpoint/2010/main" val="230315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195736" y="6469815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cap="small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Escola Judicial do Estado de Mato Grosso do Sul</a:t>
            </a:r>
            <a:endParaRPr lang="pt-BR" b="1" cap="small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riângulo retângulo 10"/>
          <p:cNvSpPr/>
          <p:nvPr/>
        </p:nvSpPr>
        <p:spPr>
          <a:xfrm rot="10800000">
            <a:off x="6660232" y="-3"/>
            <a:ext cx="2483768" cy="206085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368152" cy="75907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64122" y="260648"/>
            <a:ext cx="68541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3800">
                <a:latin typeface="AvantGarde Bk BT" pitchFamily="34" charset="0"/>
              </a:defRPr>
            </a:lvl1pPr>
          </a:lstStyle>
          <a:p>
            <a:r>
              <a:rPr lang="pt-BR" sz="3500" dirty="0"/>
              <a:t>Resolução </a:t>
            </a:r>
            <a:r>
              <a:rPr lang="pt-BR" sz="3500" dirty="0" smtClean="0"/>
              <a:t>n. </a:t>
            </a:r>
            <a:r>
              <a:rPr lang="pt-BR" sz="3500" dirty="0"/>
              <a:t>2 </a:t>
            </a:r>
            <a:r>
              <a:rPr lang="pt-BR" sz="3500" dirty="0" err="1" smtClean="0"/>
              <a:t>Enfam</a:t>
            </a:r>
            <a:r>
              <a:rPr lang="pt-BR" sz="3500" dirty="0" smtClean="0"/>
              <a:t> </a:t>
            </a:r>
            <a:r>
              <a:rPr lang="pt-BR" sz="3500" dirty="0"/>
              <a:t>– ANEXO 1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95101" y="1196752"/>
            <a:ext cx="70453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3500">
                <a:latin typeface="AvantGarde Bk BT" pitchFamily="34" charset="0"/>
              </a:defRPr>
            </a:lvl1pPr>
          </a:lstStyle>
          <a:p>
            <a:r>
              <a:rPr lang="pt-BR" sz="2500" dirty="0"/>
              <a:t>Das diretrizes, todos os temas foram abordados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052701" y="2132856"/>
            <a:ext cx="47907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3800">
                <a:latin typeface="AvantGarde Bk BT" pitchFamily="34" charset="0"/>
              </a:defRPr>
            </a:lvl1pPr>
          </a:lstStyle>
          <a:p>
            <a:r>
              <a:rPr lang="pt-BR" sz="3000" dirty="0"/>
              <a:t>FORMAÇÃO FUNDAMENTAL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377027" y="3068960"/>
            <a:ext cx="6553397" cy="2292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500" dirty="0">
                <a:latin typeface="AvantGarde Bk BT" pitchFamily="34" charset="0"/>
              </a:rPr>
              <a:t>Deontologia e Ética do Magistrado </a:t>
            </a:r>
            <a:r>
              <a:rPr lang="pt-BR" sz="2500" dirty="0" smtClean="0">
                <a:latin typeface="AvantGarde Bk BT" pitchFamily="34" charset="0"/>
              </a:rPr>
              <a:t>(16 </a:t>
            </a:r>
            <a:r>
              <a:rPr lang="pt-BR" sz="2500" dirty="0">
                <a:latin typeface="AvantGarde Bk BT" pitchFamily="34" charset="0"/>
              </a:rPr>
              <a:t>h)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500" dirty="0">
                <a:latin typeface="AvantGarde Bk BT" pitchFamily="34" charset="0"/>
              </a:rPr>
              <a:t>Relações Interpessoais </a:t>
            </a:r>
            <a:r>
              <a:rPr lang="pt-BR" sz="2500" dirty="0" smtClean="0">
                <a:latin typeface="AvantGarde Bk BT" pitchFamily="34" charset="0"/>
              </a:rPr>
              <a:t>(16 h)</a:t>
            </a:r>
            <a:endParaRPr lang="pt-BR" sz="2500" dirty="0">
              <a:latin typeface="AvantGarde Bk BT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t-BR" sz="2500" dirty="0">
                <a:latin typeface="AvantGarde Bk BT" pitchFamily="34" charset="0"/>
              </a:rPr>
              <a:t>Difusão </a:t>
            </a:r>
            <a:r>
              <a:rPr lang="pt-BR" sz="2500" dirty="0" smtClean="0">
                <a:latin typeface="AvantGarde Bk BT" pitchFamily="34" charset="0"/>
              </a:rPr>
              <a:t>da </a:t>
            </a:r>
            <a:r>
              <a:rPr lang="pt-BR" sz="2500" dirty="0">
                <a:latin typeface="AvantGarde Bk BT" pitchFamily="34" charset="0"/>
              </a:rPr>
              <a:t>Cultura de </a:t>
            </a:r>
            <a:r>
              <a:rPr lang="pt-BR" sz="2500" dirty="0" smtClean="0">
                <a:latin typeface="AvantGarde Bk BT" pitchFamily="34" charset="0"/>
              </a:rPr>
              <a:t>Conciliação (16 h)</a:t>
            </a:r>
            <a:endParaRPr lang="pt-BR" sz="2500" dirty="0">
              <a:latin typeface="AvantGarde Bk BT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t-BR" sz="2500" dirty="0">
                <a:latin typeface="AvantGarde Bk BT" pitchFamily="34" charset="0"/>
              </a:rPr>
              <a:t>Psicologia Judiciária </a:t>
            </a:r>
            <a:r>
              <a:rPr lang="pt-BR" sz="2500" dirty="0" smtClean="0">
                <a:latin typeface="AvantGarde Bk BT" pitchFamily="34" charset="0"/>
              </a:rPr>
              <a:t>(16 h)</a:t>
            </a:r>
            <a:endParaRPr lang="pt-BR" sz="2500" dirty="0">
              <a:latin typeface="AvantGarde Bk BT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t-BR" sz="2500" dirty="0">
                <a:latin typeface="AvantGarde Bk BT" pitchFamily="34" charset="0"/>
              </a:rPr>
              <a:t>Impactos das Decisões </a:t>
            </a:r>
            <a:r>
              <a:rPr lang="pt-BR" sz="2500" dirty="0" smtClean="0">
                <a:latin typeface="AvantGarde Bk BT" pitchFamily="34" charset="0"/>
              </a:rPr>
              <a:t>Judiciais (16 h) </a:t>
            </a:r>
            <a:endParaRPr lang="pt-BR" sz="2500" dirty="0">
              <a:latin typeface="AvantGarde Bk BT" pitchFamily="34" charset="0"/>
            </a:endParaRPr>
          </a:p>
          <a:p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4440">
            <a:off x="-56036" y="3196060"/>
            <a:ext cx="3355213" cy="550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8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195736" y="6469815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cap="small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Escola Judicial do Estado de Mato Grosso do Sul</a:t>
            </a:r>
            <a:endParaRPr lang="pt-BR" b="1" cap="small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riângulo retângulo 10"/>
          <p:cNvSpPr/>
          <p:nvPr/>
        </p:nvSpPr>
        <p:spPr>
          <a:xfrm rot="10800000">
            <a:off x="6660232" y="-3"/>
            <a:ext cx="2483768" cy="206085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368152" cy="75907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619672" y="875703"/>
            <a:ext cx="47195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3000">
                <a:latin typeface="AvantGarde Bk BT" pitchFamily="34" charset="0"/>
              </a:defRPr>
            </a:lvl1pPr>
          </a:lstStyle>
          <a:p>
            <a:r>
              <a:rPr lang="pt-BR" dirty="0"/>
              <a:t>FORMAÇÃO PROFISSIONAL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03649" y="2375882"/>
            <a:ext cx="65527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500" dirty="0">
                <a:latin typeface="AvantGarde Bk BT" pitchFamily="34" charset="0"/>
              </a:rPr>
              <a:t>Administração </a:t>
            </a:r>
            <a:r>
              <a:rPr lang="pt-BR" sz="2500" dirty="0" smtClean="0">
                <a:latin typeface="AvantGarde Bk BT" pitchFamily="34" charset="0"/>
              </a:rPr>
              <a:t>Judiciária (16 h)</a:t>
            </a:r>
            <a:endParaRPr lang="pt-BR" sz="2500" dirty="0">
              <a:latin typeface="AvantGarde Bk BT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403649" y="3550513"/>
            <a:ext cx="65527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500" dirty="0" smtClean="0">
                <a:latin typeface="AvantGarde Bk BT" pitchFamily="34" charset="0"/>
              </a:rPr>
              <a:t>Recursos </a:t>
            </a:r>
            <a:r>
              <a:rPr lang="pt-BR" sz="2500" dirty="0">
                <a:latin typeface="AvantGarde Bk BT" pitchFamily="34" charset="0"/>
              </a:rPr>
              <a:t>de </a:t>
            </a:r>
            <a:r>
              <a:rPr lang="pt-BR" sz="2500" dirty="0" smtClean="0">
                <a:latin typeface="AvantGarde Bk BT" pitchFamily="34" charset="0"/>
              </a:rPr>
              <a:t>Informação (16 h)</a:t>
            </a:r>
            <a:endParaRPr lang="pt-BR" sz="2500" dirty="0">
              <a:latin typeface="AvantGarde Bk BT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723436" y="-99392"/>
            <a:ext cx="3229831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1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478">
            <a:off x="-866784" y="3995193"/>
            <a:ext cx="3663825" cy="402591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195736" y="6469815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cap="small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Escola Judicial do Estado de Mato Grosso do Sul</a:t>
            </a:r>
            <a:endParaRPr lang="pt-BR" b="1" cap="small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riângulo retângulo 10"/>
          <p:cNvSpPr/>
          <p:nvPr/>
        </p:nvSpPr>
        <p:spPr>
          <a:xfrm rot="10800000">
            <a:off x="6660232" y="-3"/>
            <a:ext cx="2483768" cy="206085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368152" cy="75907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835696" y="1030422"/>
            <a:ext cx="37353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3000">
                <a:latin typeface="AvantGarde Bk BT" pitchFamily="34" charset="0"/>
              </a:defRPr>
            </a:lvl1pPr>
          </a:lstStyle>
          <a:p>
            <a:r>
              <a:rPr lang="pt-BR" dirty="0"/>
              <a:t>FORMAÇÃO PRÁTICA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19107" y="2409257"/>
            <a:ext cx="87453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500" dirty="0" smtClean="0">
                <a:latin typeface="AvantGarde Bk BT" pitchFamily="34" charset="0"/>
              </a:rPr>
              <a:t>Técnicas de Elaboração de Decisões e Sentenças (20 h)</a:t>
            </a:r>
            <a:endParaRPr lang="pt-BR" sz="2500" dirty="0">
              <a:latin typeface="AvantGarde Bk BT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1496" y="2913127"/>
            <a:ext cx="7554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500" dirty="0" smtClean="0">
                <a:latin typeface="AvantGarde Bk BT" pitchFamily="34" charset="0"/>
              </a:rPr>
              <a:t>Técnicas de Audiências (36 h)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68732" y="3480085"/>
            <a:ext cx="82637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500" dirty="0" smtClean="0">
                <a:latin typeface="AvantGarde Bk BT" pitchFamily="34" charset="0"/>
              </a:rPr>
              <a:t>Técnicas de Correição Extrajudicial e Judicial (16h)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68733" y="4005231"/>
            <a:ext cx="88752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500" dirty="0" smtClean="0">
                <a:latin typeface="AvantGarde Bk BT" pitchFamily="34" charset="0"/>
              </a:rPr>
              <a:t>Exercício da Prática Forense - Sentenças, Júris, Audiências (240 h)</a:t>
            </a:r>
            <a:endParaRPr lang="pt-BR" sz="2500" dirty="0">
              <a:latin typeface="AvantGarde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54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81420" y="63877"/>
            <a:ext cx="3229831" cy="712879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20780" y="645337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cap="small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Escola Judicial do Estado de Mato Grosso do Sul</a:t>
            </a:r>
            <a:endParaRPr lang="pt-BR" b="1" cap="small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riângulo retângulo 10"/>
          <p:cNvSpPr/>
          <p:nvPr/>
        </p:nvSpPr>
        <p:spPr>
          <a:xfrm rot="10800000">
            <a:off x="6660232" y="-3"/>
            <a:ext cx="2483768" cy="206085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368152" cy="75907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67544" y="496167"/>
            <a:ext cx="342324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3800">
                <a:solidFill>
                  <a:schemeClr val="accent5">
                    <a:lumMod val="50000"/>
                  </a:schemeClr>
                </a:solidFill>
                <a:latin typeface="AvantGarde Bk BT" pitchFamily="34" charset="0"/>
              </a:defRPr>
            </a:lvl1pPr>
          </a:lstStyle>
          <a:p>
            <a:r>
              <a:rPr lang="pt-BR" dirty="0"/>
              <a:t>METODOLOGIA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0328" y="1916832"/>
            <a:ext cx="87453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500" dirty="0" smtClean="0">
                <a:latin typeface="AvantGarde Bk BT" pitchFamily="34" charset="0"/>
              </a:rPr>
              <a:t>Acompanhamento diário por um Magistrado em todas as fases do curso</a:t>
            </a:r>
            <a:endParaRPr lang="pt-BR" sz="2500" dirty="0">
              <a:latin typeface="AvantGarde Bk BT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1496" y="2913127"/>
            <a:ext cx="7554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500" dirty="0" smtClean="0">
                <a:latin typeface="AvantGarde Bk BT" pitchFamily="34" charset="0"/>
              </a:rPr>
              <a:t>Acompanhamento por equipe multidisciplinar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68732" y="3480085"/>
            <a:ext cx="82637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500" dirty="0" smtClean="0">
                <a:latin typeface="AvantGarde Bk BT" pitchFamily="34" charset="0"/>
              </a:rPr>
              <a:t>Aulas expositivas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68733" y="4005231"/>
            <a:ext cx="88752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500" dirty="0" smtClean="0">
                <a:latin typeface="AvantGarde Bk BT" pitchFamily="34" charset="0"/>
              </a:rPr>
              <a:t>Workshops</a:t>
            </a:r>
            <a:endParaRPr lang="pt-BR" sz="2500" dirty="0">
              <a:latin typeface="AvantGarde Bk BT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05245" y="4536122"/>
            <a:ext cx="88752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500" dirty="0" smtClean="0">
                <a:latin typeface="AvantGarde Bk BT" pitchFamily="34" charset="0"/>
              </a:rPr>
              <a:t>Práticas acompanhadas</a:t>
            </a:r>
            <a:endParaRPr lang="pt-BR" sz="2500" dirty="0">
              <a:latin typeface="AvantGarde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53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771799" y="6309320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cap="small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Escola Judicial do Estado de Mato Grosso do Sul</a:t>
            </a:r>
            <a:endParaRPr lang="pt-BR" b="1" cap="small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riângulo retângulo 10"/>
          <p:cNvSpPr/>
          <p:nvPr/>
        </p:nvSpPr>
        <p:spPr>
          <a:xfrm rot="10800000">
            <a:off x="6660232" y="-3"/>
            <a:ext cx="2483768" cy="206085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368152" cy="75907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95536" y="691868"/>
            <a:ext cx="264476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3800">
                <a:solidFill>
                  <a:schemeClr val="accent5">
                    <a:lumMod val="50000"/>
                  </a:schemeClr>
                </a:solidFill>
                <a:latin typeface="AvantGarde Bk BT" pitchFamily="34" charset="0"/>
              </a:defRPr>
            </a:lvl1pPr>
          </a:lstStyle>
          <a:p>
            <a:r>
              <a:rPr lang="pt-BR" dirty="0"/>
              <a:t>AVALIAÇÃO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44650" y="2276872"/>
            <a:ext cx="87453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500" dirty="0" smtClean="0">
                <a:latin typeface="AvantGarde Bk BT" pitchFamily="34" charset="0"/>
              </a:rPr>
              <a:t>Ao final de cada tema, pelo ministrante e por um Magistrado da área ou afim</a:t>
            </a:r>
            <a:endParaRPr lang="pt-BR" sz="2500" dirty="0">
              <a:latin typeface="AvantGarde Bk BT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44650" y="3633207"/>
            <a:ext cx="85689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500" dirty="0" smtClean="0">
                <a:latin typeface="AvantGarde Bk BT" pitchFamily="34" charset="0"/>
              </a:rPr>
              <a:t>Avaliação do curso pelos cursistas e pelos ministrantes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4440">
            <a:off x="-111723" y="2980035"/>
            <a:ext cx="3355213" cy="550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6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771799" y="6309320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cap="small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Escola Judicial do Estado de Mato Grosso do Sul</a:t>
            </a:r>
            <a:endParaRPr lang="pt-BR" b="1" cap="small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riângulo retângulo 10"/>
          <p:cNvSpPr/>
          <p:nvPr/>
        </p:nvSpPr>
        <p:spPr>
          <a:xfrm rot="10800000">
            <a:off x="6660232" y="-3"/>
            <a:ext cx="2483768" cy="206085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368152" cy="75907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76360" y="537149"/>
            <a:ext cx="496719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3800">
                <a:solidFill>
                  <a:schemeClr val="accent5">
                    <a:lumMod val="50000"/>
                  </a:schemeClr>
                </a:solidFill>
                <a:latin typeface="AvantGarde Bk BT" pitchFamily="34" charset="0"/>
              </a:defRPr>
            </a:lvl1pPr>
          </a:lstStyle>
          <a:p>
            <a:r>
              <a:rPr lang="pt-BR" dirty="0"/>
              <a:t>ASPECTOS RELEVANTES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44650" y="1916832"/>
            <a:ext cx="87453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500" dirty="0" smtClean="0">
                <a:latin typeface="AvantGarde Bk BT" pitchFamily="34" charset="0"/>
              </a:rPr>
              <a:t>Inserção do novo Magistrado no âmbito do Poder Judiciário</a:t>
            </a:r>
            <a:endParaRPr lang="pt-BR" sz="2500" dirty="0">
              <a:latin typeface="AvantGarde Bk BT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44650" y="2949767"/>
            <a:ext cx="85689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500" dirty="0" smtClean="0">
                <a:latin typeface="AvantGarde Bk BT" pitchFamily="34" charset="0"/>
              </a:rPr>
              <a:t>Apresentação de todas instituições e </a:t>
            </a:r>
            <a:r>
              <a:rPr lang="pt-BR" sz="2500" dirty="0">
                <a:latin typeface="AvantGarde Bk BT" pitchFamily="34" charset="0"/>
              </a:rPr>
              <a:t>ó</a:t>
            </a:r>
            <a:r>
              <a:rPr lang="pt-BR" sz="2500" dirty="0" smtClean="0">
                <a:latin typeface="AvantGarde Bk BT" pitchFamily="34" charset="0"/>
              </a:rPr>
              <a:t>rgãos direta e indiretamente relacionados à prestação jurisdicional, ao novo Magistrado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478">
            <a:off x="-866783" y="3923184"/>
            <a:ext cx="3663825" cy="4025912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32852" y="4365104"/>
            <a:ext cx="85689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500" dirty="0" smtClean="0">
                <a:latin typeface="AvantGarde Bk BT" pitchFamily="34" charset="0"/>
              </a:rPr>
              <a:t>Conscientização da importância do desenvolvimento humanístico, cultural e espiritual do Magistrado</a:t>
            </a:r>
          </a:p>
        </p:txBody>
      </p:sp>
    </p:spTree>
    <p:extLst>
      <p:ext uri="{BB962C8B-B14F-4D97-AF65-F5344CB8AC3E}">
        <p14:creationId xmlns:p14="http://schemas.microsoft.com/office/powerpoint/2010/main" val="242632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771799" y="6309320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cap="small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Escola Judicial do Estado de Mato Grosso do Sul</a:t>
            </a:r>
            <a:endParaRPr lang="pt-BR" b="1" cap="small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riângulo retângulo 10"/>
          <p:cNvSpPr/>
          <p:nvPr/>
        </p:nvSpPr>
        <p:spPr>
          <a:xfrm rot="10800000">
            <a:off x="6660232" y="-3"/>
            <a:ext cx="2483768" cy="206085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368152" cy="75907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915816" y="1484784"/>
            <a:ext cx="300434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3800">
                <a:solidFill>
                  <a:schemeClr val="accent5">
                    <a:lumMod val="50000"/>
                  </a:schemeClr>
                </a:solidFill>
                <a:latin typeface="AvantGarde Bk BT" pitchFamily="34" charset="0"/>
              </a:defRPr>
            </a:lvl1pPr>
          </a:lstStyle>
          <a:p>
            <a:r>
              <a:rPr lang="pt-BR" sz="4500" dirty="0" smtClean="0"/>
              <a:t>OBRIGADO</a:t>
            </a:r>
            <a:endParaRPr lang="pt-BR" sz="45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827583" y="3095961"/>
            <a:ext cx="8745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vantGarde Bk BT" pitchFamily="34" charset="0"/>
              </a:rPr>
              <a:t>Des. Ruy Celso Barbosa Florence</a:t>
            </a:r>
            <a:endParaRPr lang="pt-BR" sz="2000" dirty="0">
              <a:latin typeface="AvantGarde Bk BT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478">
            <a:off x="-866783" y="3923184"/>
            <a:ext cx="3663825" cy="4025912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827584" y="3573015"/>
            <a:ext cx="8745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vantGarde Bk BT" pitchFamily="34" charset="0"/>
              </a:rPr>
              <a:t>Diretor-Geral da Escola Judicial do Estado de Mato Grosso do Sul</a:t>
            </a:r>
            <a:endParaRPr lang="pt-BR" sz="2000" dirty="0">
              <a:latin typeface="AvantGarde Bk BT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44142" y="3973125"/>
            <a:ext cx="8745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vantGarde Bk BT" pitchFamily="34" charset="0"/>
              </a:rPr>
              <a:t>E-mail: </a:t>
            </a:r>
            <a:r>
              <a:rPr lang="pt-BR" sz="2000" dirty="0" smtClean="0">
                <a:latin typeface="AvantGarde Bk BT" pitchFamily="34" charset="0"/>
                <a:hlinkClick r:id="rId4"/>
              </a:rPr>
              <a:t>ruy.celso@tjms.jus.br</a:t>
            </a:r>
            <a:endParaRPr lang="pt-BR" sz="2000" dirty="0">
              <a:latin typeface="AvantGarde Bk BT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56014" y="4373235"/>
            <a:ext cx="8745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vantGarde Bk BT" pitchFamily="34" charset="0"/>
              </a:rPr>
              <a:t>Tel.: (67) 3317-3996</a:t>
            </a:r>
            <a:endParaRPr lang="pt-BR" sz="2000" dirty="0">
              <a:latin typeface="AvantGarde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82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a4124965eb23a9af8553ac66519c434278fabd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353</Words>
  <Application>Microsoft Office PowerPoint</Application>
  <PresentationFormat>Apresentação na tela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Secretaria do Tribunal de Justiça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Marta Oliveira da Silva Lopes</dc:creator>
  <cp:lastModifiedBy>Marta Oliveira da Silva Lopes</cp:lastModifiedBy>
  <cp:revision>22</cp:revision>
  <dcterms:created xsi:type="dcterms:W3CDTF">2014-03-20T17:05:48Z</dcterms:created>
  <dcterms:modified xsi:type="dcterms:W3CDTF">2014-03-21T21:29:39Z</dcterms:modified>
</cp:coreProperties>
</file>