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2"/>
  </p:notesMasterIdLst>
  <p:sldIdLst>
    <p:sldId id="274" r:id="rId3"/>
    <p:sldId id="287" r:id="rId4"/>
    <p:sldId id="266" r:id="rId5"/>
    <p:sldId id="288" r:id="rId6"/>
    <p:sldId id="291" r:id="rId7"/>
    <p:sldId id="284" r:id="rId8"/>
    <p:sldId id="285" r:id="rId9"/>
    <p:sldId id="290" r:id="rId10"/>
    <p:sldId id="289" r:id="rId11"/>
  </p:sldIdLst>
  <p:sldSz cx="9144000" cy="6858000" type="screen4x3"/>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64538" autoAdjust="0"/>
  </p:normalViewPr>
  <p:slideViewPr>
    <p:cSldViewPr>
      <p:cViewPr varScale="1">
        <p:scale>
          <a:sx n="43" d="100"/>
          <a:sy n="43" d="100"/>
        </p:scale>
        <p:origin x="1256"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428811D-BD08-4CA4-8361-0C565C13CEF4}" type="datetimeFigureOut">
              <a:rPr lang="nl-NL" smtClean="0"/>
              <a:t>6-10-2019</a:t>
            </a:fld>
            <a:endParaRPr lang="nl-NL"/>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79768" y="4715155"/>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1" y="9428583"/>
            <a:ext cx="2945659" cy="496332"/>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878718F-5715-4B55-B1D9-87AE209BC5CC}" type="slidenum">
              <a:rPr lang="nl-NL" smtClean="0"/>
              <a:t>‹nr.›</a:t>
            </a:fld>
            <a:endParaRPr lang="nl-NL"/>
          </a:p>
        </p:txBody>
      </p:sp>
    </p:spTree>
    <p:extLst>
      <p:ext uri="{BB962C8B-B14F-4D97-AF65-F5344CB8AC3E}">
        <p14:creationId xmlns:p14="http://schemas.microsoft.com/office/powerpoint/2010/main" val="2593637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dr. Ramiro and the organizers of this course on judicialization of health.</a:t>
            </a:r>
          </a:p>
          <a:p>
            <a:r>
              <a:rPr lang="en-US" dirty="0"/>
              <a:t>Thank also to the </a:t>
            </a:r>
            <a:r>
              <a:rPr lang="en-US" dirty="0" err="1"/>
              <a:t>Defensoria</a:t>
            </a:r>
            <a:r>
              <a:rPr lang="en-US" dirty="0"/>
              <a:t> Publica for their help with the research.</a:t>
            </a:r>
          </a:p>
          <a:p>
            <a:endParaRPr lang="en-US" dirty="0"/>
          </a:p>
          <a:p>
            <a:r>
              <a:rPr lang="en-US" dirty="0"/>
              <a:t>About the title: families navigating o sus and </a:t>
            </a:r>
            <a:r>
              <a:rPr lang="en-US" dirty="0" err="1"/>
              <a:t>Saúde</a:t>
            </a:r>
            <a:r>
              <a:rPr lang="en-US" dirty="0"/>
              <a:t> </a:t>
            </a:r>
            <a:r>
              <a:rPr lang="en-US" dirty="0" err="1"/>
              <a:t>suplementar</a:t>
            </a:r>
            <a:r>
              <a:rPr lang="en-US" dirty="0"/>
              <a:t>. Points out three important issues that I will talk about:</a:t>
            </a:r>
          </a:p>
          <a:p>
            <a:endParaRPr lang="en-US" dirty="0"/>
          </a:p>
          <a:p>
            <a:r>
              <a:rPr lang="en-US" dirty="0"/>
              <a:t>1. The right to health in everyday life: I am focusing on what legal structures and rights mean in everyday life of people. This means that the focus of my study is very much on everyday experiences with healthcare, illness, and the ability to get the medical treatment that people need. A question that is very important to me is to ask: how do laws, policies work out in everyday life? What are people’s experiences with the institutions that are related to healthcare and also the limits they encounter with healthcare?</a:t>
            </a:r>
          </a:p>
          <a:p>
            <a:endParaRPr lang="en-US" dirty="0"/>
          </a:p>
          <a:p>
            <a:r>
              <a:rPr lang="en-US" dirty="0"/>
              <a:t>2. Title refers to families, SUS, and </a:t>
            </a:r>
            <a:r>
              <a:rPr lang="en-US" dirty="0" err="1"/>
              <a:t>Saúde</a:t>
            </a:r>
            <a:r>
              <a:rPr lang="en-US" dirty="0"/>
              <a:t> </a:t>
            </a:r>
            <a:r>
              <a:rPr lang="en-US" dirty="0" err="1"/>
              <a:t>Suplementar</a:t>
            </a:r>
            <a:r>
              <a:rPr lang="en-US" dirty="0"/>
              <a:t>. In order to understand these experiences with health, and the struggles that people sometimes encounter when getting health: means you need to examine relationship between the three: when do people go to sus, when to the </a:t>
            </a:r>
            <a:r>
              <a:rPr lang="en-US" dirty="0" err="1"/>
              <a:t>Saude</a:t>
            </a:r>
            <a:r>
              <a:rPr lang="en-US" dirty="0"/>
              <a:t> </a:t>
            </a:r>
            <a:r>
              <a:rPr lang="en-US" dirty="0" err="1"/>
              <a:t>suplementar</a:t>
            </a:r>
            <a:r>
              <a:rPr lang="en-US" dirty="0"/>
              <a:t>? How do these two ways of healthcare relate in Brazil? In everyday life these are often not separated. They present different forms of solidarity. Family is often vital for accessing healthcare, I will give examples of that. A patient encountering problems is often too sick to struggle by themselves.</a:t>
            </a:r>
          </a:p>
          <a:p>
            <a:endParaRPr lang="en-US" dirty="0"/>
          </a:p>
          <a:p>
            <a:r>
              <a:rPr lang="en-US" dirty="0"/>
              <a:t>3. navigating: maybe a bit of an unusual term when talking about the judicialization of health. Navigating puts forward a purpose: you want to go somewhere and get somewhere. For patients and their families this is often the treatment, getting medication, getting access to a hospital or ensuring that the insurance company authorizes the treatment. Navigating also here refers to uncertainty, not quite knowing how to do this, how to deal with bureaucracies and forms, how to overcome hurdles with insurance companies or within the SUS, and also having difficulties trying to understand the legal process.</a:t>
            </a:r>
          </a:p>
          <a:p>
            <a:endParaRPr lang="en-US" dirty="0"/>
          </a:p>
          <a:p>
            <a:r>
              <a:rPr lang="en-US" dirty="0"/>
              <a:t>First, I will say a bit more about the project that I am running and the key questions that are underlying the project. </a:t>
            </a:r>
            <a:endParaRPr lang="nl-NL" dirty="0"/>
          </a:p>
        </p:txBody>
      </p:sp>
      <p:sp>
        <p:nvSpPr>
          <p:cNvPr id="4" name="Slide Number Placeholder 3"/>
          <p:cNvSpPr>
            <a:spLocks noGrp="1"/>
          </p:cNvSpPr>
          <p:nvPr>
            <p:ph type="sldNum" sz="quarter" idx="10"/>
          </p:nvPr>
        </p:nvSpPr>
        <p:spPr/>
        <p:txBody>
          <a:bodyPr/>
          <a:lstStyle/>
          <a:p>
            <a:fld id="{5055FD0E-4641-455B-B8B5-8DF6CEE8354F}" type="slidenum">
              <a:rPr lang="nl-NL" smtClean="0"/>
              <a:t>1</a:t>
            </a:fld>
            <a:endParaRPr lang="nl-NL"/>
          </a:p>
        </p:txBody>
      </p:sp>
    </p:spTree>
    <p:extLst>
      <p:ext uri="{BB962C8B-B14F-4D97-AF65-F5344CB8AC3E}">
        <p14:creationId xmlns:p14="http://schemas.microsoft.com/office/powerpoint/2010/main" val="2124981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Solidarity</a:t>
            </a:r>
            <a:r>
              <a:rPr lang="nl-NL" dirty="0"/>
              <a:t>: </a:t>
            </a:r>
            <a:r>
              <a:rPr lang="nl-NL" dirty="0" err="1"/>
              <a:t>boundaries</a:t>
            </a:r>
            <a:r>
              <a:rPr lang="nl-NL" dirty="0"/>
              <a:t>: </a:t>
            </a:r>
            <a:r>
              <a:rPr lang="nl-NL" dirty="0" err="1"/>
              <a:t>with</a:t>
            </a:r>
            <a:r>
              <a:rPr lang="nl-NL" dirty="0"/>
              <a:t> </a:t>
            </a:r>
            <a:r>
              <a:rPr lang="nl-NL" dirty="0" err="1"/>
              <a:t>whom</a:t>
            </a:r>
            <a:r>
              <a:rPr lang="nl-NL" dirty="0"/>
              <a:t> </a:t>
            </a:r>
            <a:r>
              <a:rPr lang="nl-NL" dirty="0" err="1"/>
              <a:t>and</a:t>
            </a:r>
            <a:r>
              <a:rPr lang="nl-NL" dirty="0"/>
              <a:t> </a:t>
            </a:r>
            <a:r>
              <a:rPr lang="nl-NL" dirty="0" err="1"/>
              <a:t>what</a:t>
            </a:r>
            <a:r>
              <a:rPr lang="nl-NL" dirty="0"/>
              <a:t>? </a:t>
            </a:r>
            <a:r>
              <a:rPr lang="nl-NL" dirty="0" err="1"/>
              <a:t>What</a:t>
            </a:r>
            <a:r>
              <a:rPr lang="nl-NL" dirty="0"/>
              <a:t> are the </a:t>
            </a:r>
            <a:r>
              <a:rPr lang="nl-NL" dirty="0" err="1"/>
              <a:t>boundaries</a:t>
            </a:r>
            <a:r>
              <a:rPr lang="nl-NL" dirty="0"/>
              <a:t> of </a:t>
            </a:r>
            <a:r>
              <a:rPr lang="nl-NL" dirty="0" err="1"/>
              <a:t>solidarity</a:t>
            </a:r>
            <a:r>
              <a:rPr lang="nl-NL" dirty="0"/>
              <a:t>? </a:t>
            </a:r>
            <a:r>
              <a:rPr lang="nl-NL" dirty="0" err="1"/>
              <a:t>What</a:t>
            </a:r>
            <a:r>
              <a:rPr lang="nl-NL" dirty="0"/>
              <a:t> are the </a:t>
            </a:r>
            <a:r>
              <a:rPr lang="nl-NL" dirty="0" err="1"/>
              <a:t>inequalities</a:t>
            </a:r>
            <a:r>
              <a:rPr lang="nl-NL" dirty="0"/>
              <a:t> </a:t>
            </a:r>
            <a:r>
              <a:rPr lang="nl-NL" dirty="0" err="1"/>
              <a:t>within</a:t>
            </a:r>
            <a:r>
              <a:rPr lang="nl-NL" dirty="0"/>
              <a:t> </a:t>
            </a:r>
            <a:r>
              <a:rPr lang="nl-NL" dirty="0" err="1"/>
              <a:t>solidarity</a:t>
            </a:r>
            <a:r>
              <a:rPr lang="nl-NL" dirty="0"/>
              <a:t>?</a:t>
            </a:r>
          </a:p>
          <a:p>
            <a:r>
              <a:rPr lang="nl-NL" dirty="0" err="1"/>
              <a:t>Judicialisation</a:t>
            </a:r>
            <a:r>
              <a:rPr lang="nl-NL" dirty="0"/>
              <a:t> of health: is </a:t>
            </a:r>
            <a:r>
              <a:rPr lang="nl-NL" dirty="0" err="1"/>
              <a:t>about</a:t>
            </a:r>
            <a:r>
              <a:rPr lang="nl-NL" dirty="0"/>
              <a:t> these </a:t>
            </a:r>
            <a:r>
              <a:rPr lang="nl-NL" dirty="0" err="1"/>
              <a:t>boundaries</a:t>
            </a:r>
            <a:r>
              <a:rPr lang="nl-NL" dirty="0"/>
              <a:t> </a:t>
            </a:r>
            <a:r>
              <a:rPr lang="nl-NL" dirty="0" err="1"/>
              <a:t>and</a:t>
            </a:r>
            <a:r>
              <a:rPr lang="nl-NL" dirty="0"/>
              <a:t> </a:t>
            </a:r>
            <a:r>
              <a:rPr lang="nl-NL" dirty="0" err="1"/>
              <a:t>hierarchies</a:t>
            </a:r>
            <a:r>
              <a:rPr lang="nl-NL" dirty="0"/>
              <a:t>. </a:t>
            </a:r>
            <a:r>
              <a:rPr lang="nl-NL" dirty="0" err="1"/>
              <a:t>What</a:t>
            </a:r>
            <a:r>
              <a:rPr lang="nl-NL" dirty="0"/>
              <a:t> are </a:t>
            </a:r>
            <a:r>
              <a:rPr lang="nl-NL" dirty="0" err="1"/>
              <a:t>people’s</a:t>
            </a:r>
            <a:r>
              <a:rPr lang="nl-NL" dirty="0"/>
              <a:t> </a:t>
            </a:r>
            <a:r>
              <a:rPr lang="nl-NL" dirty="0" err="1"/>
              <a:t>entitlements</a:t>
            </a:r>
            <a:r>
              <a:rPr lang="nl-NL" dirty="0"/>
              <a:t> </a:t>
            </a:r>
            <a:r>
              <a:rPr lang="nl-NL" dirty="0" err="1"/>
              <a:t>and</a:t>
            </a:r>
            <a:r>
              <a:rPr lang="nl-NL" dirty="0"/>
              <a:t> </a:t>
            </a:r>
            <a:r>
              <a:rPr lang="nl-NL" dirty="0" err="1"/>
              <a:t>rights</a:t>
            </a:r>
            <a:r>
              <a:rPr lang="nl-NL" dirty="0"/>
              <a:t>?</a:t>
            </a:r>
          </a:p>
          <a:p>
            <a:endParaRPr lang="nl-NL" dirty="0"/>
          </a:p>
          <a:p>
            <a:r>
              <a:rPr lang="nl-NL" dirty="0" err="1"/>
              <a:t>Explain</a:t>
            </a:r>
            <a:r>
              <a:rPr lang="nl-NL" dirty="0"/>
              <a:t> </a:t>
            </a:r>
            <a:r>
              <a:rPr lang="nl-NL" dirty="0" err="1"/>
              <a:t>umbrella</a:t>
            </a:r>
            <a:r>
              <a:rPr lang="nl-NL" dirty="0"/>
              <a:t>: focus on </a:t>
            </a:r>
            <a:r>
              <a:rPr lang="nl-NL" dirty="0" err="1"/>
              <a:t>tensions</a:t>
            </a:r>
            <a:r>
              <a:rPr lang="nl-NL" dirty="0"/>
              <a:t>, </a:t>
            </a:r>
            <a:r>
              <a:rPr lang="nl-NL" dirty="0" err="1"/>
              <a:t>where</a:t>
            </a:r>
            <a:r>
              <a:rPr lang="nl-NL" dirty="0"/>
              <a:t> </a:t>
            </a:r>
            <a:r>
              <a:rPr lang="nl-NL" dirty="0" err="1"/>
              <a:t>things</a:t>
            </a:r>
            <a:r>
              <a:rPr lang="nl-NL" dirty="0"/>
              <a:t> do </a:t>
            </a:r>
            <a:r>
              <a:rPr lang="nl-NL" dirty="0" err="1"/>
              <a:t>not</a:t>
            </a:r>
            <a:r>
              <a:rPr lang="nl-NL" dirty="0"/>
              <a:t> fit. Shows </a:t>
            </a:r>
            <a:r>
              <a:rPr lang="nl-NL" dirty="0" err="1"/>
              <a:t>how</a:t>
            </a:r>
            <a:r>
              <a:rPr lang="nl-NL" dirty="0"/>
              <a:t> </a:t>
            </a:r>
            <a:r>
              <a:rPr lang="nl-NL" dirty="0" err="1"/>
              <a:t>societies</a:t>
            </a:r>
            <a:r>
              <a:rPr lang="nl-NL" dirty="0"/>
              <a:t> are </a:t>
            </a:r>
            <a:r>
              <a:rPr lang="nl-NL" dirty="0" err="1"/>
              <a:t>changing</a:t>
            </a:r>
            <a:r>
              <a:rPr lang="nl-NL" dirty="0"/>
              <a:t>.</a:t>
            </a:r>
          </a:p>
          <a:p>
            <a:r>
              <a:rPr lang="nl-NL" dirty="0" err="1"/>
              <a:t>Financialisation</a:t>
            </a:r>
            <a:r>
              <a:rPr lang="nl-NL" dirty="0"/>
              <a:t>: </a:t>
            </a:r>
            <a:r>
              <a:rPr lang="nl-NL" dirty="0" err="1"/>
              <a:t>increasingly</a:t>
            </a:r>
            <a:r>
              <a:rPr lang="nl-NL" dirty="0"/>
              <a:t> financial </a:t>
            </a:r>
            <a:r>
              <a:rPr lang="nl-NL" dirty="0" err="1"/>
              <a:t>products</a:t>
            </a:r>
            <a:r>
              <a:rPr lang="nl-NL" dirty="0"/>
              <a:t> part of </a:t>
            </a:r>
            <a:r>
              <a:rPr lang="nl-NL" dirty="0" err="1"/>
              <a:t>our</a:t>
            </a:r>
            <a:r>
              <a:rPr lang="nl-NL" dirty="0"/>
              <a:t> </a:t>
            </a:r>
            <a:r>
              <a:rPr lang="nl-NL" dirty="0" err="1"/>
              <a:t>everyday</a:t>
            </a:r>
            <a:r>
              <a:rPr lang="nl-NL" dirty="0"/>
              <a:t> life.</a:t>
            </a:r>
          </a:p>
          <a:p>
            <a:endParaRPr lang="nl-NL" dirty="0"/>
          </a:p>
        </p:txBody>
      </p:sp>
      <p:sp>
        <p:nvSpPr>
          <p:cNvPr id="4" name="Tijdelijke aanduiding voor dianummer 3"/>
          <p:cNvSpPr>
            <a:spLocks noGrp="1"/>
          </p:cNvSpPr>
          <p:nvPr>
            <p:ph type="sldNum" sz="quarter" idx="5"/>
          </p:nvPr>
        </p:nvSpPr>
        <p:spPr/>
        <p:txBody>
          <a:bodyPr/>
          <a:lstStyle/>
          <a:p>
            <a:fld id="{C878718F-5715-4B55-B1D9-87AE209BC5CC}" type="slidenum">
              <a:rPr lang="nl-NL" smtClean="0"/>
              <a:t>2</a:t>
            </a:fld>
            <a:endParaRPr lang="nl-NL"/>
          </a:p>
        </p:txBody>
      </p:sp>
    </p:spTree>
    <p:extLst>
      <p:ext uri="{BB962C8B-B14F-4D97-AF65-F5344CB8AC3E}">
        <p14:creationId xmlns:p14="http://schemas.microsoft.com/office/powerpoint/2010/main" val="2388269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78718F-5715-4B55-B1D9-87AE209BC5CC}"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64015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Insurance possible since 19th century: actuarial knowledge developed: a new kind of statistics to calculate risk at an </a:t>
            </a:r>
            <a:r>
              <a:rPr lang="en-US" dirty="0" err="1"/>
              <a:t>agreagate</a:t>
            </a:r>
            <a:r>
              <a:rPr lang="en-US" dirty="0"/>
              <a:t> level: to predict life </a:t>
            </a:r>
            <a:r>
              <a:rPr lang="en-US" dirty="0" err="1"/>
              <a:t>expentancy</a:t>
            </a:r>
            <a:r>
              <a:rPr lang="en-US" dirty="0"/>
              <a:t>, costs of illness, etc. Before not possible. A new kind of solidarity possible</a:t>
            </a:r>
          </a:p>
          <a:p>
            <a:endParaRPr lang="en-US" dirty="0"/>
          </a:p>
          <a:p>
            <a:r>
              <a:rPr lang="en-US" dirty="0"/>
              <a:t>Actuaries play a crucial role. Especially for health: complex to predict, involves a lot of money. Only long term planning.</a:t>
            </a:r>
          </a:p>
          <a:p>
            <a:r>
              <a:rPr lang="en-US" dirty="0"/>
              <a:t>South Africa research and The Netherlands: very important role of actuaries.</a:t>
            </a:r>
          </a:p>
          <a:p>
            <a:r>
              <a:rPr lang="en-US" dirty="0"/>
              <a:t>Compare: South Africa: population of about 40 million: just over 600 actuaries.</a:t>
            </a:r>
          </a:p>
          <a:p>
            <a:r>
              <a:rPr lang="en-US" dirty="0"/>
              <a:t>Brazil: population: over 200 million. About same amount of actuaries.</a:t>
            </a:r>
          </a:p>
          <a:p>
            <a:r>
              <a:rPr lang="en-US" dirty="0"/>
              <a:t>Compare with US: 20.000 actuaries. About 330.0000</a:t>
            </a:r>
          </a:p>
          <a:p>
            <a:endParaRPr lang="en-US" dirty="0"/>
          </a:p>
          <a:p>
            <a:r>
              <a:rPr lang="en-US" dirty="0"/>
              <a:t>Comparison is very superficial, financial services differ, US plays a major role in international risk calculations, etc.</a:t>
            </a:r>
          </a:p>
          <a:p>
            <a:r>
              <a:rPr lang="en-US" dirty="0"/>
              <a:t>Fieldwork: in search of actuaries? Not encountering many. Confirmed by people working in insurance companies we interviewed.</a:t>
            </a:r>
          </a:p>
          <a:p>
            <a:r>
              <a:rPr lang="en-US" dirty="0"/>
              <a:t>What does this have to do with </a:t>
            </a:r>
            <a:r>
              <a:rPr lang="en-US" dirty="0" err="1"/>
              <a:t>judicalisation</a:t>
            </a:r>
            <a:r>
              <a:rPr lang="en-US" dirty="0"/>
              <a:t>? Without this knowledge, how do you calculate risks, especially for something so complex as health?</a:t>
            </a:r>
          </a:p>
          <a:p>
            <a:r>
              <a:rPr lang="en-US" dirty="0"/>
              <a:t>Consequence: cancelation of policies, not giving authorization. Short-term strategies of insurance companies to manage risks in the absence of actuarial risk calculations. Creates judicialization.</a:t>
            </a:r>
          </a:p>
          <a:p>
            <a:endParaRPr lang="nl-NL" dirty="0"/>
          </a:p>
        </p:txBody>
      </p:sp>
      <p:sp>
        <p:nvSpPr>
          <p:cNvPr id="4" name="Tijdelijke aanduiding voor dianummer 3"/>
          <p:cNvSpPr>
            <a:spLocks noGrp="1"/>
          </p:cNvSpPr>
          <p:nvPr>
            <p:ph type="sldNum" sz="quarter" idx="5"/>
          </p:nvPr>
        </p:nvSpPr>
        <p:spPr/>
        <p:txBody>
          <a:bodyPr/>
          <a:lstStyle/>
          <a:p>
            <a:fld id="{C878718F-5715-4B55-B1D9-87AE209BC5CC}" type="slidenum">
              <a:rPr lang="nl-NL" smtClean="0"/>
              <a:t>4</a:t>
            </a:fld>
            <a:endParaRPr lang="nl-NL"/>
          </a:p>
        </p:txBody>
      </p:sp>
    </p:spTree>
    <p:extLst>
      <p:ext uri="{BB962C8B-B14F-4D97-AF65-F5344CB8AC3E}">
        <p14:creationId xmlns:p14="http://schemas.microsoft.com/office/powerpoint/2010/main" val="2534248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SUS: </a:t>
            </a:r>
            <a:r>
              <a:rPr lang="nl-NL" dirty="0" err="1"/>
              <a:t>woman</a:t>
            </a:r>
            <a:r>
              <a:rPr lang="nl-NL" dirty="0"/>
              <a:t> is </a:t>
            </a:r>
            <a:r>
              <a:rPr lang="nl-NL" dirty="0" err="1"/>
              <a:t>there</a:t>
            </a:r>
            <a:r>
              <a:rPr lang="nl-NL" dirty="0"/>
              <a:t> </a:t>
            </a:r>
            <a:r>
              <a:rPr lang="nl-NL" dirty="0" err="1"/>
              <a:t>for</a:t>
            </a:r>
            <a:r>
              <a:rPr lang="nl-NL" dirty="0"/>
              <a:t> her </a:t>
            </a:r>
            <a:r>
              <a:rPr lang="nl-NL" dirty="0" err="1"/>
              <a:t>mother</a:t>
            </a:r>
            <a:r>
              <a:rPr lang="nl-NL" dirty="0"/>
              <a:t> </a:t>
            </a:r>
            <a:r>
              <a:rPr lang="nl-NL" dirty="0" err="1"/>
              <a:t>who</a:t>
            </a:r>
            <a:r>
              <a:rPr lang="nl-NL" dirty="0"/>
              <a:t> </a:t>
            </a:r>
            <a:r>
              <a:rPr lang="nl-NL" dirty="0" err="1"/>
              <a:t>needs</a:t>
            </a:r>
            <a:r>
              <a:rPr lang="nl-NL" dirty="0"/>
              <a:t> treatment </a:t>
            </a:r>
            <a:r>
              <a:rPr lang="nl-NL" dirty="0" err="1"/>
              <a:t>for</a:t>
            </a:r>
            <a:r>
              <a:rPr lang="nl-NL" dirty="0"/>
              <a:t> </a:t>
            </a:r>
            <a:r>
              <a:rPr lang="nl-NL" dirty="0" err="1"/>
              <a:t>cancer</a:t>
            </a:r>
            <a:r>
              <a:rPr lang="nl-NL" dirty="0"/>
              <a:t>: </a:t>
            </a:r>
            <a:r>
              <a:rPr lang="nl-NL" dirty="0" err="1"/>
              <a:t>She</a:t>
            </a:r>
            <a:r>
              <a:rPr lang="nl-NL" dirty="0"/>
              <a:t> </a:t>
            </a:r>
            <a:r>
              <a:rPr lang="nl-NL" dirty="0" err="1"/>
              <a:t>needs</a:t>
            </a:r>
            <a:r>
              <a:rPr lang="nl-NL" dirty="0"/>
              <a:t> </a:t>
            </a:r>
            <a:r>
              <a:rPr lang="nl-NL" dirty="0" err="1"/>
              <a:t>medication</a:t>
            </a:r>
            <a:r>
              <a:rPr lang="nl-NL" dirty="0"/>
              <a:t> </a:t>
            </a:r>
            <a:r>
              <a:rPr lang="nl-NL" dirty="0" err="1"/>
              <a:t>which</a:t>
            </a:r>
            <a:r>
              <a:rPr lang="nl-NL" dirty="0"/>
              <a:t> </a:t>
            </a:r>
            <a:r>
              <a:rPr lang="nl-NL" dirty="0" err="1"/>
              <a:t>she</a:t>
            </a:r>
            <a:r>
              <a:rPr lang="nl-NL" dirty="0"/>
              <a:t> </a:t>
            </a:r>
            <a:r>
              <a:rPr lang="nl-NL" dirty="0" err="1"/>
              <a:t>would</a:t>
            </a:r>
            <a:r>
              <a:rPr lang="nl-NL" dirty="0"/>
              <a:t> </a:t>
            </a:r>
            <a:r>
              <a:rPr lang="nl-NL" dirty="0" err="1"/>
              <a:t>pay</a:t>
            </a:r>
            <a:r>
              <a:rPr lang="nl-NL" dirty="0"/>
              <a:t> </a:t>
            </a:r>
            <a:r>
              <a:rPr lang="nl-NL" dirty="0" err="1"/>
              <a:t>for</a:t>
            </a:r>
            <a:r>
              <a:rPr lang="nl-NL" dirty="0"/>
              <a:t> </a:t>
            </a:r>
            <a:r>
              <a:rPr lang="nl-NL" dirty="0" err="1"/>
              <a:t>herself</a:t>
            </a:r>
            <a:r>
              <a:rPr lang="nl-NL" dirty="0"/>
              <a:t>: import </a:t>
            </a:r>
            <a:r>
              <a:rPr lang="nl-NL" dirty="0" err="1"/>
              <a:t>it</a:t>
            </a:r>
            <a:r>
              <a:rPr lang="nl-NL" dirty="0"/>
              <a:t> </a:t>
            </a:r>
            <a:r>
              <a:rPr lang="nl-NL" dirty="0" err="1"/>
              <a:t>from</a:t>
            </a:r>
            <a:r>
              <a:rPr lang="nl-NL" dirty="0"/>
              <a:t> India: </a:t>
            </a:r>
            <a:r>
              <a:rPr lang="nl-NL" dirty="0" err="1"/>
              <a:t>costs</a:t>
            </a:r>
            <a:r>
              <a:rPr lang="nl-NL" dirty="0"/>
              <a:t> are R7500 per treatment. </a:t>
            </a:r>
            <a:r>
              <a:rPr lang="nl-NL" dirty="0" err="1"/>
              <a:t>This</a:t>
            </a:r>
            <a:r>
              <a:rPr lang="nl-NL" dirty="0"/>
              <a:t> </a:t>
            </a:r>
            <a:r>
              <a:rPr lang="nl-NL" dirty="0" err="1"/>
              <a:t>includes</a:t>
            </a:r>
            <a:r>
              <a:rPr lang="nl-NL" dirty="0"/>
              <a:t> </a:t>
            </a:r>
            <a:r>
              <a:rPr lang="nl-NL" dirty="0" err="1"/>
              <a:t>shipping</a:t>
            </a:r>
            <a:r>
              <a:rPr lang="nl-NL" dirty="0"/>
              <a:t> </a:t>
            </a:r>
            <a:r>
              <a:rPr lang="nl-NL" dirty="0" err="1"/>
              <a:t>and</a:t>
            </a:r>
            <a:r>
              <a:rPr lang="nl-NL" dirty="0"/>
              <a:t> banking charges. </a:t>
            </a:r>
            <a:r>
              <a:rPr lang="nl-NL" dirty="0" err="1"/>
              <a:t>With</a:t>
            </a:r>
            <a:r>
              <a:rPr lang="nl-NL" dirty="0"/>
              <a:t> the </a:t>
            </a:r>
            <a:r>
              <a:rPr lang="nl-NL" dirty="0" err="1"/>
              <a:t>medication</a:t>
            </a:r>
            <a:r>
              <a:rPr lang="nl-NL" dirty="0"/>
              <a:t>, the </a:t>
            </a:r>
            <a:r>
              <a:rPr lang="nl-NL" dirty="0" err="1"/>
              <a:t>patient</a:t>
            </a:r>
            <a:r>
              <a:rPr lang="nl-NL" dirty="0"/>
              <a:t> </a:t>
            </a:r>
            <a:r>
              <a:rPr lang="nl-NL" dirty="0" err="1"/>
              <a:t>goes</a:t>
            </a:r>
            <a:r>
              <a:rPr lang="nl-NL" dirty="0"/>
              <a:t> </a:t>
            </a:r>
            <a:r>
              <a:rPr lang="nl-NL" dirty="0" err="1"/>
              <a:t>to</a:t>
            </a:r>
            <a:r>
              <a:rPr lang="nl-NL" dirty="0"/>
              <a:t> the doctor in the public </a:t>
            </a:r>
            <a:r>
              <a:rPr lang="nl-NL" dirty="0" err="1"/>
              <a:t>hospital</a:t>
            </a:r>
            <a:r>
              <a:rPr lang="nl-NL" dirty="0"/>
              <a:t> </a:t>
            </a:r>
            <a:r>
              <a:rPr lang="nl-NL" dirty="0" err="1"/>
              <a:t>for</a:t>
            </a:r>
            <a:r>
              <a:rPr lang="nl-NL" dirty="0"/>
              <a:t> the </a:t>
            </a:r>
            <a:r>
              <a:rPr lang="nl-NL" dirty="0" err="1"/>
              <a:t>injections</a:t>
            </a:r>
            <a:r>
              <a:rPr lang="nl-NL" dirty="0"/>
              <a:t>.</a:t>
            </a:r>
          </a:p>
          <a:p>
            <a:r>
              <a:rPr lang="nl-NL" dirty="0"/>
              <a:t>2018: The </a:t>
            </a:r>
            <a:r>
              <a:rPr lang="nl-NL" dirty="0" err="1"/>
              <a:t>woman</a:t>
            </a:r>
            <a:r>
              <a:rPr lang="nl-NL" dirty="0"/>
              <a:t> </a:t>
            </a:r>
            <a:r>
              <a:rPr lang="nl-NL" dirty="0" err="1"/>
              <a:t>says</a:t>
            </a:r>
            <a:r>
              <a:rPr lang="nl-NL" dirty="0"/>
              <a:t> </a:t>
            </a:r>
            <a:r>
              <a:rPr lang="nl-NL" dirty="0" err="1"/>
              <a:t>that</a:t>
            </a:r>
            <a:r>
              <a:rPr lang="nl-NL" dirty="0"/>
              <a:t> </a:t>
            </a:r>
            <a:r>
              <a:rPr lang="nl-NL" dirty="0" err="1"/>
              <a:t>there</a:t>
            </a:r>
            <a:r>
              <a:rPr lang="nl-NL" dirty="0"/>
              <a:t> is a change: new ANVISA </a:t>
            </a:r>
            <a:r>
              <a:rPr lang="nl-NL" dirty="0" err="1"/>
              <a:t>rules</a:t>
            </a:r>
            <a:r>
              <a:rPr lang="nl-NL" dirty="0"/>
              <a:t>: </a:t>
            </a:r>
            <a:r>
              <a:rPr lang="nl-NL" dirty="0" err="1"/>
              <a:t>importing</a:t>
            </a:r>
            <a:r>
              <a:rPr lang="nl-NL" dirty="0"/>
              <a:t> of </a:t>
            </a:r>
            <a:r>
              <a:rPr lang="nl-NL" dirty="0" err="1"/>
              <a:t>this</a:t>
            </a:r>
            <a:r>
              <a:rPr lang="nl-NL" dirty="0"/>
              <a:t> </a:t>
            </a:r>
            <a:r>
              <a:rPr lang="nl-NL" dirty="0" err="1"/>
              <a:t>medication</a:t>
            </a:r>
            <a:r>
              <a:rPr lang="nl-NL" dirty="0"/>
              <a:t> </a:t>
            </a:r>
            <a:r>
              <a:rPr lang="nl-NL" dirty="0" err="1"/>
              <a:t>from</a:t>
            </a:r>
            <a:r>
              <a:rPr lang="nl-NL" dirty="0"/>
              <a:t> China </a:t>
            </a:r>
            <a:r>
              <a:rPr lang="nl-NL" dirty="0" err="1"/>
              <a:t>and</a:t>
            </a:r>
            <a:r>
              <a:rPr lang="nl-NL" dirty="0"/>
              <a:t> India is </a:t>
            </a:r>
            <a:r>
              <a:rPr lang="nl-NL" dirty="0" err="1"/>
              <a:t>becoming</a:t>
            </a:r>
            <a:r>
              <a:rPr lang="nl-NL" dirty="0"/>
              <a:t> </a:t>
            </a:r>
            <a:r>
              <a:rPr lang="nl-NL" dirty="0" err="1"/>
              <a:t>illegal</a:t>
            </a:r>
            <a:r>
              <a:rPr lang="nl-NL" dirty="0"/>
              <a:t> in 2020 (we do </a:t>
            </a:r>
            <a:r>
              <a:rPr lang="nl-NL" dirty="0" err="1"/>
              <a:t>not</a:t>
            </a:r>
            <a:r>
              <a:rPr lang="nl-NL" dirty="0"/>
              <a:t> </a:t>
            </a:r>
            <a:r>
              <a:rPr lang="nl-NL" dirty="0" err="1"/>
              <a:t>know</a:t>
            </a:r>
            <a:r>
              <a:rPr lang="nl-NL" dirty="0"/>
              <a:t> </a:t>
            </a:r>
            <a:r>
              <a:rPr lang="nl-NL" dirty="0" err="1"/>
              <a:t>yet</a:t>
            </a:r>
            <a:r>
              <a:rPr lang="nl-NL" dirty="0"/>
              <a:t>. The import of </a:t>
            </a:r>
            <a:r>
              <a:rPr lang="nl-NL" dirty="0" err="1"/>
              <a:t>this</a:t>
            </a:r>
            <a:r>
              <a:rPr lang="nl-NL" dirty="0"/>
              <a:t> </a:t>
            </a:r>
            <a:r>
              <a:rPr lang="nl-NL" dirty="0" err="1"/>
              <a:t>medication</a:t>
            </a:r>
            <a:r>
              <a:rPr lang="nl-NL" dirty="0"/>
              <a:t> is </a:t>
            </a:r>
            <a:r>
              <a:rPr lang="nl-NL" dirty="0" err="1"/>
              <a:t>evaluated</a:t>
            </a:r>
            <a:r>
              <a:rPr lang="nl-NL" dirty="0"/>
              <a:t> in 2020 </a:t>
            </a:r>
            <a:r>
              <a:rPr lang="nl-NL" dirty="0" err="1"/>
              <a:t>by</a:t>
            </a:r>
            <a:r>
              <a:rPr lang="nl-NL" dirty="0"/>
              <a:t> </a:t>
            </a:r>
            <a:r>
              <a:rPr lang="nl-NL" dirty="0" err="1"/>
              <a:t>Anvisa</a:t>
            </a:r>
            <a:r>
              <a:rPr lang="nl-NL" dirty="0"/>
              <a:t>, but </a:t>
            </a:r>
            <a:r>
              <a:rPr lang="nl-NL" dirty="0" err="1"/>
              <a:t>now</a:t>
            </a:r>
            <a:r>
              <a:rPr lang="nl-NL" dirty="0"/>
              <a:t> </a:t>
            </a:r>
            <a:r>
              <a:rPr lang="nl-NL" dirty="0" err="1"/>
              <a:t>it</a:t>
            </a:r>
            <a:r>
              <a:rPr lang="nl-NL" dirty="0"/>
              <a:t> is </a:t>
            </a:r>
            <a:r>
              <a:rPr lang="nl-NL" dirty="0" err="1"/>
              <a:t>allowed</a:t>
            </a:r>
            <a:r>
              <a:rPr lang="nl-NL" dirty="0"/>
              <a:t> in the </a:t>
            </a:r>
            <a:r>
              <a:rPr lang="nl-NL" dirty="0" err="1"/>
              <a:t>Brazilian</a:t>
            </a:r>
            <a:r>
              <a:rPr lang="nl-NL" dirty="0"/>
              <a:t> market). But SUS does </a:t>
            </a:r>
            <a:r>
              <a:rPr lang="nl-NL" dirty="0" err="1"/>
              <a:t>not</a:t>
            </a:r>
            <a:r>
              <a:rPr lang="nl-NL" dirty="0"/>
              <a:t> offer </a:t>
            </a:r>
            <a:r>
              <a:rPr lang="nl-NL" dirty="0" err="1"/>
              <a:t>this</a:t>
            </a:r>
            <a:r>
              <a:rPr lang="nl-NL" dirty="0"/>
              <a:t> </a:t>
            </a:r>
            <a:r>
              <a:rPr lang="nl-NL" dirty="0" err="1"/>
              <a:t>medication</a:t>
            </a:r>
            <a:r>
              <a:rPr lang="nl-NL" dirty="0"/>
              <a:t>, </a:t>
            </a:r>
            <a:r>
              <a:rPr lang="nl-NL" dirty="0" err="1"/>
              <a:t>instad</a:t>
            </a:r>
            <a:r>
              <a:rPr lang="nl-NL" dirty="0"/>
              <a:t> </a:t>
            </a:r>
            <a:r>
              <a:rPr lang="nl-NL" dirty="0" err="1"/>
              <a:t>stipulates</a:t>
            </a:r>
            <a:r>
              <a:rPr lang="nl-NL" dirty="0"/>
              <a:t> the </a:t>
            </a:r>
            <a:r>
              <a:rPr lang="nl-NL" dirty="0" err="1"/>
              <a:t>use</a:t>
            </a:r>
            <a:r>
              <a:rPr lang="nl-NL" dirty="0"/>
              <a:t> of </a:t>
            </a:r>
            <a:r>
              <a:rPr lang="nl-NL" dirty="0" err="1"/>
              <a:t>another</a:t>
            </a:r>
            <a:r>
              <a:rPr lang="nl-NL" dirty="0"/>
              <a:t> </a:t>
            </a:r>
            <a:r>
              <a:rPr lang="nl-NL" dirty="0" err="1"/>
              <a:t>medication</a:t>
            </a:r>
            <a:r>
              <a:rPr lang="nl-NL" dirty="0"/>
              <a:t> (</a:t>
            </a:r>
            <a:r>
              <a:rPr lang="nl-NL" dirty="0" err="1"/>
              <a:t>from</a:t>
            </a:r>
            <a:r>
              <a:rPr lang="nl-NL" dirty="0"/>
              <a:t> </a:t>
            </a:r>
            <a:r>
              <a:rPr lang="en-US" sz="1200" kern="1200" dirty="0" err="1">
                <a:solidFill>
                  <a:schemeClr val="tx1"/>
                </a:solidFill>
                <a:effectLst/>
                <a:latin typeface="+mn-lt"/>
                <a:ea typeface="+mn-ea"/>
                <a:cs typeface="+mn-cs"/>
              </a:rPr>
              <a:t>Bertezomibe</a:t>
            </a:r>
            <a:r>
              <a:rPr lang="en-US" sz="1200" kern="1200" dirty="0">
                <a:solidFill>
                  <a:schemeClr val="tx1"/>
                </a:solidFill>
                <a:effectLst/>
                <a:latin typeface="+mn-lt"/>
                <a:ea typeface="+mn-ea"/>
                <a:cs typeface="+mn-cs"/>
              </a:rPr>
              <a:t> to </a:t>
            </a:r>
            <a:r>
              <a:rPr lang="en-US" sz="1200" kern="1200" dirty="0" err="1">
                <a:solidFill>
                  <a:schemeClr val="tx1"/>
                </a:solidFill>
                <a:effectLst/>
                <a:latin typeface="+mn-lt"/>
                <a:ea typeface="+mn-ea"/>
                <a:cs typeface="+mn-cs"/>
              </a:rPr>
              <a:t>Revilimide</a:t>
            </a:r>
            <a:r>
              <a:rPr lang="en-US" sz="1200" kern="1200" dirty="0">
                <a:solidFill>
                  <a:schemeClr val="tx1"/>
                </a:solidFill>
                <a:effectLst/>
                <a:latin typeface="+mn-lt"/>
                <a:ea typeface="+mn-ea"/>
                <a:cs typeface="+mn-cs"/>
              </a:rPr>
              <a:t>). But patient needs the first medication according to the doctor. SUS does not provide it. It can be bought in Brazil: imported from the US.</a:t>
            </a:r>
          </a:p>
          <a:p>
            <a:r>
              <a:rPr lang="en-US" sz="1200" kern="1200" dirty="0">
                <a:solidFill>
                  <a:schemeClr val="tx1"/>
                </a:solidFill>
                <a:effectLst/>
                <a:latin typeface="+mn-lt"/>
                <a:ea typeface="+mn-ea"/>
                <a:cs typeface="+mn-cs"/>
              </a:rPr>
              <a:t>Case of patient: SUS has to pay for the treatment, based on the statement of the specialist, that the medication is allowed on the Brazilian market (but only US import), and on the right to health stipulated in the constitution.</a:t>
            </a:r>
          </a:p>
          <a:p>
            <a:endParaRPr lang="nl-NL" dirty="0"/>
          </a:p>
        </p:txBody>
      </p:sp>
      <p:sp>
        <p:nvSpPr>
          <p:cNvPr id="4" name="Tijdelijke aanduiding voor dianummer 3"/>
          <p:cNvSpPr>
            <a:spLocks noGrp="1"/>
          </p:cNvSpPr>
          <p:nvPr>
            <p:ph type="sldNum" sz="quarter" idx="5"/>
          </p:nvPr>
        </p:nvSpPr>
        <p:spPr/>
        <p:txBody>
          <a:bodyPr/>
          <a:lstStyle/>
          <a:p>
            <a:fld id="{C878718F-5715-4B55-B1D9-87AE209BC5CC}" type="slidenum">
              <a:rPr lang="nl-NL" smtClean="0"/>
              <a:t>5</a:t>
            </a:fld>
            <a:endParaRPr lang="nl-NL"/>
          </a:p>
        </p:txBody>
      </p:sp>
    </p:spTree>
    <p:extLst>
      <p:ext uri="{BB962C8B-B14F-4D97-AF65-F5344CB8AC3E}">
        <p14:creationId xmlns:p14="http://schemas.microsoft.com/office/powerpoint/2010/main" val="1037139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http://www.scielo.br/scielo.php?script=sci_arttext&amp;pid=S0034-89101991000600010#tabela2</a:t>
            </a:r>
          </a:p>
          <a:p>
            <a:endParaRPr lang="en-US" dirty="0"/>
          </a:p>
          <a:p>
            <a:r>
              <a:rPr lang="en-US" dirty="0"/>
              <a:t>1988: life expectancy: 64,</a:t>
            </a:r>
            <a:r>
              <a:rPr lang="en-US" baseline="0" dirty="0"/>
              <a:t> now it is 76.</a:t>
            </a:r>
            <a:endParaRPr lang="nl-NL" dirty="0"/>
          </a:p>
        </p:txBody>
      </p:sp>
      <p:sp>
        <p:nvSpPr>
          <p:cNvPr id="4" name="Tijdelijke aanduiding voor dianummer 3"/>
          <p:cNvSpPr>
            <a:spLocks noGrp="1"/>
          </p:cNvSpPr>
          <p:nvPr>
            <p:ph type="sldNum" sz="quarter" idx="10"/>
          </p:nvPr>
        </p:nvSpPr>
        <p:spPr/>
        <p:txBody>
          <a:bodyPr/>
          <a:lstStyle/>
          <a:p>
            <a:fld id="{C878718F-5715-4B55-B1D9-87AE209BC5CC}" type="slidenum">
              <a:rPr lang="nl-NL" smtClean="0"/>
              <a:t>6</a:t>
            </a:fld>
            <a:endParaRPr lang="nl-NL"/>
          </a:p>
        </p:txBody>
      </p:sp>
    </p:spTree>
    <p:extLst>
      <p:ext uri="{BB962C8B-B14F-4D97-AF65-F5344CB8AC3E}">
        <p14:creationId xmlns:p14="http://schemas.microsoft.com/office/powerpoint/2010/main" val="2319114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50000"/>
              </a:lnSpc>
              <a:spcAft>
                <a:spcPts val="800"/>
              </a:spcAft>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‘My life has stopped because I have to take care of my mother’, said Simone. Simone’s life changed drastically after her mother Nair became ill over a year ago. Since then, taking care of her mother requires her full attention. Over the past year, Nair had</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Times New Roman" panose="02020603050405020304" pitchFamily="18" charset="0"/>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pneumonia from which she recovered but Nair’s lungs remained fragile and with limited capacity.</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Times New Roman" panose="02020603050405020304" pitchFamily="18" charset="0"/>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Nair refused to eat because she was convinced that her daughter would poison the food to kill her. admitted to hospital where they performed a gastrostomy so she could receive nutritional support via a catheter, preventing Nair from starving herself.</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Times New Roman" panose="02020603050405020304" pitchFamily="18" charset="0"/>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Nair has dementia with psychiatric symptoms and the doctor prescribed medication that made her more lucid. She started eating again but because she sometimes still refuses to eat, continues to have the catheter which can be used in case of emergency.</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Times New Roman" panose="02020603050405020304" pitchFamily="18" charset="0"/>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not able to control her bladder anymore and has difficulty moving.</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Times New Roman" panose="02020603050405020304" pitchFamily="18" charset="0"/>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Over the past year, Nair had to be admitted to the hospital twice and in total she spent about three months in the hospital and spent a considerable amount of time at the Intensive Care Unit. Simone visited her  mother twice a day when she was in the ICU. She had to check if her mother received the right medical treatment and that she was not abandoned by an overburdened health system.</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Moving in the house of Nair in order to take care of her has thus created a distance between Simone and her daughter. Daughter usually lives 20 km away, with father, close to friends. Simone is not working so she cannot contribute financially to the care of her mother. Simone has three brothers and they pay for the domestic worker who helps take care of her mother now she is at home.</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In addition, the health insurance company started giving problems, which brought Simone to the </a:t>
            </a:r>
            <a:r>
              <a:rPr lang="en-GB" sz="1200" dirty="0" err="1">
                <a:effectLst/>
                <a:latin typeface="Times New Roman" panose="02020603050405020304" pitchFamily="18" charset="0"/>
                <a:ea typeface="Calibri" panose="020F0502020204030204" pitchFamily="34" charset="0"/>
                <a:cs typeface="Times New Roman" panose="02020603050405020304" pitchFamily="18" charset="0"/>
              </a:rPr>
              <a:t>Defensoria</a:t>
            </a: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 Publica. Nair had the contract for about ten years already and uses her retirement money to pay for the health insurance. The broker informed them that they had to ‘migrate’ the policy to another insurance company. The reason for this migration was that the current contract was going to be cancelled. But then she found out that this ‘migration’ was not possible because the new insurer would not accept her mother as a client. This failed ‘migration’ means that he insurance contract has been cancelled. Simone’s mother needs constant medical assistance because of the problems with her lungs and the cancelation of the contract means that this will stop. Without private health insurance, Nair would have to rely on the public health system (SUS).</a:t>
            </a:r>
          </a:p>
          <a:p>
            <a:pPr>
              <a:lnSpc>
                <a:spcPct val="150000"/>
              </a:lnSpc>
              <a:spcAft>
                <a:spcPts val="800"/>
              </a:spcAft>
            </a:pP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Simone complained with the broker but that did not help and she turned to the ANS. They told her to go to the insurance company’s ombudsman, but instead she went to the </a:t>
            </a:r>
            <a:r>
              <a:rPr lang="en-GB" sz="1200" dirty="0" err="1">
                <a:effectLst/>
                <a:latin typeface="Times New Roman" panose="02020603050405020304" pitchFamily="18" charset="0"/>
                <a:ea typeface="Calibri" panose="020F0502020204030204" pitchFamily="34" charset="0"/>
                <a:cs typeface="Times New Roman" panose="02020603050405020304" pitchFamily="18" charset="0"/>
              </a:rPr>
              <a:t>Defensoria</a:t>
            </a: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200" dirty="0" err="1">
                <a:effectLst/>
                <a:latin typeface="Times New Roman" panose="02020603050405020304" pitchFamily="18" charset="0"/>
                <a:ea typeface="Calibri" panose="020F0502020204030204" pitchFamily="34" charset="0"/>
                <a:cs typeface="Times New Roman" panose="02020603050405020304" pitchFamily="18" charset="0"/>
              </a:rPr>
              <a:t>Pública</a:t>
            </a: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 There it shows that the broker or the insurance company had sold a so called fake collective contract. The Judge rules that the contract cannot be cancelled and that the company committed fraud. The judge also ruled that the insurance company and the broker led to suffering of Nair. The judge highlights that she is of an advanced age where healthcare is necessary to keep her health and her life. The judge rules that the insurer and the broker have to pay Nair 5000 </a:t>
            </a:r>
            <a:r>
              <a:rPr lang="en-GB" sz="1200" dirty="0" err="1">
                <a:effectLst/>
                <a:latin typeface="Times New Roman" panose="02020603050405020304" pitchFamily="18" charset="0"/>
                <a:ea typeface="Calibri" panose="020F0502020204030204" pitchFamily="34" charset="0"/>
                <a:cs typeface="Times New Roman" panose="02020603050405020304" pitchFamily="18" charset="0"/>
              </a:rPr>
              <a:t>Reais</a:t>
            </a: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 moral damage.</a:t>
            </a:r>
          </a:p>
          <a:p>
            <a:pPr>
              <a:lnSpc>
                <a:spcPct val="150000"/>
              </a:lnSpc>
              <a:spcAft>
                <a:spcPts val="800"/>
              </a:spcAft>
            </a:pP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Simone was embarrassed to talk about this. She had probably not envisioned that at this point in life she would be divorced, without a job, taking care of her mother, having to deal with insurance companies, hospitals and court cases and that the situation would also put a strain on her relationship with her teenage daughter. Talking about these issues is not easy and not always acceptable. The love that one is supposed to have for one’s mother and the care that is part of it should be unconditional and is not something that can be put into question. But many people find themselves in a situation like Simone as Brazilians get older, especially women. Simone felt guilty for telling us this. The way she formulated things made it clear that she was worried that we would be judgemental or think bad of her. She was concerned that talking about these difficulties of taking care of her mother, and revealing how it had affected her life to such a great extent, might be misunderstood as complaining, as if she was reluctant to care, but this was not the case. Simone made this clear through small remarks and gestures, such as ‘I care about my mother’, or ‘I am not complaining, I am just realizing how much this has affected my life’.</a:t>
            </a:r>
          </a:p>
          <a:p>
            <a:pPr>
              <a:lnSpc>
                <a:spcPct val="150000"/>
              </a:lnSpc>
              <a:spcAft>
                <a:spcPts val="800"/>
              </a:spcAft>
            </a:pP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en-GB" sz="1100" b="1" dirty="0">
                <a:effectLst/>
                <a:latin typeface="Times New Roman" panose="02020603050405020304" pitchFamily="18" charset="0"/>
                <a:ea typeface="Calibri" panose="020F0502020204030204" pitchFamily="34" charset="0"/>
                <a:cs typeface="Times New Roman" panose="02020603050405020304" pitchFamily="18" charset="0"/>
              </a:rPr>
              <a:t>‘I might kill my mother’</a:t>
            </a:r>
            <a:endParaRPr lang="nl-NL"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GB" sz="1100" dirty="0">
                <a:effectLst/>
                <a:latin typeface="Times New Roman" panose="02020603050405020304" pitchFamily="18" charset="0"/>
                <a:ea typeface="Calibri" panose="020F0502020204030204" pitchFamily="34" charset="0"/>
                <a:cs typeface="Times New Roman" panose="02020603050405020304" pitchFamily="18" charset="0"/>
              </a:rPr>
              <a:t>Marcelo and </a:t>
            </a:r>
            <a:r>
              <a:rPr lang="en-GB" sz="1100" dirty="0" err="1">
                <a:effectLst/>
                <a:latin typeface="Times New Roman" panose="02020603050405020304" pitchFamily="18" charset="0"/>
                <a:ea typeface="Calibri" panose="020F0502020204030204" pitchFamily="34" charset="0"/>
                <a:cs typeface="Times New Roman" panose="02020603050405020304" pitchFamily="18" charset="0"/>
              </a:rPr>
              <a:t>Hermínia</a:t>
            </a:r>
            <a:r>
              <a:rPr lang="en-GB" sz="1100" dirty="0">
                <a:effectLst/>
                <a:latin typeface="Times New Roman" panose="02020603050405020304" pitchFamily="18" charset="0"/>
                <a:ea typeface="Calibri" panose="020F0502020204030204" pitchFamily="34" charset="0"/>
                <a:cs typeface="Times New Roman" panose="02020603050405020304" pitchFamily="18" charset="0"/>
              </a:rPr>
              <a:t> find it difficult to take care of their 82 year old mother Maria. Maria was hospitalized for two months where she received treatment for pneumonia. She was discharged about a month ago and is at home again. But the health of Maria is very precarious and she needs a lot of medical attention, which is to a large degree up to the four children, especially as the insurance company is not authorizing all the care that the doctor prescribed.</a:t>
            </a:r>
            <a:endParaRPr lang="nl-NL"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GB" sz="1100" dirty="0">
                <a:effectLst/>
                <a:latin typeface="Times New Roman" panose="02020603050405020304" pitchFamily="18" charset="0"/>
                <a:ea typeface="Calibri" panose="020F0502020204030204" pitchFamily="34" charset="0"/>
                <a:cs typeface="Times New Roman" panose="02020603050405020304" pitchFamily="18" charset="0"/>
              </a:rPr>
              <a:t>Maria’s doctor prescribed 24 hour per day homecare but the insurance company only authorised 12 hours per day. Marcelo contacted the insurance company and complained but the insurance company refused to authorise the 24 hours homecare. The company explained that in order to have 24 hour homecare, one needs to score high on a certain index and the situation of her mother was not high enough on the index. It greatly upset Marcelo that the insurance company did not follow the doctor’s prescription and that they scored his mother on an index: ‘Can you believe it? An index! I get hot-tempered just telling you about this.’ Marcelo points out that the insurance company is not being fair. He found out that other people who have the same contract have a much lower premium:</a:t>
            </a:r>
            <a:endParaRPr lang="nl-NL"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GB" sz="1100" dirty="0">
                <a:effectLst/>
                <a:latin typeface="Times New Roman" panose="02020603050405020304" pitchFamily="18" charset="0"/>
                <a:ea typeface="Calibri" panose="020F0502020204030204" pitchFamily="34" charset="0"/>
                <a:cs typeface="Times New Roman" panose="02020603050405020304" pitchFamily="18" charset="0"/>
              </a:rPr>
              <a:t>‘We have been paying for this health insurance for ten years. I discovered that I am paying three times more than another patient that was hospitalized with my mother and who had the same age, and who had the same policy with the same company!... I calculated how much we have spent on my mother’s insurance and over the past ten years this was 168,000 </a:t>
            </a:r>
            <a:r>
              <a:rPr lang="en-GB" sz="1100" dirty="0" err="1">
                <a:effectLst/>
                <a:latin typeface="Times New Roman" panose="02020603050405020304" pitchFamily="18" charset="0"/>
                <a:ea typeface="Calibri" panose="020F0502020204030204" pitchFamily="34" charset="0"/>
                <a:cs typeface="Times New Roman" panose="02020603050405020304" pitchFamily="18" charset="0"/>
              </a:rPr>
              <a:t>reais</a:t>
            </a:r>
            <a:r>
              <a:rPr lang="en-GB" sz="1100" dirty="0">
                <a:effectLst/>
                <a:latin typeface="Times New Roman" panose="02020603050405020304" pitchFamily="18" charset="0"/>
                <a:ea typeface="Calibri" panose="020F0502020204030204" pitchFamily="34" charset="0"/>
                <a:cs typeface="Times New Roman" panose="02020603050405020304" pitchFamily="18" charset="0"/>
              </a:rPr>
              <a:t>. Maybe this is the reason why the accepted to pay for a part of the homecare, because they profited a lot from her already.’</a:t>
            </a:r>
            <a:endParaRPr lang="nl-NL"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GB" sz="1100" dirty="0">
                <a:effectLst/>
                <a:latin typeface="Times New Roman" panose="02020603050405020304" pitchFamily="18" charset="0"/>
                <a:ea typeface="Calibri" panose="020F0502020204030204" pitchFamily="34" charset="0"/>
                <a:cs typeface="Times New Roman" panose="02020603050405020304" pitchFamily="18" charset="0"/>
              </a:rPr>
              <a:t>Marcelo, but also </a:t>
            </a:r>
            <a:r>
              <a:rPr lang="en-GB" sz="1100" dirty="0" err="1">
                <a:effectLst/>
                <a:latin typeface="Times New Roman" panose="02020603050405020304" pitchFamily="18" charset="0"/>
                <a:ea typeface="Calibri" panose="020F0502020204030204" pitchFamily="34" charset="0"/>
                <a:cs typeface="Times New Roman" panose="02020603050405020304" pitchFamily="18" charset="0"/>
              </a:rPr>
              <a:t>Hermínia</a:t>
            </a:r>
            <a:r>
              <a:rPr lang="en-GB" sz="1100" dirty="0">
                <a:effectLst/>
                <a:latin typeface="Times New Roman" panose="02020603050405020304" pitchFamily="18" charset="0"/>
                <a:ea typeface="Calibri" panose="020F0502020204030204" pitchFamily="34" charset="0"/>
                <a:cs typeface="Times New Roman" panose="02020603050405020304" pitchFamily="18" charset="0"/>
              </a:rPr>
              <a:t> and the two other siblings now have to treat their mother and they are very anxious that they might do something wrong. Maria’s health is very fragile:</a:t>
            </a:r>
          </a:p>
          <a:p>
            <a:pPr>
              <a:lnSpc>
                <a:spcPct val="150000"/>
              </a:lnSpc>
              <a:spcAft>
                <a:spcPts val="800"/>
              </a:spcAft>
            </a:pPr>
            <a:r>
              <a:rPr lang="en-GB" sz="1100" dirty="0">
                <a:effectLst/>
                <a:latin typeface="Times New Roman" panose="02020603050405020304" pitchFamily="18" charset="0"/>
                <a:ea typeface="Calibri" panose="020F0502020204030204" pitchFamily="34" charset="0"/>
                <a:cs typeface="Times New Roman" panose="02020603050405020304" pitchFamily="18" charset="0"/>
              </a:rPr>
              <a:t>- She has a severe infection which she had already when she was discharged.</a:t>
            </a:r>
          </a:p>
          <a:p>
            <a:pPr marL="171450" indent="-171450">
              <a:lnSpc>
                <a:spcPct val="150000"/>
              </a:lnSpc>
              <a:spcAft>
                <a:spcPts val="800"/>
              </a:spcAft>
              <a:buFontTx/>
              <a:buChar char="-"/>
            </a:pPr>
            <a:r>
              <a:rPr lang="en-GB" sz="1100" dirty="0">
                <a:effectLst/>
                <a:latin typeface="Times New Roman" panose="02020603050405020304" pitchFamily="18" charset="0"/>
                <a:ea typeface="Calibri" panose="020F0502020204030204" pitchFamily="34" charset="0"/>
                <a:cs typeface="Times New Roman" panose="02020603050405020304" pitchFamily="18" charset="0"/>
              </a:rPr>
              <a:t>Maria has a lesion close to her tail bone and the lesion is not healing. It needs dressing regularly to avoid further infection.</a:t>
            </a:r>
          </a:p>
          <a:p>
            <a:pPr marL="171450" indent="-171450">
              <a:lnSpc>
                <a:spcPct val="150000"/>
              </a:lnSpc>
              <a:spcAft>
                <a:spcPts val="800"/>
              </a:spcAft>
              <a:buFontTx/>
              <a:buChar char="-"/>
            </a:pPr>
            <a:r>
              <a:rPr lang="en-GB" sz="1100" dirty="0">
                <a:effectLst/>
                <a:latin typeface="Times New Roman" panose="02020603050405020304" pitchFamily="18" charset="0"/>
                <a:ea typeface="Calibri" panose="020F0502020204030204" pitchFamily="34" charset="0"/>
                <a:cs typeface="Times New Roman" panose="02020603050405020304" pitchFamily="18" charset="0"/>
              </a:rPr>
              <a:t>Maria is not able to control her intestines, which only increases the risk of infection.</a:t>
            </a:r>
          </a:p>
          <a:p>
            <a:pPr marL="171450" indent="-171450">
              <a:lnSpc>
                <a:spcPct val="150000"/>
              </a:lnSpc>
              <a:spcAft>
                <a:spcPts val="800"/>
              </a:spcAft>
              <a:buFontTx/>
              <a:buChar char="-"/>
            </a:pPr>
            <a:r>
              <a:rPr lang="en-GB" sz="1100" dirty="0">
                <a:effectLst/>
                <a:latin typeface="Times New Roman" panose="02020603050405020304" pitchFamily="18" charset="0"/>
                <a:ea typeface="Calibri" panose="020F0502020204030204" pitchFamily="34" charset="0"/>
                <a:cs typeface="Times New Roman" panose="02020603050405020304" pitchFamily="18" charset="0"/>
              </a:rPr>
              <a:t>The nurse who takes care of the mother 12 hours per day showed them how to do the dressing but Marcelo is not comfortable doing it. He says he should not have to deal with his mother’s body in this way. Not only is Marcelo concerned that he lacks medical expertise, he is also worried that he is too close to his mother and that this affectionate bond prevents him from doing the right thing: ‘I don’t have enough distance to her, and when I take care of her I am afraid that I hurt her, or I see that she is in pain and then I stop what I am doing to stop the pain, but she needs the medical attention.’</a:t>
            </a:r>
          </a:p>
          <a:p>
            <a:pPr marL="171450" indent="-171450">
              <a:lnSpc>
                <a:spcPct val="150000"/>
              </a:lnSpc>
              <a:spcAft>
                <a:spcPts val="800"/>
              </a:spcAft>
              <a:buFontTx/>
              <a:buChar char="-"/>
            </a:pPr>
            <a:r>
              <a:rPr lang="en-GB" sz="1100" dirty="0">
                <a:effectLst/>
                <a:latin typeface="Times New Roman" panose="02020603050405020304" pitchFamily="18" charset="0"/>
                <a:ea typeface="Calibri" panose="020F0502020204030204" pitchFamily="34" charset="0"/>
                <a:cs typeface="Times New Roman" panose="02020603050405020304" pitchFamily="18" charset="0"/>
              </a:rPr>
              <a:t>Every day, Maria has to take 13 pills and these pills need to be taken at the right moment and some pills are not allowed to be taken together as they would create health risks. This makes the son afraid of making a mistake, mixing the pills, administering them in the wrong way, and thus create a health risk for his mother.</a:t>
            </a:r>
          </a:p>
          <a:p>
            <a:pPr marL="171450" indent="-171450">
              <a:lnSpc>
                <a:spcPct val="150000"/>
              </a:lnSpc>
              <a:spcAft>
                <a:spcPts val="800"/>
              </a:spcAft>
              <a:buFontTx/>
              <a:buChar char="-"/>
            </a:pPr>
            <a:r>
              <a:rPr lang="en-GB" sz="1100" dirty="0">
                <a:effectLst/>
                <a:latin typeface="Times New Roman" panose="02020603050405020304" pitchFamily="18" charset="0"/>
                <a:ea typeface="Calibri" panose="020F0502020204030204" pitchFamily="34" charset="0"/>
                <a:cs typeface="Times New Roman" panose="02020603050405020304" pitchFamily="18" charset="0"/>
              </a:rPr>
              <a:t>She has a gastrostomy and is fed by a catheter. She also has breathing problems due to pulmonary fluids building up in her lungs. She is on oxygen support and receives other medication via nebulization. There is a nurse with her for 12 hours per day and a doctor visits her approximately once every two weeks. She receives physiotherapy three times a week, a nutritionist once a month, and a phono audiologist visits once a week to help Maria with breathing. Marcelo is afraid that he makes a mistake when administering medication: If I give the wrong medication I can kill my mother. This is a huge stress for the whole family. If she dies while I am taking care of her I will think I failed and I will never forgive myself. I will have to live with that for the rest of my life and will never be sure if she would have lived if I had done something different.’</a:t>
            </a:r>
          </a:p>
          <a:p>
            <a:pPr marL="171450" indent="-171450">
              <a:lnSpc>
                <a:spcPct val="150000"/>
              </a:lnSpc>
              <a:spcAft>
                <a:spcPts val="800"/>
              </a:spcAft>
              <a:buFontTx/>
              <a:buChar char="-"/>
            </a:pPr>
            <a:r>
              <a:rPr lang="en-GB" sz="1100" dirty="0">
                <a:effectLst/>
                <a:latin typeface="Times New Roman" panose="02020603050405020304" pitchFamily="18" charset="0"/>
                <a:ea typeface="Calibri" panose="020F0502020204030204" pitchFamily="34" charset="0"/>
                <a:cs typeface="Times New Roman" panose="02020603050405020304" pitchFamily="18" charset="0"/>
              </a:rPr>
              <a:t>The nurse showed him how to remove fluids so they do not enter her lungs but he things he did not do it the right way and she almost died. They were fortunate that the nurse was just arriving, otherwise Maria would have died.</a:t>
            </a:r>
          </a:p>
          <a:p>
            <a:pPr marL="171450" indent="-171450">
              <a:lnSpc>
                <a:spcPct val="150000"/>
              </a:lnSpc>
              <a:spcAft>
                <a:spcPts val="800"/>
              </a:spcAft>
              <a:buFontTx/>
              <a:buChar char="-"/>
            </a:pPr>
            <a:r>
              <a:rPr lang="en-GB" sz="1100" dirty="0">
                <a:effectLst/>
                <a:latin typeface="Times New Roman" panose="02020603050405020304" pitchFamily="18" charset="0"/>
                <a:ea typeface="Calibri" panose="020F0502020204030204" pitchFamily="34" charset="0"/>
                <a:cs typeface="Times New Roman" panose="02020603050405020304" pitchFamily="18" charset="0"/>
              </a:rPr>
              <a:t>Marcelo continues: ‘I am not prepared for this. If I do something wrong I will never forgive myself. I don’t want and I cannot bear this responsibility.’ They have contacted the insurance company several times, asking them to authorize a 24 hour homecare. During one conversation, the insurer hinted to </a:t>
            </a:r>
            <a:r>
              <a:rPr lang="en-GB" sz="1100" dirty="0" err="1">
                <a:effectLst/>
                <a:latin typeface="Times New Roman" panose="02020603050405020304" pitchFamily="18" charset="0"/>
                <a:ea typeface="Calibri" panose="020F0502020204030204" pitchFamily="34" charset="0"/>
                <a:cs typeface="Times New Roman" panose="02020603050405020304" pitchFamily="18" charset="0"/>
              </a:rPr>
              <a:t>Hermínia</a:t>
            </a:r>
            <a:r>
              <a:rPr lang="en-GB" sz="1100" dirty="0">
                <a:effectLst/>
                <a:latin typeface="Times New Roman" panose="02020603050405020304" pitchFamily="18" charset="0"/>
                <a:ea typeface="Calibri" panose="020F0502020204030204" pitchFamily="34" charset="0"/>
                <a:cs typeface="Times New Roman" panose="02020603050405020304" pitchFamily="18" charset="0"/>
              </a:rPr>
              <a:t> that the family simply did not wat to take care of their mother. The suggestion that they did not care for their mother and that the problem was unwillingness to help her greatly upset them. </a:t>
            </a:r>
            <a:r>
              <a:rPr lang="en-GB" sz="1100" dirty="0" err="1">
                <a:effectLst/>
                <a:latin typeface="Times New Roman" panose="02020603050405020304" pitchFamily="18" charset="0"/>
                <a:ea typeface="Calibri" panose="020F0502020204030204" pitchFamily="34" charset="0"/>
                <a:cs typeface="Times New Roman" panose="02020603050405020304" pitchFamily="18" charset="0"/>
              </a:rPr>
              <a:t>Hermínia</a:t>
            </a:r>
            <a:r>
              <a:rPr lang="en-GB" sz="1100" dirty="0">
                <a:effectLst/>
                <a:latin typeface="Times New Roman" panose="02020603050405020304" pitchFamily="18" charset="0"/>
                <a:ea typeface="Calibri" panose="020F0502020204030204" pitchFamily="34" charset="0"/>
                <a:cs typeface="Times New Roman" panose="02020603050405020304" pitchFamily="18" charset="0"/>
              </a:rPr>
              <a:t> explains: ‘When I do the aspiration I almost die out of fear of hurting her. And the companies, they only look at it from the financial side. But there is a human side. The doctor told is that the insurance company helped us a lot compared with other companies. He knows of cases where the insurance company rejected homecare completely.’</a:t>
            </a:r>
            <a:endParaRPr lang="nl-NL"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GB" sz="1100" dirty="0">
                <a:effectLst/>
                <a:latin typeface="Times New Roman" panose="02020603050405020304" pitchFamily="18" charset="0"/>
                <a:ea typeface="Calibri" panose="020F0502020204030204" pitchFamily="34" charset="0"/>
                <a:cs typeface="Times New Roman" panose="02020603050405020304" pitchFamily="18" charset="0"/>
              </a:rPr>
              <a:t>- Later that month the court made a preliminary ruling in favour of the client. The insurance company had to provide 24 hour per day homecare. Seven months later, the court ruled that the client was entitled to 24 hour homecare and that the insurer had to pay the client 5000 </a:t>
            </a:r>
            <a:r>
              <a:rPr lang="en-GB" sz="1100" dirty="0" err="1">
                <a:effectLst/>
                <a:latin typeface="Times New Roman" panose="02020603050405020304" pitchFamily="18" charset="0"/>
                <a:ea typeface="Calibri" panose="020F0502020204030204" pitchFamily="34" charset="0"/>
                <a:cs typeface="Times New Roman" panose="02020603050405020304" pitchFamily="18" charset="0"/>
              </a:rPr>
              <a:t>Reais</a:t>
            </a:r>
            <a:r>
              <a:rPr lang="en-GB" sz="1100" dirty="0">
                <a:effectLst/>
                <a:latin typeface="Times New Roman" panose="02020603050405020304" pitchFamily="18" charset="0"/>
                <a:ea typeface="Calibri" panose="020F0502020204030204" pitchFamily="34" charset="0"/>
                <a:cs typeface="Times New Roman" panose="02020603050405020304" pitchFamily="18" charset="0"/>
              </a:rPr>
              <a:t> moral damage. The next day, the insurance company appealed against the decision and three months later the appeal is still pending. </a:t>
            </a:r>
            <a:endParaRPr lang="nl-NL"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nl-NL" sz="1100" dirty="0" err="1">
                <a:effectLst/>
                <a:latin typeface="Calibri" panose="020F0502020204030204" pitchFamily="34" charset="0"/>
                <a:ea typeface="Calibri" panose="020F0502020204030204" pitchFamily="34" charset="0"/>
                <a:cs typeface="Times New Roman" panose="02020603050405020304" pitchFamily="18" charset="0"/>
              </a:rPr>
              <a:t>Ageing</a:t>
            </a:r>
            <a:r>
              <a:rPr lang="nl-NL" sz="1100" dirty="0">
                <a:effectLst/>
                <a:latin typeface="Calibri" panose="020F0502020204030204" pitchFamily="34" charset="0"/>
                <a:ea typeface="Calibri" panose="020F0502020204030204" pitchFamily="34" charset="0"/>
                <a:cs typeface="Times New Roman" panose="02020603050405020304" pitchFamily="18" charset="0"/>
              </a:rPr>
              <a:t> Brazil: more </a:t>
            </a:r>
            <a:r>
              <a:rPr lang="nl-NL" sz="1100" dirty="0" err="1">
                <a:effectLst/>
                <a:latin typeface="Calibri" panose="020F0502020204030204" pitchFamily="34" charset="0"/>
                <a:ea typeface="Calibri" panose="020F0502020204030204" pitchFamily="34" charset="0"/>
                <a:cs typeface="Times New Roman" panose="02020603050405020304" pitchFamily="18" charset="0"/>
              </a:rPr>
              <a:t>use</a:t>
            </a:r>
            <a:r>
              <a:rPr lang="nl-NL" sz="1100" dirty="0">
                <a:effectLst/>
                <a:latin typeface="Calibri" panose="020F0502020204030204" pitchFamily="34" charset="0"/>
                <a:ea typeface="Calibri" panose="020F0502020204030204" pitchFamily="34" charset="0"/>
                <a:cs typeface="Times New Roman" panose="02020603050405020304" pitchFamily="18" charset="0"/>
              </a:rPr>
              <a:t> of </a:t>
            </a:r>
            <a:r>
              <a:rPr lang="nl-NL" sz="1100" dirty="0" err="1">
                <a:effectLst/>
                <a:latin typeface="Calibri" panose="020F0502020204030204" pitchFamily="34" charset="0"/>
                <a:ea typeface="Calibri" panose="020F0502020204030204" pitchFamily="34" charset="0"/>
                <a:cs typeface="Times New Roman" panose="02020603050405020304" pitchFamily="18" charset="0"/>
              </a:rPr>
              <a:t>homecare</a:t>
            </a:r>
            <a:r>
              <a:rPr lang="nl-NL" sz="1100" dirty="0">
                <a:effectLst/>
                <a:latin typeface="Calibri" panose="020F0502020204030204" pitchFamily="34" charset="0"/>
                <a:ea typeface="Calibri" panose="020F0502020204030204" pitchFamily="34" charset="0"/>
                <a:cs typeface="Times New Roman" panose="02020603050405020304" pitchFamily="18" charset="0"/>
              </a:rPr>
              <a:t>: </a:t>
            </a:r>
            <a:r>
              <a:rPr lang="nl-NL" sz="1100" dirty="0" err="1">
                <a:effectLst/>
                <a:latin typeface="Calibri" panose="020F0502020204030204" pitchFamily="34" charset="0"/>
                <a:ea typeface="Calibri" panose="020F0502020204030204" pitchFamily="34" charset="0"/>
                <a:cs typeface="Times New Roman" panose="02020603050405020304" pitchFamily="18" charset="0"/>
              </a:rPr>
              <a:t>better</a:t>
            </a:r>
            <a:r>
              <a:rPr lang="nl-NL" sz="1100" dirty="0">
                <a:effectLst/>
                <a:latin typeface="Calibri" panose="020F0502020204030204" pitchFamily="34" charset="0"/>
                <a:ea typeface="Calibri" panose="020F0502020204030204" pitchFamily="34" charset="0"/>
                <a:cs typeface="Times New Roman" panose="02020603050405020304" pitchFamily="18" charset="0"/>
              </a:rPr>
              <a:t> </a:t>
            </a:r>
            <a:r>
              <a:rPr lang="nl-NL" sz="1100" dirty="0" err="1">
                <a:effectLst/>
                <a:latin typeface="Calibri" panose="020F0502020204030204" pitchFamily="34" charset="0"/>
                <a:ea typeface="Calibri" panose="020F0502020204030204" pitchFamily="34" charset="0"/>
                <a:cs typeface="Times New Roman" panose="02020603050405020304" pitchFamily="18" charset="0"/>
              </a:rPr>
              <a:t>use</a:t>
            </a:r>
            <a:r>
              <a:rPr lang="nl-NL" sz="1100" dirty="0">
                <a:effectLst/>
                <a:latin typeface="Calibri" panose="020F0502020204030204" pitchFamily="34" charset="0"/>
                <a:ea typeface="Calibri" panose="020F0502020204030204" pitchFamily="34" charset="0"/>
                <a:cs typeface="Times New Roman" panose="02020603050405020304" pitchFamily="18" charset="0"/>
              </a:rPr>
              <a:t> of </a:t>
            </a:r>
            <a:r>
              <a:rPr lang="nl-NL" sz="1100" dirty="0" err="1">
                <a:effectLst/>
                <a:latin typeface="Calibri" panose="020F0502020204030204" pitchFamily="34" charset="0"/>
                <a:ea typeface="Calibri" panose="020F0502020204030204" pitchFamily="34" charset="0"/>
                <a:cs typeface="Times New Roman" panose="02020603050405020304" pitchFamily="18" charset="0"/>
              </a:rPr>
              <a:t>hospital</a:t>
            </a:r>
            <a:r>
              <a:rPr lang="nl-NL" sz="1100" dirty="0">
                <a:effectLst/>
                <a:latin typeface="Calibri" panose="020F0502020204030204" pitchFamily="34" charset="0"/>
                <a:ea typeface="Calibri" panose="020F0502020204030204" pitchFamily="34" charset="0"/>
                <a:cs typeface="Times New Roman" panose="02020603050405020304" pitchFamily="18" charset="0"/>
              </a:rPr>
              <a:t> </a:t>
            </a:r>
            <a:r>
              <a:rPr lang="nl-NL" sz="1100" dirty="0" err="1">
                <a:effectLst/>
                <a:latin typeface="Calibri" panose="020F0502020204030204" pitchFamily="34" charset="0"/>
                <a:ea typeface="Calibri" panose="020F0502020204030204" pitchFamily="34" charset="0"/>
                <a:cs typeface="Times New Roman" panose="02020603050405020304" pitchFamily="18" charset="0"/>
              </a:rPr>
              <a:t>space</a:t>
            </a:r>
            <a:r>
              <a:rPr lang="nl-NL" sz="1100" dirty="0">
                <a:effectLst/>
                <a:latin typeface="Calibri" panose="020F0502020204030204" pitchFamily="34" charset="0"/>
                <a:ea typeface="Calibri" panose="020F0502020204030204" pitchFamily="34" charset="0"/>
                <a:cs typeface="Times New Roman" panose="02020603050405020304" pitchFamily="18" charset="0"/>
              </a:rPr>
              <a:t>, </a:t>
            </a:r>
            <a:r>
              <a:rPr lang="nl-NL" sz="1100" dirty="0" err="1">
                <a:effectLst/>
                <a:latin typeface="Calibri" panose="020F0502020204030204" pitchFamily="34" charset="0"/>
                <a:ea typeface="Calibri" panose="020F0502020204030204" pitchFamily="34" charset="0"/>
                <a:cs typeface="Times New Roman" panose="02020603050405020304" pitchFamily="18" charset="0"/>
              </a:rPr>
              <a:t>better</a:t>
            </a:r>
            <a:r>
              <a:rPr lang="nl-NL" sz="1100" dirty="0">
                <a:effectLst/>
                <a:latin typeface="Calibri" panose="020F0502020204030204" pitchFamily="34" charset="0"/>
                <a:ea typeface="Calibri" panose="020F0502020204030204" pitchFamily="34" charset="0"/>
                <a:cs typeface="Times New Roman" panose="02020603050405020304" pitchFamily="18" charset="0"/>
              </a:rPr>
              <a:t> </a:t>
            </a:r>
            <a:r>
              <a:rPr lang="nl-NL" sz="1100" dirty="0" err="1">
                <a:effectLst/>
                <a:latin typeface="Calibri" panose="020F0502020204030204" pitchFamily="34" charset="0"/>
                <a:ea typeface="Calibri" panose="020F0502020204030204" pitchFamily="34" charset="0"/>
                <a:cs typeface="Times New Roman" panose="02020603050405020304" pitchFamily="18" charset="0"/>
              </a:rPr>
              <a:t>use</a:t>
            </a:r>
            <a:r>
              <a:rPr lang="nl-NL" sz="1100" dirty="0">
                <a:effectLst/>
                <a:latin typeface="Calibri" panose="020F0502020204030204" pitchFamily="34" charset="0"/>
                <a:ea typeface="Calibri" panose="020F0502020204030204" pitchFamily="34" charset="0"/>
                <a:cs typeface="Times New Roman" panose="02020603050405020304" pitchFamily="18" charset="0"/>
              </a:rPr>
              <a:t> </a:t>
            </a:r>
            <a:r>
              <a:rPr lang="nl-NL" sz="1100" dirty="0" err="1">
                <a:effectLst/>
                <a:latin typeface="Calibri" panose="020F0502020204030204" pitchFamily="34" charset="0"/>
                <a:ea typeface="Calibri" panose="020F0502020204030204" pitchFamily="34" charset="0"/>
                <a:cs typeface="Times New Roman" panose="02020603050405020304" pitchFamily="18" charset="0"/>
              </a:rPr>
              <a:t>oflimited</a:t>
            </a:r>
            <a:r>
              <a:rPr lang="nl-NL" sz="1100" dirty="0">
                <a:effectLst/>
                <a:latin typeface="Calibri" panose="020F0502020204030204" pitchFamily="34" charset="0"/>
                <a:ea typeface="Calibri" panose="020F0502020204030204" pitchFamily="34" charset="0"/>
                <a:cs typeface="Times New Roman" panose="02020603050405020304" pitchFamily="18" charset="0"/>
              </a:rPr>
              <a:t> resources. At the </a:t>
            </a:r>
            <a:r>
              <a:rPr lang="nl-NL" sz="1100" dirty="0" err="1">
                <a:effectLst/>
                <a:latin typeface="Calibri" panose="020F0502020204030204" pitchFamily="34" charset="0"/>
                <a:ea typeface="Calibri" panose="020F0502020204030204" pitchFamily="34" charset="0"/>
                <a:cs typeface="Times New Roman" panose="02020603050405020304" pitchFamily="18" charset="0"/>
              </a:rPr>
              <a:t>same</a:t>
            </a:r>
            <a:r>
              <a:rPr lang="nl-NL" sz="1100" dirty="0">
                <a:effectLst/>
                <a:latin typeface="Calibri" panose="020F0502020204030204" pitchFamily="34" charset="0"/>
                <a:ea typeface="Calibri" panose="020F0502020204030204" pitchFamily="34" charset="0"/>
                <a:cs typeface="Times New Roman" panose="02020603050405020304" pitchFamily="18" charset="0"/>
              </a:rPr>
              <a:t> time, </a:t>
            </a:r>
            <a:r>
              <a:rPr lang="nl-NL" sz="1100" dirty="0" err="1">
                <a:effectLst/>
                <a:latin typeface="Calibri" panose="020F0502020204030204" pitchFamily="34" charset="0"/>
                <a:ea typeface="Calibri" panose="020F0502020204030204" pitchFamily="34" charset="0"/>
                <a:cs typeface="Times New Roman" panose="02020603050405020304" pitchFamily="18" charset="0"/>
              </a:rPr>
              <a:t>homecare</a:t>
            </a:r>
            <a:r>
              <a:rPr lang="nl-NL" sz="1100" dirty="0">
                <a:effectLst/>
                <a:latin typeface="Calibri" panose="020F0502020204030204" pitchFamily="34" charset="0"/>
                <a:ea typeface="Calibri" panose="020F0502020204030204" pitchFamily="34" charset="0"/>
                <a:cs typeface="Times New Roman" panose="02020603050405020304" pitchFamily="18" charset="0"/>
              </a:rPr>
              <a:t> has issues. </a:t>
            </a:r>
            <a:r>
              <a:rPr lang="nl-NL" sz="1100" dirty="0" err="1">
                <a:effectLst/>
                <a:latin typeface="Calibri" panose="020F0502020204030204" pitchFamily="34" charset="0"/>
                <a:ea typeface="Calibri" panose="020F0502020204030204" pitchFamily="34" charset="0"/>
                <a:cs typeface="Times New Roman" panose="02020603050405020304" pitchFamily="18" charset="0"/>
              </a:rPr>
              <a:t>Usually</a:t>
            </a:r>
            <a:r>
              <a:rPr lang="nl-NL" sz="1100" dirty="0">
                <a:effectLst/>
                <a:latin typeface="Calibri" panose="020F0502020204030204" pitchFamily="34" charset="0"/>
                <a:ea typeface="Calibri" panose="020F0502020204030204" pitchFamily="34" charset="0"/>
                <a:cs typeface="Times New Roman" panose="02020603050405020304" pitchFamily="18" charset="0"/>
              </a:rPr>
              <a:t> </a:t>
            </a:r>
            <a:r>
              <a:rPr lang="nl-NL" sz="1100" dirty="0" err="1">
                <a:effectLst/>
                <a:latin typeface="Calibri" panose="020F0502020204030204" pitchFamily="34" charset="0"/>
                <a:ea typeface="Calibri" panose="020F0502020204030204" pitchFamily="34" charset="0"/>
                <a:cs typeface="Times New Roman" panose="02020603050405020304" pitchFamily="18" charset="0"/>
              </a:rPr>
              <a:t>children</a:t>
            </a:r>
            <a:r>
              <a:rPr lang="nl-NL" sz="1100" dirty="0">
                <a:effectLst/>
                <a:latin typeface="Calibri" panose="020F0502020204030204" pitchFamily="34" charset="0"/>
                <a:ea typeface="Calibri" panose="020F0502020204030204" pitchFamily="34" charset="0"/>
                <a:cs typeface="Times New Roman" panose="02020603050405020304" pitchFamily="18" charset="0"/>
              </a:rPr>
              <a:t>, </a:t>
            </a:r>
            <a:r>
              <a:rPr lang="nl-NL" sz="1100" dirty="0" err="1">
                <a:effectLst/>
                <a:latin typeface="Calibri" panose="020F0502020204030204" pitchFamily="34" charset="0"/>
                <a:ea typeface="Calibri" panose="020F0502020204030204" pitchFamily="34" charset="0"/>
                <a:cs typeface="Times New Roman" panose="02020603050405020304" pitchFamily="18" charset="0"/>
              </a:rPr>
              <a:t>especially</a:t>
            </a:r>
            <a:r>
              <a:rPr lang="nl-NL" sz="1100" dirty="0">
                <a:effectLst/>
                <a:latin typeface="Calibri" panose="020F0502020204030204" pitchFamily="34" charset="0"/>
                <a:ea typeface="Calibri" panose="020F0502020204030204" pitchFamily="34" charset="0"/>
                <a:cs typeface="Times New Roman" panose="02020603050405020304" pitchFamily="18" charset="0"/>
              </a:rPr>
              <a:t> </a:t>
            </a:r>
            <a:r>
              <a:rPr lang="nl-NL" sz="1100" dirty="0" err="1">
                <a:effectLst/>
                <a:latin typeface="Calibri" panose="020F0502020204030204" pitchFamily="34" charset="0"/>
                <a:ea typeface="Calibri" panose="020F0502020204030204" pitchFamily="34" charset="0"/>
                <a:cs typeface="Times New Roman" panose="02020603050405020304" pitchFamily="18" charset="0"/>
              </a:rPr>
              <a:t>daughters</a:t>
            </a:r>
            <a:r>
              <a:rPr lang="nl-NL" sz="1100" dirty="0">
                <a:effectLst/>
                <a:latin typeface="Calibri" panose="020F0502020204030204" pitchFamily="34" charset="0"/>
                <a:ea typeface="Calibri" panose="020F0502020204030204" pitchFamily="34" charset="0"/>
                <a:cs typeface="Times New Roman" panose="02020603050405020304" pitchFamily="18" charset="0"/>
              </a:rPr>
              <a:t>, </a:t>
            </a:r>
            <a:r>
              <a:rPr lang="nl-NL" sz="1100" dirty="0" err="1">
                <a:effectLst/>
                <a:latin typeface="Calibri" panose="020F0502020204030204" pitchFamily="34" charset="0"/>
                <a:ea typeface="Calibri" panose="020F0502020204030204" pitchFamily="34" charset="0"/>
                <a:cs typeface="Times New Roman" panose="02020603050405020304" pitchFamily="18" charset="0"/>
              </a:rPr>
              <a:t>who</a:t>
            </a:r>
            <a:r>
              <a:rPr lang="nl-NL" sz="1100" dirty="0">
                <a:effectLst/>
                <a:latin typeface="Calibri" panose="020F0502020204030204" pitchFamily="34" charset="0"/>
                <a:ea typeface="Calibri" panose="020F0502020204030204" pitchFamily="34" charset="0"/>
                <a:cs typeface="Times New Roman" panose="02020603050405020304" pitchFamily="18" charset="0"/>
              </a:rPr>
              <a:t> do </a:t>
            </a:r>
            <a:r>
              <a:rPr lang="nl-NL" sz="1100" dirty="0" err="1">
                <a:effectLst/>
                <a:latin typeface="Calibri" panose="020F0502020204030204" pitchFamily="34" charset="0"/>
                <a:ea typeface="Calibri" panose="020F0502020204030204" pitchFamily="34" charset="0"/>
                <a:cs typeface="Times New Roman" panose="02020603050405020304" pitchFamily="18" charset="0"/>
              </a:rPr>
              <a:t>this</a:t>
            </a:r>
            <a:r>
              <a:rPr lang="nl-NL" sz="1100" dirty="0">
                <a:effectLst/>
                <a:latin typeface="Calibri" panose="020F0502020204030204" pitchFamily="34" charset="0"/>
                <a:ea typeface="Calibri" panose="020F0502020204030204" pitchFamily="34" charset="0"/>
                <a:cs typeface="Times New Roman" panose="02020603050405020304" pitchFamily="18" charset="0"/>
              </a:rPr>
              <a:t>. </a:t>
            </a:r>
            <a:r>
              <a:rPr lang="nl-NL" sz="1100" dirty="0" err="1">
                <a:effectLst/>
                <a:latin typeface="Calibri" panose="020F0502020204030204" pitchFamily="34" charset="0"/>
                <a:ea typeface="Calibri" panose="020F0502020204030204" pitchFamily="34" charset="0"/>
                <a:cs typeface="Times New Roman" panose="02020603050405020304" pitchFamily="18" charset="0"/>
              </a:rPr>
              <a:t>Often</a:t>
            </a:r>
            <a:r>
              <a:rPr lang="nl-NL" sz="1100" dirty="0">
                <a:effectLst/>
                <a:latin typeface="Calibri" panose="020F0502020204030204" pitchFamily="34" charset="0"/>
                <a:ea typeface="Calibri" panose="020F0502020204030204" pitchFamily="34" charset="0"/>
                <a:cs typeface="Times New Roman" panose="02020603050405020304" pitchFamily="18" charset="0"/>
              </a:rPr>
              <a:t> family care is </a:t>
            </a:r>
            <a:r>
              <a:rPr lang="nl-NL" sz="1100" dirty="0" err="1">
                <a:effectLst/>
                <a:latin typeface="Calibri" panose="020F0502020204030204" pitchFamily="34" charset="0"/>
                <a:ea typeface="Calibri" panose="020F0502020204030204" pitchFamily="34" charset="0"/>
                <a:cs typeface="Times New Roman" panose="02020603050405020304" pitchFamily="18" charset="0"/>
              </a:rPr>
              <a:t>done</a:t>
            </a:r>
            <a:r>
              <a:rPr lang="nl-NL" sz="1100" dirty="0">
                <a:effectLst/>
                <a:latin typeface="Calibri" panose="020F0502020204030204" pitchFamily="34" charset="0"/>
                <a:ea typeface="Calibri" panose="020F0502020204030204" pitchFamily="34" charset="0"/>
                <a:cs typeface="Times New Roman" panose="02020603050405020304" pitchFamily="18" charset="0"/>
              </a:rPr>
              <a:t> </a:t>
            </a:r>
            <a:r>
              <a:rPr lang="nl-NL" sz="1100" dirty="0" err="1">
                <a:effectLst/>
                <a:latin typeface="Calibri" panose="020F0502020204030204" pitchFamily="34" charset="0"/>
                <a:ea typeface="Calibri" panose="020F0502020204030204" pitchFamily="34" charset="0"/>
                <a:cs typeface="Times New Roman" panose="02020603050405020304" pitchFamily="18" charset="0"/>
              </a:rPr>
              <a:t>by</a:t>
            </a:r>
            <a:r>
              <a:rPr lang="nl-NL" sz="1100" dirty="0">
                <a:effectLst/>
                <a:latin typeface="Calibri" panose="020F0502020204030204" pitchFamily="34" charset="0"/>
                <a:ea typeface="Calibri" panose="020F0502020204030204" pitchFamily="34" charset="0"/>
                <a:cs typeface="Times New Roman" panose="02020603050405020304" pitchFamily="18" charset="0"/>
              </a:rPr>
              <a:t> </a:t>
            </a:r>
            <a:r>
              <a:rPr lang="nl-NL" sz="1100" dirty="0" err="1">
                <a:effectLst/>
                <a:latin typeface="Calibri" panose="020F0502020204030204" pitchFamily="34" charset="0"/>
                <a:ea typeface="Calibri" panose="020F0502020204030204" pitchFamily="34" charset="0"/>
                <a:cs typeface="Times New Roman" panose="02020603050405020304" pitchFamily="18" charset="0"/>
              </a:rPr>
              <a:t>mothers</a:t>
            </a:r>
            <a:r>
              <a:rPr lang="nl-NL" sz="1100" dirty="0">
                <a:effectLst/>
                <a:latin typeface="Calibri" panose="020F0502020204030204" pitchFamily="34" charset="0"/>
                <a:ea typeface="Calibri" panose="020F0502020204030204" pitchFamily="34" charset="0"/>
                <a:cs typeface="Times New Roman" panose="02020603050405020304" pitchFamily="18" charset="0"/>
              </a:rPr>
              <a:t>, </a:t>
            </a:r>
            <a:r>
              <a:rPr lang="nl-NL" sz="1100" dirty="0" err="1">
                <a:effectLst/>
                <a:latin typeface="Calibri" panose="020F0502020204030204" pitchFamily="34" charset="0"/>
                <a:ea typeface="Calibri" panose="020F0502020204030204" pitchFamily="34" charset="0"/>
                <a:cs typeface="Times New Roman" panose="02020603050405020304" pitchFamily="18" charset="0"/>
              </a:rPr>
              <a:t>not</a:t>
            </a:r>
            <a:r>
              <a:rPr lang="nl-NL" sz="1100" dirty="0">
                <a:effectLst/>
                <a:latin typeface="Calibri" panose="020F0502020204030204" pitchFamily="34" charset="0"/>
                <a:ea typeface="Calibri" panose="020F0502020204030204" pitchFamily="34" charset="0"/>
                <a:cs typeface="Times New Roman" panose="02020603050405020304" pitchFamily="18" charset="0"/>
              </a:rPr>
              <a:t> </a:t>
            </a:r>
            <a:r>
              <a:rPr lang="nl-NL" sz="1100" dirty="0" err="1">
                <a:effectLst/>
                <a:latin typeface="Calibri" panose="020F0502020204030204" pitchFamily="34" charset="0"/>
                <a:ea typeface="Calibri" panose="020F0502020204030204" pitchFamily="34" charset="0"/>
                <a:cs typeface="Times New Roman" panose="02020603050405020304" pitchFamily="18" charset="0"/>
              </a:rPr>
              <a:t>only</a:t>
            </a:r>
            <a:r>
              <a:rPr lang="nl-NL" sz="1100" dirty="0">
                <a:effectLst/>
                <a:latin typeface="Calibri" panose="020F0502020204030204" pitchFamily="34" charset="0"/>
                <a:ea typeface="Calibri" panose="020F0502020204030204" pitchFamily="34" charset="0"/>
                <a:cs typeface="Times New Roman" panose="02020603050405020304" pitchFamily="18" charset="0"/>
              </a:rPr>
              <a:t> </a:t>
            </a:r>
            <a:r>
              <a:rPr lang="nl-NL" sz="1100" dirty="0" err="1">
                <a:effectLst/>
                <a:latin typeface="Calibri" panose="020F0502020204030204" pitchFamily="34" charset="0"/>
                <a:ea typeface="Calibri" panose="020F0502020204030204" pitchFamily="34" charset="0"/>
                <a:cs typeface="Times New Roman" panose="02020603050405020304" pitchFamily="18" charset="0"/>
              </a:rPr>
              <a:t>though</a:t>
            </a:r>
            <a:r>
              <a:rPr lang="nl-NL" sz="1100" dirty="0">
                <a:effectLst/>
                <a:latin typeface="Calibri" panose="020F0502020204030204" pitchFamily="34" charset="0"/>
                <a:ea typeface="Calibri" panose="020F0502020204030204" pitchFamily="34" charset="0"/>
                <a:cs typeface="Times New Roman" panose="02020603050405020304" pitchFamily="18" charset="0"/>
              </a:rPr>
              <a:t>, </a:t>
            </a:r>
            <a:r>
              <a:rPr lang="nl-NL" sz="1100" dirty="0" err="1">
                <a:effectLst/>
                <a:latin typeface="Calibri" panose="020F0502020204030204" pitchFamily="34" charset="0"/>
                <a:ea typeface="Calibri" panose="020F0502020204030204" pitchFamily="34" charset="0"/>
                <a:cs typeface="Times New Roman" panose="02020603050405020304" pitchFamily="18" charset="0"/>
              </a:rPr>
              <a:t>and</a:t>
            </a:r>
            <a:r>
              <a:rPr lang="nl-NL" sz="1100" dirty="0">
                <a:effectLst/>
                <a:latin typeface="Calibri" panose="020F0502020204030204" pitchFamily="34" charset="0"/>
                <a:ea typeface="Calibri" panose="020F0502020204030204" pitchFamily="34" charset="0"/>
                <a:cs typeface="Times New Roman" panose="02020603050405020304" pitchFamily="18" charset="0"/>
              </a:rPr>
              <a:t> </a:t>
            </a:r>
            <a:r>
              <a:rPr lang="nl-NL" sz="1100" dirty="0" err="1">
                <a:effectLst/>
                <a:latin typeface="Calibri" panose="020F0502020204030204" pitchFamily="34" charset="0"/>
                <a:ea typeface="Calibri" panose="020F0502020204030204" pitchFamily="34" charset="0"/>
                <a:cs typeface="Times New Roman" panose="02020603050405020304" pitchFamily="18" charset="0"/>
              </a:rPr>
              <a:t>daugthers</a:t>
            </a:r>
            <a:r>
              <a:rPr lang="nl-NL" sz="1100" dirty="0">
                <a:effectLst/>
                <a:latin typeface="Calibri" panose="020F0502020204030204" pitchFamily="34" charset="0"/>
                <a:ea typeface="Calibri" panose="020F0502020204030204" pitchFamily="34" charset="0"/>
                <a:cs typeface="Times New Roman" panose="02020603050405020304" pitchFamily="18" charset="0"/>
              </a:rPr>
              <a:t>. </a:t>
            </a:r>
            <a:r>
              <a:rPr lang="nl-NL" sz="1100" dirty="0" err="1">
                <a:effectLst/>
                <a:latin typeface="Calibri" panose="020F0502020204030204" pitchFamily="34" charset="0"/>
                <a:ea typeface="Calibri" panose="020F0502020204030204" pitchFamily="34" charset="0"/>
                <a:cs typeface="Times New Roman" panose="02020603050405020304" pitchFamily="18" charset="0"/>
              </a:rPr>
              <a:t>So</a:t>
            </a:r>
            <a:r>
              <a:rPr lang="nl-NL" sz="1100" dirty="0">
                <a:effectLst/>
                <a:latin typeface="Calibri" panose="020F0502020204030204" pitchFamily="34" charset="0"/>
                <a:ea typeface="Calibri" panose="020F0502020204030204" pitchFamily="34" charset="0"/>
                <a:cs typeface="Times New Roman" panose="02020603050405020304" pitchFamily="18" charset="0"/>
              </a:rPr>
              <a:t> </a:t>
            </a:r>
            <a:r>
              <a:rPr lang="nl-NL" sz="1100" dirty="0" err="1">
                <a:effectLst/>
                <a:latin typeface="Calibri" panose="020F0502020204030204" pitchFamily="34" charset="0"/>
                <a:ea typeface="Calibri" panose="020F0502020204030204" pitchFamily="34" charset="0"/>
                <a:cs typeface="Times New Roman" panose="02020603050405020304" pitchFamily="18" charset="0"/>
              </a:rPr>
              <a:t>this</a:t>
            </a:r>
            <a:r>
              <a:rPr lang="nl-NL" sz="1100" dirty="0">
                <a:effectLst/>
                <a:latin typeface="Calibri" panose="020F0502020204030204" pitchFamily="34" charset="0"/>
                <a:ea typeface="Calibri" panose="020F0502020204030204" pitchFamily="34" charset="0"/>
                <a:cs typeface="Times New Roman" panose="02020603050405020304" pitchFamily="18" charset="0"/>
              </a:rPr>
              <a:t> is a ‘solution’ </a:t>
            </a:r>
            <a:r>
              <a:rPr lang="nl-NL" sz="1100" dirty="0" err="1">
                <a:effectLst/>
                <a:latin typeface="Calibri" panose="020F0502020204030204" pitchFamily="34" charset="0"/>
                <a:ea typeface="Calibri" panose="020F0502020204030204" pitchFamily="34" charset="0"/>
                <a:cs typeface="Times New Roman" panose="02020603050405020304" pitchFamily="18" charset="0"/>
              </a:rPr>
              <a:t>with</a:t>
            </a:r>
            <a:r>
              <a:rPr lang="nl-NL" sz="1100" dirty="0">
                <a:effectLst/>
                <a:latin typeface="Calibri" panose="020F0502020204030204" pitchFamily="34" charset="0"/>
                <a:ea typeface="Calibri" panose="020F0502020204030204" pitchFamily="34" charset="0"/>
                <a:cs typeface="Times New Roman" panose="02020603050405020304" pitchFamily="18" charset="0"/>
              </a:rPr>
              <a:t> </a:t>
            </a:r>
            <a:r>
              <a:rPr lang="nl-NL" sz="1100" dirty="0" err="1">
                <a:effectLst/>
                <a:latin typeface="Calibri" panose="020F0502020204030204" pitchFamily="34" charset="0"/>
                <a:ea typeface="Calibri" panose="020F0502020204030204" pitchFamily="34" charset="0"/>
                <a:cs typeface="Times New Roman" panose="02020603050405020304" pitchFamily="18" charset="0"/>
              </a:rPr>
              <a:t>gendered</a:t>
            </a:r>
            <a:r>
              <a:rPr lang="nl-NL" sz="1100" dirty="0">
                <a:effectLst/>
                <a:latin typeface="Calibri" panose="020F0502020204030204" pitchFamily="34" charset="0"/>
                <a:ea typeface="Calibri" panose="020F0502020204030204" pitchFamily="34" charset="0"/>
                <a:cs typeface="Times New Roman" panose="02020603050405020304" pitchFamily="18" charset="0"/>
              </a:rPr>
              <a:t> </a:t>
            </a:r>
            <a:r>
              <a:rPr lang="nl-NL" sz="1100" dirty="0" err="1">
                <a:effectLst/>
                <a:latin typeface="Calibri" panose="020F0502020204030204" pitchFamily="34" charset="0"/>
                <a:ea typeface="Calibri" panose="020F0502020204030204" pitchFamily="34" charset="0"/>
                <a:cs typeface="Times New Roman" panose="02020603050405020304" pitchFamily="18" charset="0"/>
              </a:rPr>
              <a:t>consequencs</a:t>
            </a:r>
            <a:r>
              <a:rPr lang="nl-NL" sz="1100" dirty="0">
                <a:effectLst/>
                <a:latin typeface="Calibri" panose="020F0502020204030204" pitchFamily="34" charset="0"/>
                <a:ea typeface="Calibri" panose="020F0502020204030204" pitchFamily="34" charset="0"/>
                <a:cs typeface="Times New Roman" panose="02020603050405020304" pitchFamily="18" charset="0"/>
              </a:rPr>
              <a:t>. </a:t>
            </a:r>
            <a:r>
              <a:rPr lang="nl-NL" sz="1100" dirty="0" err="1">
                <a:effectLst/>
                <a:latin typeface="Calibri" panose="020F0502020204030204" pitchFamily="34" charset="0"/>
                <a:ea typeface="Calibri" panose="020F0502020204030204" pitchFamily="34" charset="0"/>
                <a:cs typeface="Times New Roman" panose="02020603050405020304" pitchFamily="18" charset="0"/>
              </a:rPr>
              <a:t>Also</a:t>
            </a:r>
            <a:r>
              <a:rPr lang="nl-NL" sz="1100" dirty="0">
                <a:effectLst/>
                <a:latin typeface="Calibri" panose="020F0502020204030204" pitchFamily="34" charset="0"/>
                <a:ea typeface="Calibri" panose="020F0502020204030204" pitchFamily="34" charset="0"/>
                <a:cs typeface="Times New Roman" panose="02020603050405020304" pitchFamily="18" charset="0"/>
              </a:rPr>
              <a:t> </a:t>
            </a:r>
            <a:r>
              <a:rPr lang="nl-NL" sz="1100" dirty="0" err="1">
                <a:effectLst/>
                <a:latin typeface="Calibri" panose="020F0502020204030204" pitchFamily="34" charset="0"/>
                <a:ea typeface="Calibri" panose="020F0502020204030204" pitchFamily="34" charset="0"/>
                <a:cs typeface="Times New Roman" panose="02020603050405020304" pitchFamily="18" charset="0"/>
              </a:rPr>
              <a:t>homecare</a:t>
            </a:r>
            <a:r>
              <a:rPr lang="nl-NL" sz="1100" dirty="0">
                <a:effectLst/>
                <a:latin typeface="Calibri" panose="020F0502020204030204" pitchFamily="34" charset="0"/>
                <a:ea typeface="Calibri" panose="020F0502020204030204" pitchFamily="34" charset="0"/>
                <a:cs typeface="Times New Roman" panose="02020603050405020304" pitchFamily="18" charset="0"/>
              </a:rPr>
              <a:t> is </a:t>
            </a:r>
            <a:r>
              <a:rPr lang="nl-NL" sz="1100" dirty="0" err="1">
                <a:effectLst/>
                <a:latin typeface="Calibri" panose="020F0502020204030204" pitchFamily="34" charset="0"/>
                <a:ea typeface="Calibri" panose="020F0502020204030204" pitchFamily="34" charset="0"/>
                <a:cs typeface="Times New Roman" panose="02020603050405020304" pitchFamily="18" charset="0"/>
              </a:rPr>
              <a:t>limited</a:t>
            </a:r>
            <a:r>
              <a:rPr lang="nl-NL" sz="1100" dirty="0">
                <a:effectLst/>
                <a:latin typeface="Calibri" panose="020F0502020204030204" pitchFamily="34" charset="0"/>
                <a:ea typeface="Calibri" panose="020F0502020204030204" pitchFamily="34" charset="0"/>
                <a:cs typeface="Times New Roman" panose="02020603050405020304" pitchFamily="18" charset="0"/>
              </a:rPr>
              <a:t>, put </a:t>
            </a:r>
            <a:r>
              <a:rPr lang="nl-NL" sz="1100" dirty="0" err="1">
                <a:effectLst/>
                <a:latin typeface="Calibri" panose="020F0502020204030204" pitchFamily="34" charset="0"/>
                <a:ea typeface="Calibri" panose="020F0502020204030204" pitchFamily="34" charset="0"/>
                <a:cs typeface="Times New Roman" panose="02020603050405020304" pitchFamily="18" charset="0"/>
              </a:rPr>
              <a:t>lots</a:t>
            </a:r>
            <a:r>
              <a:rPr lang="nl-NL" sz="1100" dirty="0">
                <a:effectLst/>
                <a:latin typeface="Calibri" panose="020F0502020204030204" pitchFamily="34" charset="0"/>
                <a:ea typeface="Calibri" panose="020F0502020204030204" pitchFamily="34" charset="0"/>
                <a:cs typeface="Times New Roman" panose="02020603050405020304" pitchFamily="18" charset="0"/>
              </a:rPr>
              <a:t> of </a:t>
            </a:r>
            <a:r>
              <a:rPr lang="nl-NL" sz="1100" dirty="0" err="1">
                <a:effectLst/>
                <a:latin typeface="Calibri" panose="020F0502020204030204" pitchFamily="34" charset="0"/>
                <a:ea typeface="Calibri" panose="020F0502020204030204" pitchFamily="34" charset="0"/>
                <a:cs typeface="Times New Roman" panose="02020603050405020304" pitchFamily="18" charset="0"/>
              </a:rPr>
              <a:t>demand</a:t>
            </a:r>
            <a:r>
              <a:rPr lang="nl-NL" sz="1100" dirty="0">
                <a:effectLst/>
                <a:latin typeface="Calibri" panose="020F0502020204030204" pitchFamily="34" charset="0"/>
                <a:ea typeface="Calibri" panose="020F0502020204030204" pitchFamily="34" charset="0"/>
                <a:cs typeface="Times New Roman" panose="02020603050405020304" pitchFamily="18" charset="0"/>
              </a:rPr>
              <a:t> on the skills of </a:t>
            </a:r>
            <a:r>
              <a:rPr lang="nl-NL" sz="1100" dirty="0" err="1">
                <a:effectLst/>
                <a:latin typeface="Calibri" panose="020F0502020204030204" pitchFamily="34" charset="0"/>
                <a:ea typeface="Calibri" panose="020F0502020204030204" pitchFamily="34" charset="0"/>
                <a:cs typeface="Times New Roman" panose="02020603050405020304" pitchFamily="18" charset="0"/>
              </a:rPr>
              <a:t>children</a:t>
            </a:r>
            <a:r>
              <a:rPr lang="nl-NL" sz="1100" dirty="0">
                <a:effectLst/>
                <a:latin typeface="Calibri" panose="020F0502020204030204" pitchFamily="34" charset="0"/>
                <a:ea typeface="Calibri" panose="020F0502020204030204" pitchFamily="34" charset="0"/>
                <a:cs typeface="Times New Roman" panose="02020603050405020304" pitchFamily="18" charset="0"/>
              </a:rPr>
              <a:t>. </a:t>
            </a:r>
            <a:r>
              <a:rPr lang="nl-NL" sz="1100" dirty="0" err="1">
                <a:effectLst/>
                <a:latin typeface="Calibri" panose="020F0502020204030204" pitchFamily="34" charset="0"/>
                <a:ea typeface="Calibri" panose="020F0502020204030204" pitchFamily="34" charset="0"/>
                <a:cs typeface="Times New Roman" panose="02020603050405020304" pitchFamily="18" charset="0"/>
              </a:rPr>
              <a:t>Can</a:t>
            </a:r>
            <a:r>
              <a:rPr lang="nl-NL" sz="1100" dirty="0">
                <a:effectLst/>
                <a:latin typeface="Calibri" panose="020F0502020204030204" pitchFamily="34" charset="0"/>
                <a:ea typeface="Calibri" panose="020F0502020204030204" pitchFamily="34" charset="0"/>
                <a:cs typeface="Times New Roman" panose="02020603050405020304" pitchFamily="18" charset="0"/>
              </a:rPr>
              <a:t> </a:t>
            </a:r>
            <a:r>
              <a:rPr lang="nl-NL" sz="1100" dirty="0" err="1">
                <a:effectLst/>
                <a:latin typeface="Calibri" panose="020F0502020204030204" pitchFamily="34" charset="0"/>
                <a:ea typeface="Calibri" panose="020F0502020204030204" pitchFamily="34" charset="0"/>
                <a:cs typeface="Times New Roman" panose="02020603050405020304" pitchFamily="18" charset="0"/>
              </a:rPr>
              <a:t>they</a:t>
            </a:r>
            <a:r>
              <a:rPr lang="nl-NL" sz="1100" dirty="0">
                <a:effectLst/>
                <a:latin typeface="Calibri" panose="020F0502020204030204" pitchFamily="34" charset="0"/>
                <a:ea typeface="Calibri" panose="020F0502020204030204" pitchFamily="34" charset="0"/>
                <a:cs typeface="Times New Roman" panose="02020603050405020304" pitchFamily="18" charset="0"/>
              </a:rPr>
              <a:t> deal </a:t>
            </a:r>
            <a:r>
              <a:rPr lang="nl-NL" sz="1100" dirty="0" err="1">
                <a:effectLst/>
                <a:latin typeface="Calibri" panose="020F0502020204030204" pitchFamily="34" charset="0"/>
                <a:ea typeface="Calibri" panose="020F0502020204030204" pitchFamily="34" charset="0"/>
                <a:cs typeface="Times New Roman" panose="02020603050405020304" pitchFamily="18" charset="0"/>
              </a:rPr>
              <a:t>with</a:t>
            </a:r>
            <a:r>
              <a:rPr lang="nl-NL" sz="1100" dirty="0">
                <a:effectLst/>
                <a:latin typeface="Calibri" panose="020F0502020204030204" pitchFamily="34" charset="0"/>
                <a:ea typeface="Calibri" panose="020F0502020204030204" pitchFamily="34" charset="0"/>
                <a:cs typeface="Times New Roman" panose="02020603050405020304" pitchFamily="18" charset="0"/>
              </a:rPr>
              <a:t> </a:t>
            </a:r>
            <a:r>
              <a:rPr lang="nl-NL" sz="1100" dirty="0" err="1">
                <a:effectLst/>
                <a:latin typeface="Calibri" panose="020F0502020204030204" pitchFamily="34" charset="0"/>
                <a:ea typeface="Calibri" panose="020F0502020204030204" pitchFamily="34" charset="0"/>
                <a:cs typeface="Times New Roman" panose="02020603050405020304" pitchFamily="18" charset="0"/>
              </a:rPr>
              <a:t>this</a:t>
            </a:r>
            <a:r>
              <a:rPr lang="nl-NL" sz="1100" dirty="0">
                <a:effectLst/>
                <a:latin typeface="Calibri" panose="020F0502020204030204" pitchFamily="34" charset="0"/>
                <a:ea typeface="Calibri" panose="020F0502020204030204" pitchFamily="34" charset="0"/>
                <a:cs typeface="Times New Roman" panose="02020603050405020304" pitchFamily="18" charset="0"/>
              </a:rPr>
              <a:t> </a:t>
            </a:r>
            <a:r>
              <a:rPr lang="nl-NL" sz="1100" dirty="0" err="1">
                <a:effectLst/>
                <a:latin typeface="Calibri" panose="020F0502020204030204" pitchFamily="34" charset="0"/>
                <a:ea typeface="Calibri" panose="020F0502020204030204" pitchFamily="34" charset="0"/>
                <a:cs typeface="Times New Roman" panose="02020603050405020304" pitchFamily="18" charset="0"/>
              </a:rPr>
              <a:t>metnally</a:t>
            </a:r>
            <a:r>
              <a:rPr lang="nl-NL" sz="1100" dirty="0">
                <a:effectLst/>
                <a:latin typeface="Calibri" panose="020F0502020204030204" pitchFamily="34" charset="0"/>
                <a:ea typeface="Calibri" panose="020F0502020204030204" pitchFamily="34" charset="0"/>
                <a:cs typeface="Times New Roman" panose="02020603050405020304" pitchFamily="18" charset="0"/>
              </a:rPr>
              <a:t>? Do </a:t>
            </a:r>
            <a:r>
              <a:rPr lang="nl-NL" sz="1100" dirty="0" err="1">
                <a:effectLst/>
                <a:latin typeface="Calibri" panose="020F0502020204030204" pitchFamily="34" charset="0"/>
                <a:ea typeface="Calibri" panose="020F0502020204030204" pitchFamily="34" charset="0"/>
                <a:cs typeface="Times New Roman" panose="02020603050405020304" pitchFamily="18" charset="0"/>
              </a:rPr>
              <a:t>they</a:t>
            </a:r>
            <a:r>
              <a:rPr lang="nl-NL" sz="1100" dirty="0">
                <a:effectLst/>
                <a:latin typeface="Calibri" panose="020F0502020204030204" pitchFamily="34" charset="0"/>
                <a:ea typeface="Calibri" panose="020F0502020204030204" pitchFamily="34" charset="0"/>
                <a:cs typeface="Times New Roman" panose="02020603050405020304" pitchFamily="18" charset="0"/>
              </a:rPr>
              <a:t> have the skills </a:t>
            </a:r>
            <a:r>
              <a:rPr lang="nl-NL" sz="1100" dirty="0" err="1">
                <a:effectLst/>
                <a:latin typeface="Calibri" panose="020F0502020204030204" pitchFamily="34" charset="0"/>
                <a:ea typeface="Calibri" panose="020F0502020204030204" pitchFamily="34" charset="0"/>
                <a:cs typeface="Times New Roman" panose="02020603050405020304" pitchFamily="18" charset="0"/>
              </a:rPr>
              <a:t>htat</a:t>
            </a:r>
            <a:r>
              <a:rPr lang="nl-NL" sz="1100" dirty="0">
                <a:effectLst/>
                <a:latin typeface="Calibri" panose="020F0502020204030204" pitchFamily="34" charset="0"/>
                <a:ea typeface="Calibri" panose="020F0502020204030204" pitchFamily="34" charset="0"/>
                <a:cs typeface="Times New Roman" panose="02020603050405020304" pitchFamily="18" charset="0"/>
              </a:rPr>
              <a:t> are </a:t>
            </a:r>
            <a:r>
              <a:rPr lang="nl-NL" sz="1100" dirty="0" err="1">
                <a:effectLst/>
                <a:latin typeface="Calibri" panose="020F0502020204030204" pitchFamily="34" charset="0"/>
                <a:ea typeface="Calibri" panose="020F0502020204030204" pitchFamily="34" charset="0"/>
                <a:cs typeface="Times New Roman" panose="02020603050405020304" pitchFamily="18" charset="0"/>
              </a:rPr>
              <a:t>required</a:t>
            </a:r>
            <a:r>
              <a:rPr lang="nl-NL" sz="1100" dirty="0">
                <a:effectLst/>
                <a:latin typeface="Calibri" panose="020F0502020204030204" pitchFamily="34" charset="0"/>
                <a:ea typeface="Calibri" panose="020F0502020204030204" pitchFamily="34" charset="0"/>
                <a:cs typeface="Times New Roman" panose="02020603050405020304" pitchFamily="18" charset="0"/>
              </a:rPr>
              <a:t> or is </a:t>
            </a:r>
            <a:r>
              <a:rPr lang="nl-NL" sz="1100" dirty="0" err="1">
                <a:effectLst/>
                <a:latin typeface="Calibri" panose="020F0502020204030204" pitchFamily="34" charset="0"/>
                <a:ea typeface="Calibri" panose="020F0502020204030204" pitchFamily="34" charset="0"/>
                <a:cs typeface="Times New Roman" panose="02020603050405020304" pitchFamily="18" charset="0"/>
              </a:rPr>
              <a:t>this</a:t>
            </a:r>
            <a:r>
              <a:rPr lang="nl-NL" sz="1100" dirty="0">
                <a:effectLst/>
                <a:latin typeface="Calibri" panose="020F0502020204030204" pitchFamily="34" charset="0"/>
                <a:ea typeface="Calibri" panose="020F0502020204030204" pitchFamily="34" charset="0"/>
                <a:cs typeface="Times New Roman" panose="02020603050405020304" pitchFamily="18" charset="0"/>
              </a:rPr>
              <a:t> </a:t>
            </a:r>
            <a:r>
              <a:rPr lang="nl-NL" sz="1100" dirty="0" err="1">
                <a:effectLst/>
                <a:latin typeface="Calibri" panose="020F0502020204030204" pitchFamily="34" charset="0"/>
                <a:ea typeface="Calibri" panose="020F0502020204030204" pitchFamily="34" charset="0"/>
                <a:cs typeface="Times New Roman" panose="02020603050405020304" pitchFamily="18" charset="0"/>
              </a:rPr>
              <a:t>too</a:t>
            </a:r>
            <a:r>
              <a:rPr lang="nl-NL" sz="1100" dirty="0">
                <a:effectLst/>
                <a:latin typeface="Calibri" panose="020F0502020204030204" pitchFamily="34" charset="0"/>
                <a:ea typeface="Calibri" panose="020F0502020204030204" pitchFamily="34" charset="0"/>
                <a:cs typeface="Times New Roman" panose="02020603050405020304" pitchFamily="18" charset="0"/>
              </a:rPr>
              <a:t> </a:t>
            </a:r>
            <a:r>
              <a:rPr lang="nl-NL" sz="1100" dirty="0" err="1">
                <a:effectLst/>
                <a:latin typeface="Calibri" panose="020F0502020204030204" pitchFamily="34" charset="0"/>
                <a:ea typeface="Calibri" panose="020F0502020204030204" pitchFamily="34" charset="0"/>
                <a:cs typeface="Times New Roman" panose="02020603050405020304" pitchFamily="18" charset="0"/>
              </a:rPr>
              <a:t>specialised</a:t>
            </a:r>
            <a:r>
              <a:rPr lang="nl-NL" sz="1100" dirty="0">
                <a:effectLst/>
                <a:latin typeface="Calibri" panose="020F0502020204030204" pitchFamily="34" charset="0"/>
                <a:ea typeface="Calibri" panose="020F0502020204030204" pitchFamily="34" charset="0"/>
                <a:cs typeface="Times New Roman" panose="02020603050405020304" pitchFamily="18" charset="0"/>
              </a:rPr>
              <a:t>? </a:t>
            </a:r>
            <a:r>
              <a:rPr lang="nl-NL" sz="1100" dirty="0" err="1">
                <a:effectLst/>
                <a:latin typeface="Calibri" panose="020F0502020204030204" pitchFamily="34" charset="0"/>
                <a:ea typeface="Calibri" panose="020F0502020204030204" pitchFamily="34" charset="0"/>
                <a:cs typeface="Times New Roman" panose="02020603050405020304" pitchFamily="18" charset="0"/>
              </a:rPr>
              <a:t>And</a:t>
            </a:r>
            <a:r>
              <a:rPr lang="nl-NL" sz="1100" dirty="0">
                <a:effectLst/>
                <a:latin typeface="Calibri" panose="020F0502020204030204" pitchFamily="34" charset="0"/>
                <a:ea typeface="Calibri" panose="020F0502020204030204" pitchFamily="34" charset="0"/>
                <a:cs typeface="Times New Roman" panose="02020603050405020304" pitchFamily="18" charset="0"/>
              </a:rPr>
              <a:t> are plano de </a:t>
            </a:r>
            <a:r>
              <a:rPr lang="nl-NL" sz="1100" dirty="0" err="1">
                <a:effectLst/>
                <a:latin typeface="Calibri" panose="020F0502020204030204" pitchFamily="34" charset="0"/>
                <a:ea typeface="Calibri" panose="020F0502020204030204" pitchFamily="34" charset="0"/>
                <a:cs typeface="Times New Roman" panose="02020603050405020304" pitchFamily="18" charset="0"/>
              </a:rPr>
              <a:t>saude</a:t>
            </a:r>
            <a:r>
              <a:rPr lang="nl-NL" sz="1100" dirty="0">
                <a:effectLst/>
                <a:latin typeface="Calibri" panose="020F0502020204030204" pitchFamily="34" charset="0"/>
                <a:ea typeface="Calibri" panose="020F0502020204030204" pitchFamily="34" charset="0"/>
                <a:cs typeface="Times New Roman" panose="02020603050405020304" pitchFamily="18" charset="0"/>
              </a:rPr>
              <a:t> </a:t>
            </a:r>
            <a:r>
              <a:rPr lang="nl-NL" sz="1100" dirty="0" err="1">
                <a:effectLst/>
                <a:latin typeface="Calibri" panose="020F0502020204030204" pitchFamily="34" charset="0"/>
                <a:ea typeface="Calibri" panose="020F0502020204030204" pitchFamily="34" charset="0"/>
                <a:cs typeface="Times New Roman" panose="02020603050405020304" pitchFamily="18" charset="0"/>
              </a:rPr>
              <a:t>willing</a:t>
            </a:r>
            <a:r>
              <a:rPr lang="nl-NL" sz="1100" dirty="0">
                <a:effectLst/>
                <a:latin typeface="Calibri" panose="020F0502020204030204" pitchFamily="34" charset="0"/>
                <a:ea typeface="Calibri" panose="020F0502020204030204" pitchFamily="34" charset="0"/>
                <a:cs typeface="Times New Roman" panose="02020603050405020304" pitchFamily="18" charset="0"/>
              </a:rPr>
              <a:t> </a:t>
            </a:r>
            <a:r>
              <a:rPr lang="nl-NL" sz="1100" dirty="0" err="1">
                <a:effectLst/>
                <a:latin typeface="Calibri" panose="020F0502020204030204" pitchFamily="34" charset="0"/>
                <a:ea typeface="Calibri" panose="020F0502020204030204" pitchFamily="34" charset="0"/>
                <a:cs typeface="Times New Roman" panose="02020603050405020304" pitchFamily="18" charset="0"/>
              </a:rPr>
              <a:t>to</a:t>
            </a:r>
            <a:r>
              <a:rPr lang="nl-NL" sz="1100" dirty="0">
                <a:effectLst/>
                <a:latin typeface="Calibri" panose="020F0502020204030204" pitchFamily="34" charset="0"/>
                <a:ea typeface="Calibri" panose="020F0502020204030204" pitchFamily="34" charset="0"/>
                <a:cs typeface="Times New Roman" panose="02020603050405020304" pitchFamily="18" charset="0"/>
              </a:rPr>
              <a:t> </a:t>
            </a:r>
            <a:r>
              <a:rPr lang="nl-NL" sz="1100" dirty="0" err="1">
                <a:effectLst/>
                <a:latin typeface="Calibri" panose="020F0502020204030204" pitchFamily="34" charset="0"/>
                <a:ea typeface="Calibri" panose="020F0502020204030204" pitchFamily="34" charset="0"/>
                <a:cs typeface="Times New Roman" panose="02020603050405020304" pitchFamily="18" charset="0"/>
              </a:rPr>
              <a:t>pay</a:t>
            </a:r>
            <a:r>
              <a:rPr lang="nl-NL" sz="1100" dirty="0">
                <a:effectLst/>
                <a:latin typeface="Calibri" panose="020F0502020204030204" pitchFamily="34" charset="0"/>
                <a:ea typeface="Calibri" panose="020F0502020204030204" pitchFamily="34" charset="0"/>
                <a:cs typeface="Times New Roman" panose="02020603050405020304" pitchFamily="18" charset="0"/>
              </a:rPr>
              <a:t> </a:t>
            </a:r>
            <a:r>
              <a:rPr lang="nl-NL" sz="1100" dirty="0" err="1">
                <a:effectLst/>
                <a:latin typeface="Calibri" panose="020F0502020204030204" pitchFamily="34" charset="0"/>
                <a:ea typeface="Calibri" panose="020F0502020204030204" pitchFamily="34" charset="0"/>
                <a:cs typeface="Times New Roman" panose="02020603050405020304" pitchFamily="18" charset="0"/>
              </a:rPr>
              <a:t>for</a:t>
            </a:r>
            <a:r>
              <a:rPr lang="nl-NL" sz="1100" dirty="0">
                <a:effectLst/>
                <a:latin typeface="Calibri" panose="020F0502020204030204" pitchFamily="34" charset="0"/>
                <a:ea typeface="Calibri" panose="020F0502020204030204" pitchFamily="34" charset="0"/>
                <a:cs typeface="Times New Roman" panose="02020603050405020304" pitchFamily="18" charset="0"/>
              </a:rPr>
              <a:t> </a:t>
            </a:r>
            <a:r>
              <a:rPr lang="nl-NL" sz="1100" dirty="0" err="1">
                <a:effectLst/>
                <a:latin typeface="Calibri" panose="020F0502020204030204" pitchFamily="34" charset="0"/>
                <a:ea typeface="Calibri" panose="020F0502020204030204" pitchFamily="34" charset="0"/>
                <a:cs typeface="Times New Roman" panose="02020603050405020304" pitchFamily="18" charset="0"/>
              </a:rPr>
              <a:t>homecare</a:t>
            </a:r>
            <a:r>
              <a:rPr lang="nl-NL" sz="1100" dirty="0">
                <a:effectLst/>
                <a:latin typeface="Calibri" panose="020F0502020204030204" pitchFamily="34" charset="0"/>
                <a:ea typeface="Calibri" panose="020F0502020204030204" pitchFamily="34" charset="0"/>
                <a:cs typeface="Times New Roman" panose="02020603050405020304" pitchFamily="18" charset="0"/>
              </a:rPr>
              <a:t>? </a:t>
            </a:r>
            <a:r>
              <a:rPr lang="nl-NL" sz="1100" dirty="0" err="1">
                <a:effectLst/>
                <a:latin typeface="Calibri" panose="020F0502020204030204" pitchFamily="34" charset="0"/>
                <a:ea typeface="Calibri" panose="020F0502020204030204" pitchFamily="34" charset="0"/>
                <a:cs typeface="Times New Roman" panose="02020603050405020304" pitchFamily="18" charset="0"/>
              </a:rPr>
              <a:t>Key</a:t>
            </a:r>
            <a:r>
              <a:rPr lang="nl-NL" sz="1100" dirty="0">
                <a:effectLst/>
                <a:latin typeface="Calibri" panose="020F0502020204030204" pitchFamily="34" charset="0"/>
                <a:ea typeface="Calibri" panose="020F0502020204030204" pitchFamily="34" charset="0"/>
                <a:cs typeface="Times New Roman" panose="02020603050405020304" pitchFamily="18" charset="0"/>
              </a:rPr>
              <a:t> issues in </a:t>
            </a:r>
            <a:r>
              <a:rPr lang="nl-NL" sz="1100" dirty="0" err="1">
                <a:effectLst/>
                <a:latin typeface="Calibri" panose="020F0502020204030204" pitchFamily="34" charset="0"/>
                <a:ea typeface="Calibri" panose="020F0502020204030204" pitchFamily="34" charset="0"/>
                <a:cs typeface="Times New Roman" panose="02020603050405020304" pitchFamily="18" charset="0"/>
              </a:rPr>
              <a:t>ageing</a:t>
            </a:r>
            <a:r>
              <a:rPr lang="nl-NL" sz="1100" dirty="0">
                <a:effectLst/>
                <a:latin typeface="Calibri" panose="020F0502020204030204" pitchFamily="34" charset="0"/>
                <a:ea typeface="Calibri" panose="020F0502020204030204" pitchFamily="34" charset="0"/>
                <a:cs typeface="Times New Roman" panose="02020603050405020304" pitchFamily="18" charset="0"/>
              </a:rPr>
              <a:t> </a:t>
            </a:r>
            <a:r>
              <a:rPr lang="nl-NL" sz="1100" dirty="0" err="1">
                <a:effectLst/>
                <a:latin typeface="Calibri" panose="020F0502020204030204" pitchFamily="34" charset="0"/>
                <a:ea typeface="Calibri" panose="020F0502020204030204" pitchFamily="34" charset="0"/>
                <a:cs typeface="Times New Roman" panose="02020603050405020304" pitchFamily="18" charset="0"/>
              </a:rPr>
              <a:t>brazil</a:t>
            </a:r>
            <a:r>
              <a:rPr lang="nl-NL" sz="11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C878718F-5715-4B55-B1D9-87AE209BC5CC}" type="slidenum">
              <a:rPr lang="nl-NL" smtClean="0"/>
              <a:t>7</a:t>
            </a:fld>
            <a:endParaRPr lang="nl-NL"/>
          </a:p>
        </p:txBody>
      </p:sp>
    </p:spTree>
    <p:extLst>
      <p:ext uri="{BB962C8B-B14F-4D97-AF65-F5344CB8AC3E}">
        <p14:creationId xmlns:p14="http://schemas.microsoft.com/office/powerpoint/2010/main" val="3784926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Navigating</a:t>
            </a:r>
            <a:r>
              <a:rPr lang="nl-NL" dirty="0"/>
              <a:t> the </a:t>
            </a:r>
            <a:r>
              <a:rPr lang="nl-NL" dirty="0" err="1"/>
              <a:t>bureaucracy</a:t>
            </a:r>
            <a:r>
              <a:rPr lang="nl-NL" dirty="0"/>
              <a:t>: </a:t>
            </a:r>
            <a:r>
              <a:rPr lang="nl-NL" dirty="0" err="1"/>
              <a:t>both</a:t>
            </a:r>
            <a:r>
              <a:rPr lang="nl-NL" dirty="0"/>
              <a:t> SUS </a:t>
            </a:r>
            <a:r>
              <a:rPr lang="nl-NL" dirty="0" err="1"/>
              <a:t>and</a:t>
            </a:r>
            <a:r>
              <a:rPr lang="nl-NL" dirty="0"/>
              <a:t> </a:t>
            </a:r>
            <a:r>
              <a:rPr lang="nl-NL" dirty="0" err="1"/>
              <a:t>Saúde</a:t>
            </a:r>
            <a:r>
              <a:rPr lang="nl-NL" dirty="0"/>
              <a:t> </a:t>
            </a:r>
            <a:r>
              <a:rPr lang="nl-NL" dirty="0" err="1"/>
              <a:t>suplementar</a:t>
            </a:r>
            <a:r>
              <a:rPr lang="nl-NL" dirty="0"/>
              <a:t>, but more </a:t>
            </a:r>
            <a:r>
              <a:rPr lang="nl-NL" dirty="0" err="1"/>
              <a:t>often</a:t>
            </a:r>
            <a:r>
              <a:rPr lang="nl-NL" dirty="0"/>
              <a:t> SUS </a:t>
            </a:r>
            <a:r>
              <a:rPr lang="nl-NL" dirty="0" err="1"/>
              <a:t>related</a:t>
            </a:r>
            <a:r>
              <a:rPr lang="nl-NL" dirty="0"/>
              <a:t>. SUS more </a:t>
            </a:r>
            <a:r>
              <a:rPr lang="nl-NL" dirty="0" err="1"/>
              <a:t>often</a:t>
            </a:r>
            <a:r>
              <a:rPr lang="nl-NL" dirty="0"/>
              <a:t> </a:t>
            </a:r>
            <a:r>
              <a:rPr lang="nl-NL" dirty="0" err="1"/>
              <a:t>popular</a:t>
            </a:r>
            <a:r>
              <a:rPr lang="nl-NL" dirty="0"/>
              <a:t> classes, </a:t>
            </a:r>
            <a:r>
              <a:rPr lang="nl-NL" dirty="0" err="1"/>
              <a:t>people</a:t>
            </a:r>
            <a:r>
              <a:rPr lang="nl-NL" dirty="0"/>
              <a:t> </a:t>
            </a:r>
            <a:r>
              <a:rPr lang="nl-NL" dirty="0" err="1"/>
              <a:t>who</a:t>
            </a:r>
            <a:r>
              <a:rPr lang="nl-NL" dirty="0"/>
              <a:t> have more </a:t>
            </a:r>
            <a:r>
              <a:rPr lang="nl-NL" dirty="0" err="1"/>
              <a:t>problems</a:t>
            </a:r>
            <a:r>
              <a:rPr lang="nl-NL" dirty="0"/>
              <a:t> </a:t>
            </a:r>
            <a:r>
              <a:rPr lang="nl-NL" dirty="0" err="1"/>
              <a:t>with</a:t>
            </a:r>
            <a:r>
              <a:rPr lang="nl-NL" dirty="0"/>
              <a:t> </a:t>
            </a:r>
            <a:r>
              <a:rPr lang="nl-NL" dirty="0" err="1"/>
              <a:t>understanding</a:t>
            </a:r>
            <a:r>
              <a:rPr lang="nl-NL" dirty="0"/>
              <a:t> </a:t>
            </a:r>
            <a:r>
              <a:rPr lang="nl-NL" dirty="0" err="1"/>
              <a:t>what</a:t>
            </a:r>
            <a:r>
              <a:rPr lang="nl-NL" dirty="0"/>
              <a:t> </a:t>
            </a:r>
            <a:r>
              <a:rPr lang="nl-NL" dirty="0" err="1"/>
              <a:t>they</a:t>
            </a:r>
            <a:r>
              <a:rPr lang="nl-NL" dirty="0"/>
              <a:t> </a:t>
            </a:r>
            <a:r>
              <a:rPr lang="nl-NL" dirty="0" err="1"/>
              <a:t>need</a:t>
            </a:r>
            <a:r>
              <a:rPr lang="nl-NL" dirty="0"/>
              <a:t> </a:t>
            </a:r>
            <a:r>
              <a:rPr lang="nl-NL" dirty="0" err="1"/>
              <a:t>to</a:t>
            </a:r>
            <a:r>
              <a:rPr lang="nl-NL" dirty="0"/>
              <a:t> do. More </a:t>
            </a:r>
            <a:r>
              <a:rPr lang="nl-NL" dirty="0" err="1"/>
              <a:t>problems</a:t>
            </a:r>
            <a:r>
              <a:rPr lang="nl-NL" dirty="0"/>
              <a:t> </a:t>
            </a:r>
            <a:r>
              <a:rPr lang="nl-NL" dirty="0" err="1"/>
              <a:t>with</a:t>
            </a:r>
            <a:r>
              <a:rPr lang="nl-NL" dirty="0"/>
              <a:t> </a:t>
            </a:r>
            <a:r>
              <a:rPr lang="nl-NL" dirty="0" err="1"/>
              <a:t>getting</a:t>
            </a:r>
            <a:r>
              <a:rPr lang="nl-NL" dirty="0"/>
              <a:t> the </a:t>
            </a:r>
            <a:r>
              <a:rPr lang="nl-NL" dirty="0" err="1"/>
              <a:t>documentation</a:t>
            </a:r>
            <a:r>
              <a:rPr lang="nl-NL" dirty="0"/>
              <a:t> </a:t>
            </a:r>
            <a:r>
              <a:rPr lang="nl-NL" dirty="0" err="1"/>
              <a:t>that</a:t>
            </a:r>
            <a:r>
              <a:rPr lang="nl-NL" dirty="0"/>
              <a:t> is </a:t>
            </a:r>
            <a:r>
              <a:rPr lang="nl-NL" dirty="0" err="1"/>
              <a:t>needed</a:t>
            </a:r>
            <a:r>
              <a:rPr lang="nl-NL" dirty="0"/>
              <a:t>. </a:t>
            </a:r>
            <a:r>
              <a:rPr lang="nl-NL" dirty="0" err="1"/>
              <a:t>Also</a:t>
            </a:r>
            <a:r>
              <a:rPr lang="nl-NL" dirty="0"/>
              <a:t> plano, but plano de </a:t>
            </a:r>
            <a:r>
              <a:rPr lang="nl-NL" dirty="0" err="1"/>
              <a:t>saude</a:t>
            </a:r>
            <a:r>
              <a:rPr lang="nl-NL" dirty="0"/>
              <a:t> </a:t>
            </a:r>
            <a:r>
              <a:rPr lang="nl-NL" dirty="0" err="1"/>
              <a:t>also</a:t>
            </a:r>
            <a:r>
              <a:rPr lang="nl-NL" dirty="0"/>
              <a:t> </a:t>
            </a:r>
            <a:r>
              <a:rPr lang="nl-NL" dirty="0" err="1"/>
              <a:t>uses</a:t>
            </a:r>
            <a:r>
              <a:rPr lang="nl-NL" dirty="0"/>
              <a:t> </a:t>
            </a:r>
            <a:r>
              <a:rPr lang="nl-NL" dirty="0" err="1"/>
              <a:t>other</a:t>
            </a:r>
            <a:r>
              <a:rPr lang="nl-NL" dirty="0"/>
              <a:t> </a:t>
            </a:r>
            <a:r>
              <a:rPr lang="nl-NL" dirty="0" err="1"/>
              <a:t>strategies</a:t>
            </a:r>
            <a:r>
              <a:rPr lang="nl-NL" dirty="0"/>
              <a:t>. </a:t>
            </a:r>
            <a:r>
              <a:rPr lang="nl-NL" dirty="0" err="1"/>
              <a:t>They</a:t>
            </a:r>
            <a:r>
              <a:rPr lang="nl-NL" dirty="0"/>
              <a:t> do </a:t>
            </a:r>
            <a:r>
              <a:rPr lang="nl-NL" dirty="0" err="1"/>
              <a:t>not</a:t>
            </a:r>
            <a:r>
              <a:rPr lang="nl-NL" dirty="0"/>
              <a:t> </a:t>
            </a:r>
            <a:r>
              <a:rPr lang="nl-NL" dirty="0" err="1"/>
              <a:t>only</a:t>
            </a:r>
            <a:r>
              <a:rPr lang="nl-NL" dirty="0"/>
              <a:t> go </a:t>
            </a:r>
            <a:r>
              <a:rPr lang="nl-NL" dirty="0" err="1"/>
              <a:t>to</a:t>
            </a:r>
            <a:r>
              <a:rPr lang="nl-NL" dirty="0"/>
              <a:t> the </a:t>
            </a:r>
            <a:r>
              <a:rPr lang="nl-NL" dirty="0" err="1"/>
              <a:t>Defensoria</a:t>
            </a:r>
            <a:r>
              <a:rPr lang="nl-NL" dirty="0"/>
              <a:t> </a:t>
            </a:r>
            <a:r>
              <a:rPr lang="nl-NL" dirty="0" err="1"/>
              <a:t>Publica</a:t>
            </a:r>
            <a:r>
              <a:rPr lang="nl-NL" dirty="0"/>
              <a:t>, </a:t>
            </a:r>
            <a:r>
              <a:rPr lang="nl-NL" dirty="0" err="1"/>
              <a:t>some</a:t>
            </a:r>
            <a:r>
              <a:rPr lang="nl-NL" dirty="0"/>
              <a:t> </a:t>
            </a:r>
            <a:r>
              <a:rPr lang="nl-NL" dirty="0" err="1"/>
              <a:t>might</a:t>
            </a:r>
            <a:r>
              <a:rPr lang="nl-NL" dirty="0"/>
              <a:t> </a:t>
            </a:r>
            <a:r>
              <a:rPr lang="nl-NL" dirty="0" err="1"/>
              <a:t>hire</a:t>
            </a:r>
            <a:r>
              <a:rPr lang="nl-NL" dirty="0"/>
              <a:t> a private </a:t>
            </a:r>
            <a:r>
              <a:rPr lang="nl-NL" dirty="0" err="1"/>
              <a:t>lawyer</a:t>
            </a:r>
            <a:r>
              <a:rPr lang="nl-NL" dirty="0"/>
              <a:t>, put </a:t>
            </a:r>
            <a:r>
              <a:rPr lang="nl-NL" dirty="0" err="1"/>
              <a:t>their</a:t>
            </a:r>
            <a:r>
              <a:rPr lang="nl-NL" dirty="0"/>
              <a:t> case on reclame </a:t>
            </a:r>
            <a:r>
              <a:rPr lang="nl-NL" dirty="0" err="1"/>
              <a:t>aqui</a:t>
            </a:r>
            <a:r>
              <a:rPr lang="nl-NL" dirty="0"/>
              <a:t> website, </a:t>
            </a:r>
            <a:r>
              <a:rPr lang="nl-NL" dirty="0" err="1"/>
              <a:t>and</a:t>
            </a:r>
            <a:r>
              <a:rPr lang="nl-NL" dirty="0"/>
              <a:t> the </a:t>
            </a:r>
            <a:r>
              <a:rPr lang="nl-NL" dirty="0" err="1"/>
              <a:t>insurance</a:t>
            </a:r>
            <a:r>
              <a:rPr lang="nl-NL" dirty="0"/>
              <a:t> </a:t>
            </a:r>
            <a:r>
              <a:rPr lang="nl-NL" dirty="0" err="1"/>
              <a:t>becomes</a:t>
            </a:r>
            <a:r>
              <a:rPr lang="nl-NL" dirty="0"/>
              <a:t> more </a:t>
            </a:r>
            <a:r>
              <a:rPr lang="nl-NL" dirty="0" err="1"/>
              <a:t>cooperative</a:t>
            </a:r>
            <a:r>
              <a:rPr lang="nl-NL" dirty="0"/>
              <a:t>. </a:t>
            </a:r>
            <a:r>
              <a:rPr lang="nl-NL" dirty="0" err="1"/>
              <a:t>And</a:t>
            </a:r>
            <a:r>
              <a:rPr lang="nl-NL" dirty="0"/>
              <a:t> </a:t>
            </a:r>
            <a:r>
              <a:rPr lang="nl-NL" dirty="0" err="1"/>
              <a:t>sometimes</a:t>
            </a:r>
            <a:r>
              <a:rPr lang="nl-NL" dirty="0"/>
              <a:t> </a:t>
            </a:r>
            <a:r>
              <a:rPr lang="nl-NL" dirty="0" err="1"/>
              <a:t>also</a:t>
            </a:r>
            <a:r>
              <a:rPr lang="nl-NL" dirty="0"/>
              <a:t> </a:t>
            </a:r>
            <a:r>
              <a:rPr lang="nl-NL" dirty="0" err="1"/>
              <a:t>people</a:t>
            </a:r>
            <a:r>
              <a:rPr lang="nl-NL" dirty="0"/>
              <a:t> </a:t>
            </a:r>
            <a:r>
              <a:rPr lang="nl-NL" dirty="0" err="1"/>
              <a:t>with</a:t>
            </a:r>
            <a:r>
              <a:rPr lang="nl-NL" dirty="0"/>
              <a:t> a Plano de </a:t>
            </a:r>
            <a:r>
              <a:rPr lang="nl-NL" dirty="0" err="1"/>
              <a:t>Saúde</a:t>
            </a:r>
            <a:r>
              <a:rPr lang="nl-NL" dirty="0"/>
              <a:t> move </a:t>
            </a:r>
            <a:r>
              <a:rPr lang="nl-NL" dirty="0" err="1"/>
              <a:t>to</a:t>
            </a:r>
            <a:r>
              <a:rPr lang="nl-NL" dirty="0"/>
              <a:t> the SUS </a:t>
            </a:r>
            <a:r>
              <a:rPr lang="nl-NL" dirty="0" err="1"/>
              <a:t>because</a:t>
            </a:r>
            <a:r>
              <a:rPr lang="nl-NL" dirty="0"/>
              <a:t> </a:t>
            </a:r>
            <a:r>
              <a:rPr lang="nl-NL" dirty="0" err="1"/>
              <a:t>they</a:t>
            </a:r>
            <a:r>
              <a:rPr lang="nl-NL" dirty="0"/>
              <a:t> hope </a:t>
            </a:r>
            <a:r>
              <a:rPr lang="nl-NL" dirty="0" err="1"/>
              <a:t>that</a:t>
            </a:r>
            <a:r>
              <a:rPr lang="nl-NL" dirty="0"/>
              <a:t> </a:t>
            </a:r>
            <a:r>
              <a:rPr lang="nl-NL" dirty="0" err="1"/>
              <a:t>this</a:t>
            </a:r>
            <a:r>
              <a:rPr lang="nl-NL" dirty="0"/>
              <a:t> </a:t>
            </a:r>
            <a:r>
              <a:rPr lang="nl-NL" dirty="0" err="1"/>
              <a:t>will</a:t>
            </a:r>
            <a:r>
              <a:rPr lang="nl-NL" dirty="0"/>
              <a:t> </a:t>
            </a:r>
            <a:r>
              <a:rPr lang="nl-NL" dirty="0" err="1"/>
              <a:t>address</a:t>
            </a:r>
            <a:r>
              <a:rPr lang="nl-NL" dirty="0"/>
              <a:t> </a:t>
            </a:r>
            <a:r>
              <a:rPr lang="nl-NL" dirty="0" err="1"/>
              <a:t>their</a:t>
            </a:r>
            <a:r>
              <a:rPr lang="nl-NL" dirty="0"/>
              <a:t> </a:t>
            </a:r>
            <a:r>
              <a:rPr lang="nl-NL" dirty="0" err="1"/>
              <a:t>healthneeds</a:t>
            </a:r>
            <a:r>
              <a:rPr lang="nl-NL" dirty="0"/>
              <a:t> </a:t>
            </a:r>
            <a:r>
              <a:rPr lang="nl-NL" dirty="0" err="1"/>
              <a:t>better</a:t>
            </a:r>
            <a:r>
              <a:rPr lang="nl-NL" dirty="0"/>
              <a:t> </a:t>
            </a:r>
            <a:r>
              <a:rPr lang="nl-NL" dirty="0" err="1"/>
              <a:t>than</a:t>
            </a:r>
            <a:r>
              <a:rPr lang="nl-NL" dirty="0"/>
              <a:t> a long </a:t>
            </a:r>
            <a:r>
              <a:rPr lang="nl-NL" dirty="0" err="1"/>
              <a:t>process</a:t>
            </a:r>
            <a:r>
              <a:rPr lang="nl-NL" dirty="0"/>
              <a:t> </a:t>
            </a:r>
            <a:r>
              <a:rPr lang="nl-NL" dirty="0" err="1"/>
              <a:t>with</a:t>
            </a:r>
            <a:r>
              <a:rPr lang="nl-NL" dirty="0"/>
              <a:t> a private company.</a:t>
            </a:r>
          </a:p>
          <a:p>
            <a:endParaRPr lang="nl-NL" dirty="0"/>
          </a:p>
          <a:p>
            <a:endParaRPr lang="nl-NL" dirty="0"/>
          </a:p>
          <a:p>
            <a:r>
              <a:rPr lang="nl-NL" dirty="0"/>
              <a:t>Young </a:t>
            </a:r>
            <a:r>
              <a:rPr lang="nl-NL" dirty="0" err="1"/>
              <a:t>woman</a:t>
            </a:r>
            <a:r>
              <a:rPr lang="nl-NL" dirty="0"/>
              <a:t>: </a:t>
            </a:r>
            <a:r>
              <a:rPr lang="nl-NL" dirty="0" err="1"/>
              <a:t>grew</a:t>
            </a:r>
            <a:r>
              <a:rPr lang="nl-NL" dirty="0"/>
              <a:t> up in </a:t>
            </a:r>
            <a:r>
              <a:rPr lang="nl-NL" dirty="0" err="1"/>
              <a:t>northeast</a:t>
            </a:r>
            <a:r>
              <a:rPr lang="nl-NL" dirty="0"/>
              <a:t>, </a:t>
            </a:r>
            <a:r>
              <a:rPr lang="nl-NL" dirty="0" err="1"/>
              <a:t>and</a:t>
            </a:r>
            <a:r>
              <a:rPr lang="nl-NL" dirty="0"/>
              <a:t> </a:t>
            </a:r>
            <a:r>
              <a:rPr lang="nl-NL" dirty="0" err="1"/>
              <a:t>moved</a:t>
            </a:r>
            <a:r>
              <a:rPr lang="nl-NL" dirty="0"/>
              <a:t> on her </a:t>
            </a:r>
            <a:r>
              <a:rPr lang="nl-NL" dirty="0" err="1"/>
              <a:t>own</a:t>
            </a:r>
            <a:r>
              <a:rPr lang="nl-NL" dirty="0"/>
              <a:t> </a:t>
            </a:r>
            <a:r>
              <a:rPr lang="nl-NL" dirty="0" err="1"/>
              <a:t>to</a:t>
            </a:r>
            <a:r>
              <a:rPr lang="nl-NL" dirty="0"/>
              <a:t> Brasilia </a:t>
            </a:r>
            <a:r>
              <a:rPr lang="nl-NL" dirty="0" err="1"/>
              <a:t>to</a:t>
            </a:r>
            <a:r>
              <a:rPr lang="nl-NL" dirty="0"/>
              <a:t> </a:t>
            </a:r>
            <a:r>
              <a:rPr lang="nl-NL" dirty="0" err="1"/>
              <a:t>work</a:t>
            </a:r>
            <a:r>
              <a:rPr lang="nl-NL" dirty="0"/>
              <a:t> as a </a:t>
            </a:r>
            <a:r>
              <a:rPr lang="nl-NL" dirty="0" err="1"/>
              <a:t>domestic</a:t>
            </a:r>
            <a:r>
              <a:rPr lang="nl-NL" dirty="0"/>
              <a:t> </a:t>
            </a:r>
            <a:r>
              <a:rPr lang="nl-NL" dirty="0" err="1"/>
              <a:t>worker</a:t>
            </a:r>
            <a:r>
              <a:rPr lang="nl-NL" dirty="0"/>
              <a:t>. </a:t>
            </a:r>
            <a:r>
              <a:rPr lang="nl-NL" dirty="0" err="1"/>
              <a:t>She</a:t>
            </a:r>
            <a:r>
              <a:rPr lang="nl-NL" dirty="0"/>
              <a:t> has no family here. </a:t>
            </a:r>
            <a:r>
              <a:rPr lang="nl-NL" dirty="0" err="1"/>
              <a:t>After</a:t>
            </a:r>
            <a:r>
              <a:rPr lang="nl-NL" dirty="0"/>
              <a:t> a few </a:t>
            </a:r>
            <a:r>
              <a:rPr lang="nl-NL" dirty="0" err="1"/>
              <a:t>years</a:t>
            </a:r>
            <a:r>
              <a:rPr lang="nl-NL" dirty="0"/>
              <a:t>, </a:t>
            </a:r>
            <a:r>
              <a:rPr lang="nl-NL" dirty="0" err="1"/>
              <a:t>she</a:t>
            </a:r>
            <a:r>
              <a:rPr lang="nl-NL" dirty="0"/>
              <a:t> </a:t>
            </a:r>
            <a:r>
              <a:rPr lang="nl-NL" dirty="0" err="1"/>
              <a:t>left</a:t>
            </a:r>
            <a:r>
              <a:rPr lang="nl-NL" dirty="0"/>
              <a:t> her </a:t>
            </a:r>
            <a:r>
              <a:rPr lang="nl-NL" dirty="0" err="1"/>
              <a:t>employment</a:t>
            </a:r>
            <a:r>
              <a:rPr lang="nl-NL" dirty="0"/>
              <a:t>, </a:t>
            </a:r>
            <a:r>
              <a:rPr lang="nl-NL" dirty="0" err="1"/>
              <a:t>among</a:t>
            </a:r>
            <a:r>
              <a:rPr lang="nl-NL" dirty="0"/>
              <a:t> </a:t>
            </a:r>
            <a:r>
              <a:rPr lang="nl-NL" dirty="0" err="1"/>
              <a:t>others</a:t>
            </a:r>
            <a:r>
              <a:rPr lang="nl-NL" dirty="0"/>
              <a:t> </a:t>
            </a:r>
            <a:r>
              <a:rPr lang="nl-NL" dirty="0" err="1"/>
              <a:t>because</a:t>
            </a:r>
            <a:r>
              <a:rPr lang="nl-NL" dirty="0"/>
              <a:t> </a:t>
            </a:r>
            <a:r>
              <a:rPr lang="nl-NL" dirty="0" err="1"/>
              <a:t>she</a:t>
            </a:r>
            <a:r>
              <a:rPr lang="nl-NL" dirty="0"/>
              <a:t> was </a:t>
            </a:r>
            <a:r>
              <a:rPr lang="nl-NL" dirty="0" err="1"/>
              <a:t>not</a:t>
            </a:r>
            <a:r>
              <a:rPr lang="nl-NL" dirty="0"/>
              <a:t> happy </a:t>
            </a:r>
            <a:r>
              <a:rPr lang="nl-NL" dirty="0" err="1"/>
              <a:t>with</a:t>
            </a:r>
            <a:r>
              <a:rPr lang="nl-NL" dirty="0"/>
              <a:t> the </a:t>
            </a:r>
            <a:r>
              <a:rPr lang="nl-NL" dirty="0" err="1"/>
              <a:t>work</a:t>
            </a:r>
            <a:r>
              <a:rPr lang="nl-NL" dirty="0"/>
              <a:t> </a:t>
            </a:r>
            <a:r>
              <a:rPr lang="nl-NL" dirty="0" err="1"/>
              <a:t>she</a:t>
            </a:r>
            <a:r>
              <a:rPr lang="nl-NL" dirty="0"/>
              <a:t> was </a:t>
            </a:r>
            <a:r>
              <a:rPr lang="nl-NL" dirty="0" err="1"/>
              <a:t>doing</a:t>
            </a:r>
            <a:r>
              <a:rPr lang="nl-NL" dirty="0"/>
              <a:t>. </a:t>
            </a:r>
            <a:r>
              <a:rPr lang="nl-NL" dirty="0" err="1"/>
              <a:t>She</a:t>
            </a:r>
            <a:r>
              <a:rPr lang="nl-NL" dirty="0"/>
              <a:t> </a:t>
            </a:r>
            <a:r>
              <a:rPr lang="nl-NL" dirty="0" err="1"/>
              <a:t>moved</a:t>
            </a:r>
            <a:r>
              <a:rPr lang="nl-NL" dirty="0"/>
              <a:t> in </a:t>
            </a:r>
            <a:r>
              <a:rPr lang="nl-NL" dirty="0" err="1"/>
              <a:t>with</a:t>
            </a:r>
            <a:r>
              <a:rPr lang="nl-NL" dirty="0"/>
              <a:t> her </a:t>
            </a:r>
            <a:r>
              <a:rPr lang="nl-NL" dirty="0" err="1"/>
              <a:t>boyfriend</a:t>
            </a:r>
            <a:r>
              <a:rPr lang="nl-NL" dirty="0"/>
              <a:t>. </a:t>
            </a:r>
            <a:r>
              <a:rPr lang="nl-NL" dirty="0" err="1"/>
              <a:t>Relation</a:t>
            </a:r>
            <a:r>
              <a:rPr lang="nl-NL" dirty="0"/>
              <a:t> </a:t>
            </a:r>
            <a:r>
              <a:rPr lang="nl-NL" dirty="0" err="1"/>
              <a:t>with</a:t>
            </a:r>
            <a:r>
              <a:rPr lang="nl-NL" dirty="0"/>
              <a:t> the </a:t>
            </a:r>
            <a:r>
              <a:rPr lang="nl-NL" dirty="0" err="1"/>
              <a:t>boyfriend</a:t>
            </a:r>
            <a:r>
              <a:rPr lang="nl-NL" dirty="0"/>
              <a:t> </a:t>
            </a:r>
            <a:r>
              <a:rPr lang="nl-NL" dirty="0" err="1"/>
              <a:t>ended</a:t>
            </a:r>
            <a:r>
              <a:rPr lang="nl-NL" dirty="0"/>
              <a:t>. </a:t>
            </a:r>
            <a:r>
              <a:rPr lang="nl-NL" dirty="0" err="1"/>
              <a:t>Maybe</a:t>
            </a:r>
            <a:r>
              <a:rPr lang="nl-NL" dirty="0"/>
              <a:t> </a:t>
            </a:r>
            <a:r>
              <a:rPr lang="nl-NL" dirty="0" err="1"/>
              <a:t>because</a:t>
            </a:r>
            <a:r>
              <a:rPr lang="nl-NL" dirty="0"/>
              <a:t> of </a:t>
            </a:r>
            <a:r>
              <a:rPr lang="nl-NL" dirty="0" err="1"/>
              <a:t>illness</a:t>
            </a:r>
            <a:r>
              <a:rPr lang="nl-NL" dirty="0"/>
              <a:t> of her </a:t>
            </a:r>
            <a:r>
              <a:rPr lang="nl-NL" dirty="0" err="1"/>
              <a:t>daughter</a:t>
            </a:r>
            <a:r>
              <a:rPr lang="nl-NL" dirty="0"/>
              <a:t>, </a:t>
            </a:r>
            <a:r>
              <a:rPr lang="nl-NL" dirty="0" err="1"/>
              <a:t>maybe</a:t>
            </a:r>
            <a:r>
              <a:rPr lang="nl-NL" dirty="0"/>
              <a:t> </a:t>
            </a:r>
            <a:r>
              <a:rPr lang="nl-NL" dirty="0" err="1"/>
              <a:t>she</a:t>
            </a:r>
            <a:r>
              <a:rPr lang="nl-NL" dirty="0"/>
              <a:t> was </a:t>
            </a:r>
            <a:r>
              <a:rPr lang="nl-NL" dirty="0" err="1"/>
              <a:t>looking</a:t>
            </a:r>
            <a:r>
              <a:rPr lang="nl-NL" dirty="0"/>
              <a:t> </a:t>
            </a:r>
            <a:r>
              <a:rPr lang="nl-NL" dirty="0" err="1"/>
              <a:t>for</a:t>
            </a:r>
            <a:r>
              <a:rPr lang="nl-NL" dirty="0"/>
              <a:t> a </a:t>
            </a:r>
            <a:r>
              <a:rPr lang="nl-NL" dirty="0" err="1"/>
              <a:t>boyfriend</a:t>
            </a:r>
            <a:r>
              <a:rPr lang="nl-NL" dirty="0"/>
              <a:t> </a:t>
            </a:r>
            <a:r>
              <a:rPr lang="nl-NL" dirty="0" err="1"/>
              <a:t>because</a:t>
            </a:r>
            <a:r>
              <a:rPr lang="nl-NL" dirty="0"/>
              <a:t> </a:t>
            </a:r>
            <a:r>
              <a:rPr lang="nl-NL" dirty="0" err="1"/>
              <a:t>she</a:t>
            </a:r>
            <a:r>
              <a:rPr lang="nl-NL" dirty="0"/>
              <a:t> </a:t>
            </a:r>
            <a:r>
              <a:rPr lang="nl-NL" dirty="0" err="1"/>
              <a:t>wanted</a:t>
            </a:r>
            <a:r>
              <a:rPr lang="nl-NL" dirty="0"/>
              <a:t> </a:t>
            </a:r>
            <a:r>
              <a:rPr lang="nl-NL" dirty="0" err="1"/>
              <a:t>to</a:t>
            </a:r>
            <a:r>
              <a:rPr lang="nl-NL" dirty="0"/>
              <a:t> </a:t>
            </a:r>
            <a:r>
              <a:rPr lang="nl-NL" dirty="0" err="1"/>
              <a:t>leave</a:t>
            </a:r>
            <a:r>
              <a:rPr lang="nl-NL" dirty="0"/>
              <a:t> her job, </a:t>
            </a:r>
            <a:r>
              <a:rPr lang="nl-NL" dirty="0" err="1"/>
              <a:t>who</a:t>
            </a:r>
            <a:r>
              <a:rPr lang="nl-NL" dirty="0"/>
              <a:t> </a:t>
            </a:r>
            <a:r>
              <a:rPr lang="nl-NL" dirty="0" err="1"/>
              <a:t>knows</a:t>
            </a:r>
            <a:endParaRPr lang="nl-NL" dirty="0"/>
          </a:p>
          <a:p>
            <a:r>
              <a:rPr lang="nl-NL" dirty="0" err="1"/>
              <a:t>Two</a:t>
            </a:r>
            <a:r>
              <a:rPr lang="nl-NL" dirty="0"/>
              <a:t> </a:t>
            </a:r>
            <a:r>
              <a:rPr lang="nl-NL" dirty="0" err="1"/>
              <a:t>children</a:t>
            </a:r>
            <a:r>
              <a:rPr lang="nl-NL" dirty="0"/>
              <a:t>: Son of 3 </a:t>
            </a:r>
            <a:r>
              <a:rPr lang="nl-NL" dirty="0" err="1"/>
              <a:t>years</a:t>
            </a:r>
            <a:r>
              <a:rPr lang="nl-NL" dirty="0"/>
              <a:t> </a:t>
            </a:r>
            <a:r>
              <a:rPr lang="nl-NL" dirty="0" err="1"/>
              <a:t>and</a:t>
            </a:r>
            <a:r>
              <a:rPr lang="nl-NL" dirty="0"/>
              <a:t> </a:t>
            </a:r>
            <a:r>
              <a:rPr lang="nl-NL" dirty="0" err="1"/>
              <a:t>daughter</a:t>
            </a:r>
            <a:r>
              <a:rPr lang="nl-NL" dirty="0"/>
              <a:t> of 1.5 </a:t>
            </a:r>
            <a:r>
              <a:rPr lang="nl-NL" dirty="0" err="1"/>
              <a:t>year</a:t>
            </a:r>
            <a:r>
              <a:rPr lang="nl-NL" dirty="0"/>
              <a:t>. </a:t>
            </a:r>
            <a:r>
              <a:rPr lang="nl-NL" dirty="0" err="1"/>
              <a:t>She</a:t>
            </a:r>
            <a:r>
              <a:rPr lang="nl-NL" dirty="0"/>
              <a:t> is 25 </a:t>
            </a:r>
            <a:r>
              <a:rPr lang="nl-NL" dirty="0" err="1"/>
              <a:t>years</a:t>
            </a:r>
            <a:r>
              <a:rPr lang="nl-NL" dirty="0"/>
              <a:t> </a:t>
            </a:r>
            <a:r>
              <a:rPr lang="nl-NL" dirty="0" err="1"/>
              <a:t>old</a:t>
            </a:r>
            <a:r>
              <a:rPr lang="nl-NL" dirty="0"/>
              <a:t>.</a:t>
            </a:r>
          </a:p>
          <a:p>
            <a:r>
              <a:rPr lang="nl-NL" dirty="0" err="1"/>
              <a:t>She</a:t>
            </a:r>
            <a:r>
              <a:rPr lang="nl-NL" dirty="0"/>
              <a:t> is </a:t>
            </a:r>
            <a:r>
              <a:rPr lang="nl-NL" dirty="0" err="1"/>
              <a:t>with</a:t>
            </a:r>
            <a:r>
              <a:rPr lang="nl-NL" dirty="0"/>
              <a:t> her </a:t>
            </a:r>
            <a:r>
              <a:rPr lang="nl-NL" dirty="0" err="1"/>
              <a:t>son</a:t>
            </a:r>
            <a:r>
              <a:rPr lang="nl-NL" dirty="0"/>
              <a:t> at the </a:t>
            </a:r>
            <a:r>
              <a:rPr lang="nl-NL" dirty="0" err="1"/>
              <a:t>defensoria</a:t>
            </a:r>
            <a:r>
              <a:rPr lang="nl-NL" dirty="0"/>
              <a:t>. He </a:t>
            </a:r>
            <a:r>
              <a:rPr lang="nl-NL" dirty="0" err="1"/>
              <a:t>thinks</a:t>
            </a:r>
            <a:r>
              <a:rPr lang="nl-NL" dirty="0"/>
              <a:t> </a:t>
            </a:r>
            <a:r>
              <a:rPr lang="nl-NL" dirty="0" err="1"/>
              <a:t>it</a:t>
            </a:r>
            <a:r>
              <a:rPr lang="nl-NL" dirty="0"/>
              <a:t> is boring but </a:t>
            </a:r>
            <a:r>
              <a:rPr lang="nl-NL" dirty="0" err="1"/>
              <a:t>plays</a:t>
            </a:r>
            <a:r>
              <a:rPr lang="nl-NL" dirty="0"/>
              <a:t> </a:t>
            </a:r>
            <a:r>
              <a:rPr lang="nl-NL" dirty="0" err="1"/>
              <a:t>peppe</a:t>
            </a:r>
            <a:r>
              <a:rPr lang="nl-NL" dirty="0"/>
              <a:t> the </a:t>
            </a:r>
            <a:r>
              <a:rPr lang="nl-NL" dirty="0" err="1"/>
              <a:t>pig</a:t>
            </a:r>
            <a:r>
              <a:rPr lang="nl-NL" dirty="0"/>
              <a:t> on the </a:t>
            </a:r>
            <a:r>
              <a:rPr lang="nl-NL" dirty="0" err="1"/>
              <a:t>phone</a:t>
            </a:r>
            <a:r>
              <a:rPr lang="nl-NL" dirty="0"/>
              <a:t>. </a:t>
            </a:r>
            <a:r>
              <a:rPr lang="nl-NL" dirty="0" err="1"/>
              <a:t>Very</a:t>
            </a:r>
            <a:r>
              <a:rPr lang="nl-NL" dirty="0"/>
              <a:t> </a:t>
            </a:r>
            <a:r>
              <a:rPr lang="nl-NL" dirty="0" err="1"/>
              <a:t>difficult</a:t>
            </a:r>
            <a:r>
              <a:rPr lang="nl-NL" dirty="0"/>
              <a:t> </a:t>
            </a:r>
            <a:r>
              <a:rPr lang="nl-NL" dirty="0" err="1"/>
              <a:t>for</a:t>
            </a:r>
            <a:r>
              <a:rPr lang="nl-NL" dirty="0"/>
              <a:t> her </a:t>
            </a:r>
            <a:r>
              <a:rPr lang="nl-NL" dirty="0" err="1"/>
              <a:t>to</a:t>
            </a:r>
            <a:r>
              <a:rPr lang="nl-NL" dirty="0"/>
              <a:t> go </a:t>
            </a:r>
            <a:r>
              <a:rPr lang="nl-NL" dirty="0" err="1"/>
              <a:t>to</a:t>
            </a:r>
            <a:r>
              <a:rPr lang="nl-NL" dirty="0"/>
              <a:t> the </a:t>
            </a:r>
            <a:r>
              <a:rPr lang="nl-NL" dirty="0" err="1"/>
              <a:t>Defensoria</a:t>
            </a:r>
            <a:r>
              <a:rPr lang="nl-NL" dirty="0"/>
              <a:t>: 1,5 </a:t>
            </a:r>
            <a:r>
              <a:rPr lang="nl-NL" dirty="0" err="1"/>
              <a:t>hours</a:t>
            </a:r>
            <a:r>
              <a:rPr lang="nl-NL" dirty="0"/>
              <a:t> </a:t>
            </a:r>
            <a:r>
              <a:rPr lang="nl-NL" dirty="0" err="1"/>
              <a:t>by</a:t>
            </a:r>
            <a:r>
              <a:rPr lang="nl-NL" dirty="0"/>
              <a:t> bus </a:t>
            </a:r>
            <a:r>
              <a:rPr lang="nl-NL" dirty="0" err="1"/>
              <a:t>and</a:t>
            </a:r>
            <a:r>
              <a:rPr lang="nl-NL" dirty="0"/>
              <a:t> metro </a:t>
            </a:r>
            <a:r>
              <a:rPr lang="nl-NL" dirty="0" err="1"/>
              <a:t>to</a:t>
            </a:r>
            <a:r>
              <a:rPr lang="nl-NL" dirty="0"/>
              <a:t> go </a:t>
            </a:r>
            <a:r>
              <a:rPr lang="nl-NL" dirty="0" err="1"/>
              <a:t>there</a:t>
            </a:r>
            <a:r>
              <a:rPr lang="nl-NL" dirty="0"/>
              <a:t>. Her </a:t>
            </a:r>
            <a:r>
              <a:rPr lang="nl-NL" dirty="0" err="1"/>
              <a:t>daughter</a:t>
            </a:r>
            <a:r>
              <a:rPr lang="nl-NL" dirty="0"/>
              <a:t> is sick, </a:t>
            </a:r>
            <a:r>
              <a:rPr lang="nl-NL" dirty="0" err="1"/>
              <a:t>cannot</a:t>
            </a:r>
            <a:r>
              <a:rPr lang="nl-NL" dirty="0"/>
              <a:t> take her </a:t>
            </a:r>
            <a:r>
              <a:rPr lang="nl-NL" dirty="0" err="1"/>
              <a:t>with</a:t>
            </a:r>
            <a:r>
              <a:rPr lang="nl-NL" dirty="0"/>
              <a:t>, but </a:t>
            </a:r>
            <a:r>
              <a:rPr lang="nl-NL" dirty="0" err="1"/>
              <a:t>also</a:t>
            </a:r>
            <a:r>
              <a:rPr lang="nl-NL" dirty="0"/>
              <a:t> </a:t>
            </a:r>
            <a:r>
              <a:rPr lang="nl-NL" dirty="0" err="1"/>
              <a:t>cannot</a:t>
            </a:r>
            <a:r>
              <a:rPr lang="nl-NL" dirty="0"/>
              <a:t> </a:t>
            </a:r>
            <a:r>
              <a:rPr lang="nl-NL" dirty="0" err="1"/>
              <a:t>leave</a:t>
            </a:r>
            <a:r>
              <a:rPr lang="nl-NL" dirty="0"/>
              <a:t> her </a:t>
            </a:r>
            <a:r>
              <a:rPr lang="nl-NL" dirty="0" err="1"/>
              <a:t>alone</a:t>
            </a:r>
            <a:r>
              <a:rPr lang="nl-NL" dirty="0"/>
              <a:t>. </a:t>
            </a:r>
            <a:r>
              <a:rPr lang="nl-NL" dirty="0" err="1"/>
              <a:t>Today</a:t>
            </a:r>
            <a:r>
              <a:rPr lang="nl-NL" dirty="0"/>
              <a:t> a </a:t>
            </a:r>
            <a:r>
              <a:rPr lang="nl-NL" dirty="0" err="1"/>
              <a:t>neighbour</a:t>
            </a:r>
            <a:r>
              <a:rPr lang="nl-NL" dirty="0"/>
              <a:t> is at home, </a:t>
            </a:r>
            <a:r>
              <a:rPr lang="nl-NL" dirty="0" err="1"/>
              <a:t>she</a:t>
            </a:r>
            <a:r>
              <a:rPr lang="nl-NL" dirty="0"/>
              <a:t> has a </a:t>
            </a:r>
            <a:r>
              <a:rPr lang="nl-NL" dirty="0" err="1"/>
              <a:t>day</a:t>
            </a:r>
            <a:r>
              <a:rPr lang="nl-NL" dirty="0"/>
              <a:t> of, </a:t>
            </a:r>
            <a:r>
              <a:rPr lang="nl-NL" dirty="0" err="1"/>
              <a:t>and</a:t>
            </a:r>
            <a:r>
              <a:rPr lang="nl-NL" dirty="0"/>
              <a:t> takes care of the </a:t>
            </a:r>
            <a:r>
              <a:rPr lang="nl-NL" dirty="0" err="1"/>
              <a:t>daughter</a:t>
            </a:r>
            <a:r>
              <a:rPr lang="nl-NL" dirty="0"/>
              <a:t>. </a:t>
            </a:r>
            <a:r>
              <a:rPr lang="nl-NL" dirty="0" err="1"/>
              <a:t>So</a:t>
            </a:r>
            <a:r>
              <a:rPr lang="nl-NL" dirty="0"/>
              <a:t> </a:t>
            </a:r>
            <a:r>
              <a:rPr lang="nl-NL" dirty="0" err="1"/>
              <a:t>going</a:t>
            </a:r>
            <a:r>
              <a:rPr lang="nl-NL" dirty="0"/>
              <a:t> </a:t>
            </a:r>
            <a:r>
              <a:rPr lang="nl-NL" dirty="0" err="1"/>
              <a:t>to</a:t>
            </a:r>
            <a:r>
              <a:rPr lang="nl-NL" dirty="0"/>
              <a:t> the office of the </a:t>
            </a:r>
            <a:r>
              <a:rPr lang="nl-NL" dirty="0" err="1"/>
              <a:t>Defensoria</a:t>
            </a:r>
            <a:r>
              <a:rPr lang="nl-NL" dirty="0"/>
              <a:t> is </a:t>
            </a:r>
            <a:r>
              <a:rPr lang="nl-NL" dirty="0" err="1"/>
              <a:t>allready</a:t>
            </a:r>
            <a:r>
              <a:rPr lang="nl-NL" dirty="0"/>
              <a:t> </a:t>
            </a:r>
            <a:r>
              <a:rPr lang="nl-NL" dirty="0" err="1"/>
              <a:t>an</a:t>
            </a:r>
            <a:r>
              <a:rPr lang="nl-NL" dirty="0"/>
              <a:t> </a:t>
            </a:r>
            <a:r>
              <a:rPr lang="nl-NL" dirty="0" err="1"/>
              <a:t>achievement</a:t>
            </a:r>
            <a:r>
              <a:rPr lang="nl-NL" dirty="0"/>
              <a:t>.</a:t>
            </a:r>
          </a:p>
          <a:p>
            <a:r>
              <a:rPr lang="nl-NL" dirty="0"/>
              <a:t>It is complex </a:t>
            </a:r>
            <a:r>
              <a:rPr lang="nl-NL" dirty="0" err="1"/>
              <a:t>to</a:t>
            </a:r>
            <a:r>
              <a:rPr lang="nl-NL" dirty="0"/>
              <a:t> </a:t>
            </a:r>
            <a:r>
              <a:rPr lang="nl-NL" dirty="0" err="1"/>
              <a:t>find</a:t>
            </a:r>
            <a:r>
              <a:rPr lang="nl-NL" dirty="0"/>
              <a:t> out </a:t>
            </a:r>
            <a:r>
              <a:rPr lang="nl-NL" dirty="0" err="1"/>
              <a:t>what</a:t>
            </a:r>
            <a:r>
              <a:rPr lang="nl-NL" dirty="0"/>
              <a:t> the </a:t>
            </a:r>
            <a:r>
              <a:rPr lang="nl-NL" dirty="0" err="1"/>
              <a:t>situation</a:t>
            </a:r>
            <a:r>
              <a:rPr lang="nl-NL" dirty="0"/>
              <a:t> is. The </a:t>
            </a:r>
            <a:r>
              <a:rPr lang="nl-NL" dirty="0" err="1"/>
              <a:t>mother</a:t>
            </a:r>
            <a:r>
              <a:rPr lang="nl-NL" dirty="0"/>
              <a:t> is a bit </a:t>
            </a:r>
            <a:r>
              <a:rPr lang="nl-NL" dirty="0" err="1"/>
              <a:t>shy</a:t>
            </a:r>
            <a:r>
              <a:rPr lang="nl-NL" dirty="0"/>
              <a:t> </a:t>
            </a:r>
            <a:r>
              <a:rPr lang="nl-NL" dirty="0" err="1"/>
              <a:t>anduses</a:t>
            </a:r>
            <a:r>
              <a:rPr lang="nl-NL" dirty="0"/>
              <a:t> her </a:t>
            </a:r>
            <a:r>
              <a:rPr lang="nl-NL" dirty="0" err="1"/>
              <a:t>own</a:t>
            </a:r>
            <a:r>
              <a:rPr lang="nl-NL" dirty="0"/>
              <a:t> </a:t>
            </a:r>
            <a:r>
              <a:rPr lang="nl-NL" dirty="0" err="1"/>
              <a:t>language</a:t>
            </a:r>
            <a:r>
              <a:rPr lang="nl-NL" dirty="0"/>
              <a:t> </a:t>
            </a:r>
            <a:r>
              <a:rPr lang="nl-NL" dirty="0" err="1"/>
              <a:t>to</a:t>
            </a:r>
            <a:r>
              <a:rPr lang="nl-NL" dirty="0"/>
              <a:t> </a:t>
            </a:r>
            <a:r>
              <a:rPr lang="nl-NL" dirty="0" err="1"/>
              <a:t>explain</a:t>
            </a:r>
            <a:r>
              <a:rPr lang="nl-NL" dirty="0"/>
              <a:t> her </a:t>
            </a:r>
            <a:r>
              <a:rPr lang="nl-NL" dirty="0" err="1"/>
              <a:t>situation</a:t>
            </a:r>
            <a:r>
              <a:rPr lang="nl-NL" dirty="0"/>
              <a:t>. The interview is more </a:t>
            </a:r>
            <a:r>
              <a:rPr lang="nl-NL" dirty="0" err="1"/>
              <a:t>chaotic</a:t>
            </a:r>
            <a:r>
              <a:rPr lang="nl-NL" dirty="0"/>
              <a:t>, </a:t>
            </a:r>
            <a:r>
              <a:rPr lang="nl-NL" dirty="0" err="1"/>
              <a:t>sometimes</a:t>
            </a:r>
            <a:r>
              <a:rPr lang="nl-NL" dirty="0"/>
              <a:t> attention has </a:t>
            </a:r>
            <a:r>
              <a:rPr lang="nl-NL" dirty="0" err="1"/>
              <a:t>to</a:t>
            </a:r>
            <a:r>
              <a:rPr lang="nl-NL" dirty="0"/>
              <a:t> go </a:t>
            </a:r>
            <a:r>
              <a:rPr lang="nl-NL" dirty="0" err="1"/>
              <a:t>to</a:t>
            </a:r>
            <a:r>
              <a:rPr lang="nl-NL" dirty="0"/>
              <a:t> the </a:t>
            </a:r>
            <a:r>
              <a:rPr lang="nl-NL" dirty="0" err="1"/>
              <a:t>son</a:t>
            </a:r>
            <a:r>
              <a:rPr lang="nl-NL" dirty="0"/>
              <a:t>, </a:t>
            </a:r>
            <a:r>
              <a:rPr lang="nl-NL" dirty="0" err="1"/>
              <a:t>for</a:t>
            </a:r>
            <a:r>
              <a:rPr lang="nl-NL" dirty="0"/>
              <a:t> </a:t>
            </a:r>
            <a:r>
              <a:rPr lang="nl-NL" dirty="0" err="1"/>
              <a:t>example</a:t>
            </a:r>
            <a:r>
              <a:rPr lang="nl-NL" dirty="0"/>
              <a:t> </a:t>
            </a:r>
            <a:r>
              <a:rPr lang="nl-NL" dirty="0" err="1"/>
              <a:t>becaus</a:t>
            </a:r>
            <a:r>
              <a:rPr lang="nl-NL" dirty="0"/>
              <a:t> </a:t>
            </a:r>
            <a:r>
              <a:rPr lang="nl-NL" dirty="0" err="1"/>
              <a:t>ehis</a:t>
            </a:r>
            <a:r>
              <a:rPr lang="nl-NL" dirty="0"/>
              <a:t> </a:t>
            </a:r>
            <a:r>
              <a:rPr lang="nl-NL" dirty="0" err="1"/>
              <a:t>feet</a:t>
            </a:r>
            <a:r>
              <a:rPr lang="nl-NL" dirty="0"/>
              <a:t> </a:t>
            </a:r>
            <a:r>
              <a:rPr lang="nl-NL" dirty="0" err="1"/>
              <a:t>hurt</a:t>
            </a:r>
            <a:r>
              <a:rPr lang="nl-NL" dirty="0"/>
              <a:t>. The </a:t>
            </a:r>
            <a:r>
              <a:rPr lang="nl-NL" dirty="0" err="1"/>
              <a:t>people</a:t>
            </a:r>
            <a:r>
              <a:rPr lang="nl-NL" dirty="0"/>
              <a:t> </a:t>
            </a:r>
            <a:r>
              <a:rPr lang="nl-NL" dirty="0" err="1"/>
              <a:t>working</a:t>
            </a:r>
            <a:r>
              <a:rPr lang="nl-NL" dirty="0"/>
              <a:t> at the </a:t>
            </a:r>
            <a:r>
              <a:rPr lang="nl-NL" dirty="0" err="1"/>
              <a:t>defensoria</a:t>
            </a:r>
            <a:r>
              <a:rPr lang="nl-NL" dirty="0"/>
              <a:t> have </a:t>
            </a:r>
            <a:r>
              <a:rPr lang="nl-NL" dirty="0" err="1"/>
              <a:t>to</a:t>
            </a:r>
            <a:r>
              <a:rPr lang="nl-NL" dirty="0"/>
              <a:t> listen </a:t>
            </a:r>
            <a:r>
              <a:rPr lang="nl-NL" dirty="0" err="1"/>
              <a:t>very</a:t>
            </a:r>
            <a:r>
              <a:rPr lang="nl-NL" dirty="0"/>
              <a:t> </a:t>
            </a:r>
            <a:r>
              <a:rPr lang="nl-NL" dirty="0" err="1"/>
              <a:t>carefully</a:t>
            </a:r>
            <a:r>
              <a:rPr lang="nl-NL" dirty="0"/>
              <a:t> </a:t>
            </a:r>
            <a:r>
              <a:rPr lang="nl-NL" dirty="0" err="1"/>
              <a:t>and</a:t>
            </a:r>
            <a:r>
              <a:rPr lang="nl-NL" dirty="0"/>
              <a:t> </a:t>
            </a:r>
            <a:r>
              <a:rPr lang="nl-NL" dirty="0" err="1"/>
              <a:t>explain</a:t>
            </a:r>
            <a:r>
              <a:rPr lang="nl-NL" dirty="0"/>
              <a:t> </a:t>
            </a:r>
            <a:r>
              <a:rPr lang="nl-NL" dirty="0" err="1"/>
              <a:t>what</a:t>
            </a:r>
            <a:r>
              <a:rPr lang="nl-NL" dirty="0"/>
              <a:t> the </a:t>
            </a:r>
            <a:r>
              <a:rPr lang="nl-NL" dirty="0" err="1"/>
              <a:t>process</a:t>
            </a:r>
            <a:r>
              <a:rPr lang="nl-NL" dirty="0"/>
              <a:t> is. </a:t>
            </a:r>
            <a:r>
              <a:rPr lang="nl-NL" dirty="0" err="1"/>
              <a:t>Some</a:t>
            </a:r>
            <a:r>
              <a:rPr lang="nl-NL" dirty="0"/>
              <a:t> </a:t>
            </a:r>
            <a:r>
              <a:rPr lang="nl-NL" dirty="0" err="1"/>
              <a:t>think</a:t>
            </a:r>
            <a:r>
              <a:rPr lang="nl-NL" dirty="0"/>
              <a:t> </a:t>
            </a:r>
            <a:r>
              <a:rPr lang="nl-NL" dirty="0" err="1"/>
              <a:t>that</a:t>
            </a:r>
            <a:r>
              <a:rPr lang="nl-NL" dirty="0"/>
              <a:t> the </a:t>
            </a:r>
            <a:r>
              <a:rPr lang="nl-NL" dirty="0" err="1"/>
              <a:t>Defensoria</a:t>
            </a:r>
            <a:r>
              <a:rPr lang="nl-NL" dirty="0"/>
              <a:t> </a:t>
            </a:r>
            <a:r>
              <a:rPr lang="nl-NL" dirty="0" err="1"/>
              <a:t>can</a:t>
            </a:r>
            <a:r>
              <a:rPr lang="nl-NL" dirty="0"/>
              <a:t> </a:t>
            </a:r>
            <a:r>
              <a:rPr lang="nl-NL" dirty="0" err="1"/>
              <a:t>decide</a:t>
            </a:r>
            <a:r>
              <a:rPr lang="nl-NL" dirty="0"/>
              <a:t> </a:t>
            </a:r>
            <a:r>
              <a:rPr lang="nl-NL" dirty="0" err="1"/>
              <a:t>what</a:t>
            </a:r>
            <a:r>
              <a:rPr lang="nl-NL" dirty="0"/>
              <a:t> </a:t>
            </a:r>
            <a:r>
              <a:rPr lang="nl-NL" dirty="0" err="1"/>
              <a:t>to</a:t>
            </a:r>
            <a:r>
              <a:rPr lang="nl-NL" dirty="0"/>
              <a:t> do. </a:t>
            </a:r>
            <a:r>
              <a:rPr lang="nl-NL" dirty="0" err="1"/>
              <a:t>Some</a:t>
            </a:r>
            <a:r>
              <a:rPr lang="nl-NL" dirty="0"/>
              <a:t> </a:t>
            </a:r>
            <a:r>
              <a:rPr lang="nl-NL" dirty="0" err="1"/>
              <a:t>people</a:t>
            </a:r>
            <a:r>
              <a:rPr lang="nl-NL" dirty="0"/>
              <a:t> say: </a:t>
            </a:r>
            <a:r>
              <a:rPr lang="nl-NL" dirty="0" err="1"/>
              <a:t>you</a:t>
            </a:r>
            <a:r>
              <a:rPr lang="nl-NL" dirty="0"/>
              <a:t> are </a:t>
            </a:r>
            <a:r>
              <a:rPr lang="nl-NL" dirty="0" err="1"/>
              <a:t>also</a:t>
            </a:r>
            <a:r>
              <a:rPr lang="nl-NL" dirty="0"/>
              <a:t> </a:t>
            </a:r>
            <a:r>
              <a:rPr lang="nl-NL" dirty="0" err="1"/>
              <a:t>government</a:t>
            </a:r>
            <a:r>
              <a:rPr lang="nl-NL" dirty="0"/>
              <a:t>, like the </a:t>
            </a:r>
            <a:r>
              <a:rPr lang="nl-NL" dirty="0" err="1"/>
              <a:t>hospital</a:t>
            </a:r>
            <a:r>
              <a:rPr lang="nl-NL" dirty="0"/>
              <a:t>, </a:t>
            </a:r>
            <a:r>
              <a:rPr lang="nl-NL" dirty="0" err="1"/>
              <a:t>so</a:t>
            </a:r>
            <a:r>
              <a:rPr lang="nl-NL" dirty="0"/>
              <a:t> </a:t>
            </a:r>
            <a:r>
              <a:rPr lang="nl-NL" dirty="0" err="1"/>
              <a:t>you</a:t>
            </a:r>
            <a:r>
              <a:rPr lang="nl-NL" dirty="0"/>
              <a:t> </a:t>
            </a:r>
            <a:r>
              <a:rPr lang="nl-NL" dirty="0" err="1"/>
              <a:t>can</a:t>
            </a:r>
            <a:r>
              <a:rPr lang="nl-NL" dirty="0"/>
              <a:t> take care of </a:t>
            </a:r>
            <a:r>
              <a:rPr lang="nl-NL" dirty="0" err="1"/>
              <a:t>this</a:t>
            </a:r>
            <a:r>
              <a:rPr lang="nl-NL" dirty="0"/>
              <a:t> </a:t>
            </a:r>
            <a:r>
              <a:rPr lang="nl-NL" dirty="0" err="1"/>
              <a:t>problem</a:t>
            </a:r>
            <a:r>
              <a:rPr lang="nl-NL" dirty="0"/>
              <a:t>.</a:t>
            </a:r>
          </a:p>
          <a:p>
            <a:r>
              <a:rPr lang="nl-NL" dirty="0" err="1"/>
              <a:t>Daughter</a:t>
            </a:r>
            <a:r>
              <a:rPr lang="nl-NL" dirty="0"/>
              <a:t> was born </a:t>
            </a:r>
            <a:r>
              <a:rPr lang="nl-NL" dirty="0" err="1"/>
              <a:t>with</a:t>
            </a:r>
            <a:r>
              <a:rPr lang="nl-NL" dirty="0"/>
              <a:t> spina bifida: her </a:t>
            </a:r>
            <a:r>
              <a:rPr lang="nl-NL" dirty="0" err="1"/>
              <a:t>spine</a:t>
            </a:r>
            <a:r>
              <a:rPr lang="nl-NL" dirty="0"/>
              <a:t> is </a:t>
            </a:r>
            <a:r>
              <a:rPr lang="nl-NL" dirty="0" err="1"/>
              <a:t>not</a:t>
            </a:r>
            <a:r>
              <a:rPr lang="nl-NL" dirty="0"/>
              <a:t> </a:t>
            </a:r>
            <a:r>
              <a:rPr lang="nl-NL" dirty="0" err="1"/>
              <a:t>closed</a:t>
            </a:r>
            <a:r>
              <a:rPr lang="nl-NL" dirty="0"/>
              <a:t> on the </a:t>
            </a:r>
            <a:r>
              <a:rPr lang="nl-NL" dirty="0" err="1"/>
              <a:t>child’s</a:t>
            </a:r>
            <a:r>
              <a:rPr lang="nl-NL" dirty="0"/>
              <a:t> </a:t>
            </a:r>
            <a:r>
              <a:rPr lang="nl-NL" dirty="0" err="1"/>
              <a:t>lower</a:t>
            </a:r>
            <a:r>
              <a:rPr lang="nl-NL" dirty="0"/>
              <a:t> back, </a:t>
            </a:r>
            <a:r>
              <a:rPr lang="nl-NL" dirty="0" err="1"/>
              <a:t>it</a:t>
            </a:r>
            <a:r>
              <a:rPr lang="nl-NL" dirty="0"/>
              <a:t> was </a:t>
            </a:r>
            <a:r>
              <a:rPr lang="nl-NL" dirty="0" err="1"/>
              <a:t>partly</a:t>
            </a:r>
            <a:r>
              <a:rPr lang="nl-NL" dirty="0"/>
              <a:t> </a:t>
            </a:r>
            <a:r>
              <a:rPr lang="nl-NL" dirty="0" err="1"/>
              <a:t>sticking</a:t>
            </a:r>
            <a:r>
              <a:rPr lang="nl-NL" dirty="0"/>
              <a:t> out of her body. </a:t>
            </a:r>
            <a:r>
              <a:rPr lang="nl-NL" dirty="0" err="1"/>
              <a:t>She</a:t>
            </a:r>
            <a:r>
              <a:rPr lang="nl-NL" dirty="0"/>
              <a:t> </a:t>
            </a:r>
            <a:r>
              <a:rPr lang="nl-NL" dirty="0" err="1"/>
              <a:t>needs</a:t>
            </a:r>
            <a:r>
              <a:rPr lang="nl-NL" dirty="0"/>
              <a:t> a lot of care </a:t>
            </a:r>
            <a:r>
              <a:rPr lang="nl-NL" dirty="0" err="1"/>
              <a:t>and</a:t>
            </a:r>
            <a:r>
              <a:rPr lang="nl-NL" dirty="0"/>
              <a:t> </a:t>
            </a:r>
            <a:r>
              <a:rPr lang="nl-NL" dirty="0" err="1"/>
              <a:t>mother</a:t>
            </a:r>
            <a:r>
              <a:rPr lang="nl-NL" dirty="0"/>
              <a:t> is </a:t>
            </a:r>
            <a:r>
              <a:rPr lang="nl-NL" dirty="0" err="1"/>
              <a:t>having</a:t>
            </a:r>
            <a:r>
              <a:rPr lang="nl-NL" dirty="0"/>
              <a:t> </a:t>
            </a:r>
            <a:r>
              <a:rPr lang="nl-NL" dirty="0" err="1"/>
              <a:t>difficulties</a:t>
            </a:r>
            <a:r>
              <a:rPr lang="nl-NL" dirty="0"/>
              <a:t> </a:t>
            </a:r>
            <a:r>
              <a:rPr lang="nl-NL" dirty="0" err="1"/>
              <a:t>getting</a:t>
            </a:r>
            <a:r>
              <a:rPr lang="nl-NL" dirty="0"/>
              <a:t> the right care.</a:t>
            </a:r>
          </a:p>
          <a:p>
            <a:r>
              <a:rPr lang="nl-NL" dirty="0" err="1"/>
              <a:t>She</a:t>
            </a:r>
            <a:r>
              <a:rPr lang="nl-NL" dirty="0"/>
              <a:t> </a:t>
            </a:r>
            <a:r>
              <a:rPr lang="nl-NL" dirty="0" err="1"/>
              <a:t>cannot</a:t>
            </a:r>
            <a:r>
              <a:rPr lang="nl-NL" dirty="0"/>
              <a:t> walk </a:t>
            </a:r>
            <a:r>
              <a:rPr lang="nl-NL" dirty="0" err="1"/>
              <a:t>and</a:t>
            </a:r>
            <a:r>
              <a:rPr lang="nl-NL" dirty="0"/>
              <a:t> is </a:t>
            </a:r>
            <a:r>
              <a:rPr lang="nl-NL" dirty="0" err="1"/>
              <a:t>crawling</a:t>
            </a:r>
            <a:r>
              <a:rPr lang="nl-NL" dirty="0"/>
              <a:t> on the floor of the house. </a:t>
            </a:r>
            <a:r>
              <a:rPr lang="nl-NL" dirty="0" err="1"/>
              <a:t>She</a:t>
            </a:r>
            <a:r>
              <a:rPr lang="nl-NL" dirty="0"/>
              <a:t> </a:t>
            </a:r>
            <a:r>
              <a:rPr lang="nl-NL" dirty="0" err="1"/>
              <a:t>cannot</a:t>
            </a:r>
            <a:r>
              <a:rPr lang="nl-NL" dirty="0"/>
              <a:t> </a:t>
            </a:r>
            <a:r>
              <a:rPr lang="nl-NL" dirty="0" err="1"/>
              <a:t>hold</a:t>
            </a:r>
            <a:r>
              <a:rPr lang="nl-NL" dirty="0"/>
              <a:t> her urine </a:t>
            </a:r>
            <a:r>
              <a:rPr lang="nl-NL" dirty="0" err="1"/>
              <a:t>and</a:t>
            </a:r>
            <a:r>
              <a:rPr lang="nl-NL" dirty="0"/>
              <a:t> </a:t>
            </a:r>
            <a:r>
              <a:rPr lang="nl-NL" dirty="0" err="1"/>
              <a:t>for</a:t>
            </a:r>
            <a:r>
              <a:rPr lang="nl-NL" dirty="0"/>
              <a:t> </a:t>
            </a:r>
            <a:r>
              <a:rPr lang="nl-NL" dirty="0" err="1"/>
              <a:t>that</a:t>
            </a:r>
            <a:r>
              <a:rPr lang="nl-NL" dirty="0"/>
              <a:t> </a:t>
            </a:r>
            <a:r>
              <a:rPr lang="nl-NL" dirty="0" err="1"/>
              <a:t>reason</a:t>
            </a:r>
            <a:r>
              <a:rPr lang="nl-NL" dirty="0"/>
              <a:t> </a:t>
            </a:r>
            <a:r>
              <a:rPr lang="nl-NL" dirty="0" err="1"/>
              <a:t>she</a:t>
            </a:r>
            <a:r>
              <a:rPr lang="nl-NL" dirty="0"/>
              <a:t> </a:t>
            </a:r>
            <a:r>
              <a:rPr lang="nl-NL" dirty="0" err="1"/>
              <a:t>needs</a:t>
            </a:r>
            <a:r>
              <a:rPr lang="nl-NL" dirty="0"/>
              <a:t> a </a:t>
            </a:r>
            <a:r>
              <a:rPr lang="nl-NL" dirty="0" err="1"/>
              <a:t>catheter</a:t>
            </a:r>
            <a:r>
              <a:rPr lang="nl-NL" dirty="0"/>
              <a:t> </a:t>
            </a:r>
            <a:r>
              <a:rPr lang="nl-NL" dirty="0" err="1"/>
              <a:t>and</a:t>
            </a:r>
            <a:r>
              <a:rPr lang="nl-NL" dirty="0"/>
              <a:t> </a:t>
            </a:r>
            <a:r>
              <a:rPr lang="nl-NL" dirty="0" err="1"/>
              <a:t>diapers</a:t>
            </a:r>
            <a:r>
              <a:rPr lang="nl-NL" dirty="0"/>
              <a:t>. </a:t>
            </a:r>
            <a:r>
              <a:rPr lang="nl-NL" dirty="0" err="1"/>
              <a:t>Mother</a:t>
            </a:r>
            <a:r>
              <a:rPr lang="nl-NL" dirty="0"/>
              <a:t> </a:t>
            </a:r>
            <a:r>
              <a:rPr lang="nl-NL" dirty="0" err="1"/>
              <a:t>received</a:t>
            </a:r>
            <a:r>
              <a:rPr lang="nl-NL" dirty="0"/>
              <a:t> training </a:t>
            </a:r>
            <a:r>
              <a:rPr lang="nl-NL" dirty="0" err="1"/>
              <a:t>how</a:t>
            </a:r>
            <a:r>
              <a:rPr lang="nl-NL" dirty="0"/>
              <a:t> </a:t>
            </a:r>
            <a:r>
              <a:rPr lang="nl-NL" dirty="0" err="1"/>
              <a:t>to</a:t>
            </a:r>
            <a:r>
              <a:rPr lang="nl-NL" dirty="0"/>
              <a:t> set the </a:t>
            </a:r>
            <a:r>
              <a:rPr lang="nl-NL" dirty="0" err="1"/>
              <a:t>catheter</a:t>
            </a:r>
            <a:r>
              <a:rPr lang="nl-NL" dirty="0"/>
              <a:t>. </a:t>
            </a:r>
            <a:r>
              <a:rPr lang="nl-NL" dirty="0" err="1"/>
              <a:t>Crawling</a:t>
            </a:r>
            <a:r>
              <a:rPr lang="nl-NL" dirty="0"/>
              <a:t> means </a:t>
            </a:r>
            <a:r>
              <a:rPr lang="nl-NL" dirty="0" err="1"/>
              <a:t>that</a:t>
            </a:r>
            <a:r>
              <a:rPr lang="nl-NL" dirty="0"/>
              <a:t> the </a:t>
            </a:r>
            <a:r>
              <a:rPr lang="nl-NL" dirty="0" err="1"/>
              <a:t>catheter</a:t>
            </a:r>
            <a:r>
              <a:rPr lang="nl-NL" dirty="0"/>
              <a:t> </a:t>
            </a:r>
            <a:r>
              <a:rPr lang="nl-NL" dirty="0" err="1"/>
              <a:t>can</a:t>
            </a:r>
            <a:r>
              <a:rPr lang="nl-NL" dirty="0"/>
              <a:t> get </a:t>
            </a:r>
            <a:r>
              <a:rPr lang="nl-NL" dirty="0" err="1"/>
              <a:t>loose</a:t>
            </a:r>
            <a:r>
              <a:rPr lang="nl-NL" dirty="0"/>
              <a:t>, </a:t>
            </a:r>
            <a:r>
              <a:rPr lang="nl-NL" dirty="0" err="1"/>
              <a:t>also</a:t>
            </a:r>
            <a:r>
              <a:rPr lang="nl-NL" dirty="0"/>
              <a:t> </a:t>
            </a:r>
            <a:r>
              <a:rPr lang="nl-NL" dirty="0" err="1"/>
              <a:t>increases</a:t>
            </a:r>
            <a:r>
              <a:rPr lang="nl-NL" dirty="0"/>
              <a:t> </a:t>
            </a:r>
            <a:r>
              <a:rPr lang="nl-NL" dirty="0" err="1"/>
              <a:t>risks</a:t>
            </a:r>
            <a:r>
              <a:rPr lang="nl-NL" dirty="0"/>
              <a:t> of </a:t>
            </a:r>
            <a:r>
              <a:rPr lang="nl-NL" dirty="0" err="1"/>
              <a:t>infection</a:t>
            </a:r>
            <a:r>
              <a:rPr lang="nl-NL" dirty="0"/>
              <a:t>. Was in </a:t>
            </a:r>
            <a:r>
              <a:rPr lang="nl-NL" dirty="0" err="1"/>
              <a:t>hospital</a:t>
            </a:r>
            <a:r>
              <a:rPr lang="nl-NL" dirty="0"/>
              <a:t> </a:t>
            </a:r>
            <a:r>
              <a:rPr lang="nl-NL" dirty="0" err="1"/>
              <a:t>and</a:t>
            </a:r>
            <a:r>
              <a:rPr lang="nl-NL" dirty="0"/>
              <a:t> </a:t>
            </a:r>
            <a:r>
              <a:rPr lang="nl-NL" dirty="0" err="1"/>
              <a:t>daughter</a:t>
            </a:r>
            <a:r>
              <a:rPr lang="nl-NL" dirty="0"/>
              <a:t> </a:t>
            </a:r>
            <a:r>
              <a:rPr lang="nl-NL" dirty="0" err="1"/>
              <a:t>needs</a:t>
            </a:r>
            <a:r>
              <a:rPr lang="nl-NL" dirty="0"/>
              <a:t> anti </a:t>
            </a:r>
            <a:r>
              <a:rPr lang="nl-NL" dirty="0" err="1"/>
              <a:t>biotics</a:t>
            </a:r>
            <a:r>
              <a:rPr lang="nl-NL" dirty="0"/>
              <a:t> but </a:t>
            </a:r>
            <a:r>
              <a:rPr lang="nl-NL" dirty="0" err="1"/>
              <a:t>she</a:t>
            </a:r>
            <a:r>
              <a:rPr lang="nl-NL" dirty="0"/>
              <a:t> </a:t>
            </a:r>
            <a:r>
              <a:rPr lang="nl-NL" dirty="0" err="1"/>
              <a:t>did</a:t>
            </a:r>
            <a:r>
              <a:rPr lang="nl-NL" dirty="0"/>
              <a:t> </a:t>
            </a:r>
            <a:r>
              <a:rPr lang="nl-NL" dirty="0" err="1"/>
              <a:t>not</a:t>
            </a:r>
            <a:r>
              <a:rPr lang="nl-NL" dirty="0"/>
              <a:t> get it.</a:t>
            </a:r>
          </a:p>
          <a:p>
            <a:r>
              <a:rPr lang="nl-NL" dirty="0" err="1"/>
              <a:t>Why</a:t>
            </a:r>
            <a:r>
              <a:rPr lang="nl-NL" dirty="0"/>
              <a:t> at the </a:t>
            </a:r>
            <a:r>
              <a:rPr lang="nl-NL" dirty="0" err="1"/>
              <a:t>Defensoria</a:t>
            </a:r>
            <a:r>
              <a:rPr lang="nl-NL" dirty="0"/>
              <a:t>? Second time: first time </a:t>
            </a:r>
            <a:r>
              <a:rPr lang="nl-NL" dirty="0" err="1"/>
              <a:t>when</a:t>
            </a:r>
            <a:r>
              <a:rPr lang="nl-NL" dirty="0"/>
              <a:t> her </a:t>
            </a:r>
            <a:r>
              <a:rPr lang="nl-NL" dirty="0" err="1"/>
              <a:t>daughter</a:t>
            </a:r>
            <a:r>
              <a:rPr lang="nl-NL" dirty="0"/>
              <a:t> was born. Public </a:t>
            </a:r>
            <a:r>
              <a:rPr lang="nl-NL" dirty="0" err="1"/>
              <a:t>hospital</a:t>
            </a:r>
            <a:r>
              <a:rPr lang="nl-NL" dirty="0"/>
              <a:t> </a:t>
            </a:r>
            <a:r>
              <a:rPr lang="nl-NL" dirty="0" err="1"/>
              <a:t>did</a:t>
            </a:r>
            <a:r>
              <a:rPr lang="nl-NL" dirty="0"/>
              <a:t> </a:t>
            </a:r>
            <a:r>
              <a:rPr lang="nl-NL" dirty="0" err="1"/>
              <a:t>not</a:t>
            </a:r>
            <a:r>
              <a:rPr lang="nl-NL" dirty="0"/>
              <a:t> have </a:t>
            </a:r>
            <a:r>
              <a:rPr lang="nl-NL" dirty="0" err="1"/>
              <a:t>space</a:t>
            </a:r>
            <a:r>
              <a:rPr lang="nl-NL" dirty="0"/>
              <a:t> </a:t>
            </a:r>
            <a:r>
              <a:rPr lang="nl-NL" dirty="0" err="1"/>
              <a:t>for</a:t>
            </a:r>
            <a:r>
              <a:rPr lang="nl-NL" dirty="0"/>
              <a:t> </a:t>
            </a:r>
            <a:r>
              <a:rPr lang="nl-NL" dirty="0" err="1"/>
              <a:t>surgery</a:t>
            </a:r>
            <a:r>
              <a:rPr lang="nl-NL" dirty="0"/>
              <a:t>. Five </a:t>
            </a:r>
            <a:r>
              <a:rPr lang="nl-NL" dirty="0" err="1"/>
              <a:t>days</a:t>
            </a:r>
            <a:r>
              <a:rPr lang="nl-NL" dirty="0"/>
              <a:t> later the </a:t>
            </a:r>
            <a:r>
              <a:rPr lang="nl-NL" dirty="0" err="1"/>
              <a:t>daughter</a:t>
            </a:r>
            <a:r>
              <a:rPr lang="nl-NL" dirty="0"/>
              <a:t> was </a:t>
            </a:r>
            <a:r>
              <a:rPr lang="nl-NL" dirty="0" err="1"/>
              <a:t>operated</a:t>
            </a:r>
            <a:r>
              <a:rPr lang="nl-NL" dirty="0"/>
              <a:t>.</a:t>
            </a:r>
          </a:p>
          <a:p>
            <a:r>
              <a:rPr lang="nl-NL" dirty="0" err="1"/>
              <a:t>Now</a:t>
            </a:r>
            <a:r>
              <a:rPr lang="nl-NL" dirty="0"/>
              <a:t>: </a:t>
            </a:r>
            <a:r>
              <a:rPr lang="nl-NL" dirty="0" err="1"/>
              <a:t>she</a:t>
            </a:r>
            <a:r>
              <a:rPr lang="nl-NL" dirty="0"/>
              <a:t> </a:t>
            </a:r>
            <a:r>
              <a:rPr lang="nl-NL" dirty="0" err="1"/>
              <a:t>needs</a:t>
            </a:r>
            <a:r>
              <a:rPr lang="nl-NL" dirty="0"/>
              <a:t> </a:t>
            </a:r>
            <a:r>
              <a:rPr lang="nl-NL" dirty="0" err="1"/>
              <a:t>very</a:t>
            </a:r>
            <a:r>
              <a:rPr lang="nl-NL" dirty="0"/>
              <a:t> </a:t>
            </a:r>
            <a:r>
              <a:rPr lang="nl-NL" dirty="0" err="1"/>
              <a:t>simple</a:t>
            </a:r>
            <a:r>
              <a:rPr lang="nl-NL" dirty="0"/>
              <a:t> </a:t>
            </a:r>
            <a:r>
              <a:rPr lang="nl-NL" dirty="0" err="1"/>
              <a:t>things</a:t>
            </a:r>
            <a:r>
              <a:rPr lang="nl-NL" dirty="0"/>
              <a:t>: </a:t>
            </a:r>
            <a:r>
              <a:rPr lang="nl-NL" dirty="0" err="1"/>
              <a:t>she</a:t>
            </a:r>
            <a:r>
              <a:rPr lang="nl-NL" dirty="0"/>
              <a:t> </a:t>
            </a:r>
            <a:r>
              <a:rPr lang="nl-NL" dirty="0" err="1"/>
              <a:t>needs</a:t>
            </a:r>
            <a:r>
              <a:rPr lang="nl-NL" dirty="0"/>
              <a:t> the </a:t>
            </a:r>
            <a:r>
              <a:rPr lang="nl-NL" dirty="0" err="1"/>
              <a:t>catheter</a:t>
            </a:r>
            <a:r>
              <a:rPr lang="nl-NL" dirty="0"/>
              <a:t>, </a:t>
            </a:r>
            <a:r>
              <a:rPr lang="nl-NL" dirty="0" err="1"/>
              <a:t>she</a:t>
            </a:r>
            <a:r>
              <a:rPr lang="nl-NL" dirty="0"/>
              <a:t> </a:t>
            </a:r>
            <a:r>
              <a:rPr lang="nl-NL" dirty="0" err="1"/>
              <a:t>needs</a:t>
            </a:r>
            <a:r>
              <a:rPr lang="nl-NL" dirty="0"/>
              <a:t> </a:t>
            </a:r>
            <a:r>
              <a:rPr lang="nl-NL" dirty="0" err="1"/>
              <a:t>diapers</a:t>
            </a:r>
            <a:r>
              <a:rPr lang="nl-NL" dirty="0"/>
              <a:t>, </a:t>
            </a:r>
            <a:r>
              <a:rPr lang="nl-NL" dirty="0" err="1"/>
              <a:t>and</a:t>
            </a:r>
            <a:r>
              <a:rPr lang="nl-NL" dirty="0"/>
              <a:t> </a:t>
            </a:r>
            <a:r>
              <a:rPr lang="nl-NL" dirty="0" err="1"/>
              <a:t>she</a:t>
            </a:r>
            <a:r>
              <a:rPr lang="nl-NL" dirty="0"/>
              <a:t> </a:t>
            </a:r>
            <a:r>
              <a:rPr lang="nl-NL" dirty="0" err="1"/>
              <a:t>needs</a:t>
            </a:r>
            <a:r>
              <a:rPr lang="nl-NL" dirty="0"/>
              <a:t> </a:t>
            </a:r>
            <a:r>
              <a:rPr lang="nl-NL" dirty="0" err="1"/>
              <a:t>medication</a:t>
            </a:r>
            <a:r>
              <a:rPr lang="nl-NL" dirty="0"/>
              <a:t>: </a:t>
            </a:r>
            <a:r>
              <a:rPr lang="nl-NL" dirty="0" err="1"/>
              <a:t>antiboitoics</a:t>
            </a:r>
            <a:r>
              <a:rPr lang="nl-NL" dirty="0"/>
              <a:t>. </a:t>
            </a:r>
            <a:r>
              <a:rPr lang="nl-NL" dirty="0" err="1"/>
              <a:t>Defensoria</a:t>
            </a:r>
            <a:r>
              <a:rPr lang="nl-NL" dirty="0"/>
              <a:t> </a:t>
            </a:r>
            <a:r>
              <a:rPr lang="nl-NL" dirty="0" err="1"/>
              <a:t>sendt</a:t>
            </a:r>
            <a:r>
              <a:rPr lang="nl-NL" dirty="0"/>
              <a:t> </a:t>
            </a:r>
            <a:r>
              <a:rPr lang="nl-NL" dirty="0" err="1"/>
              <a:t>an</a:t>
            </a:r>
            <a:r>
              <a:rPr lang="nl-NL" dirty="0"/>
              <a:t> officio </a:t>
            </a:r>
            <a:r>
              <a:rPr lang="nl-NL" dirty="0" err="1"/>
              <a:t>to</a:t>
            </a:r>
            <a:r>
              <a:rPr lang="nl-NL" dirty="0"/>
              <a:t> the health </a:t>
            </a:r>
            <a:r>
              <a:rPr lang="nl-NL" dirty="0" err="1"/>
              <a:t>sectery</a:t>
            </a:r>
            <a:r>
              <a:rPr lang="nl-NL" dirty="0"/>
              <a:t>: response: </a:t>
            </a:r>
            <a:r>
              <a:rPr lang="nl-NL" dirty="0" err="1"/>
              <a:t>there</a:t>
            </a:r>
            <a:r>
              <a:rPr lang="nl-NL" dirty="0"/>
              <a:t> are </a:t>
            </a:r>
            <a:r>
              <a:rPr lang="nl-NL" dirty="0" err="1"/>
              <a:t>diapers</a:t>
            </a:r>
            <a:r>
              <a:rPr lang="nl-NL" dirty="0"/>
              <a:t>. But </a:t>
            </a:r>
            <a:r>
              <a:rPr lang="nl-NL" dirty="0" err="1"/>
              <a:t>whenever</a:t>
            </a:r>
            <a:r>
              <a:rPr lang="nl-NL" dirty="0"/>
              <a:t> the </a:t>
            </a:r>
            <a:r>
              <a:rPr lang="nl-NL" dirty="0" err="1"/>
              <a:t>mother</a:t>
            </a:r>
            <a:r>
              <a:rPr lang="nl-NL" dirty="0"/>
              <a:t> </a:t>
            </a:r>
            <a:r>
              <a:rPr lang="nl-NL" dirty="0" err="1"/>
              <a:t>goes</a:t>
            </a:r>
            <a:r>
              <a:rPr lang="nl-NL" dirty="0"/>
              <a:t> </a:t>
            </a:r>
            <a:r>
              <a:rPr lang="nl-NL" dirty="0" err="1"/>
              <a:t>to</a:t>
            </a:r>
            <a:r>
              <a:rPr lang="nl-NL" dirty="0"/>
              <a:t> </a:t>
            </a:r>
            <a:r>
              <a:rPr lang="nl-NL" dirty="0" err="1"/>
              <a:t>fetch</a:t>
            </a:r>
            <a:r>
              <a:rPr lang="nl-NL" dirty="0"/>
              <a:t> the </a:t>
            </a:r>
            <a:r>
              <a:rPr lang="nl-NL" dirty="0" err="1"/>
              <a:t>diapers</a:t>
            </a:r>
            <a:r>
              <a:rPr lang="nl-NL" dirty="0"/>
              <a:t>, </a:t>
            </a:r>
            <a:r>
              <a:rPr lang="nl-NL" dirty="0" err="1"/>
              <a:t>they</a:t>
            </a:r>
            <a:r>
              <a:rPr lang="nl-NL" dirty="0"/>
              <a:t> </a:t>
            </a:r>
            <a:r>
              <a:rPr lang="nl-NL" dirty="0" err="1"/>
              <a:t>tell</a:t>
            </a:r>
            <a:r>
              <a:rPr lang="nl-NL" dirty="0"/>
              <a:t> her </a:t>
            </a:r>
            <a:r>
              <a:rPr lang="nl-NL" dirty="0" err="1"/>
              <a:t>they</a:t>
            </a:r>
            <a:r>
              <a:rPr lang="nl-NL" dirty="0"/>
              <a:t> are </a:t>
            </a:r>
            <a:r>
              <a:rPr lang="nl-NL" dirty="0" err="1"/>
              <a:t>not</a:t>
            </a:r>
            <a:r>
              <a:rPr lang="nl-NL" dirty="0"/>
              <a:t> </a:t>
            </a:r>
            <a:r>
              <a:rPr lang="nl-NL" dirty="0" err="1"/>
              <a:t>there</a:t>
            </a:r>
            <a:r>
              <a:rPr lang="nl-NL" dirty="0"/>
              <a:t>. </a:t>
            </a:r>
            <a:r>
              <a:rPr lang="nl-NL" dirty="0" err="1"/>
              <a:t>Also</a:t>
            </a:r>
            <a:r>
              <a:rPr lang="nl-NL" dirty="0"/>
              <a:t>, the health </a:t>
            </a:r>
            <a:r>
              <a:rPr lang="nl-NL" dirty="0" err="1"/>
              <a:t>sectetary</a:t>
            </a:r>
            <a:r>
              <a:rPr lang="nl-NL" dirty="0"/>
              <a:t> </a:t>
            </a:r>
            <a:r>
              <a:rPr lang="nl-NL" dirty="0" err="1"/>
              <a:t>says</a:t>
            </a:r>
            <a:r>
              <a:rPr lang="nl-NL" dirty="0"/>
              <a:t> </a:t>
            </a:r>
            <a:r>
              <a:rPr lang="nl-NL" dirty="0" err="1"/>
              <a:t>that</a:t>
            </a:r>
            <a:r>
              <a:rPr lang="nl-NL" dirty="0"/>
              <a:t> </a:t>
            </a:r>
            <a:r>
              <a:rPr lang="nl-NL" dirty="0" err="1"/>
              <a:t>there</a:t>
            </a:r>
            <a:r>
              <a:rPr lang="nl-NL" dirty="0"/>
              <a:t> are anti-</a:t>
            </a:r>
            <a:r>
              <a:rPr lang="nl-NL" dirty="0" err="1"/>
              <a:t>biotics</a:t>
            </a:r>
            <a:r>
              <a:rPr lang="nl-NL" dirty="0"/>
              <a:t>. The </a:t>
            </a:r>
            <a:r>
              <a:rPr lang="nl-NL" dirty="0" err="1"/>
              <a:t>mother</a:t>
            </a:r>
            <a:r>
              <a:rPr lang="nl-NL" dirty="0"/>
              <a:t> </a:t>
            </a:r>
            <a:r>
              <a:rPr lang="nl-NL" dirty="0" err="1"/>
              <a:t>explains</a:t>
            </a:r>
            <a:r>
              <a:rPr lang="nl-NL" dirty="0"/>
              <a:t> </a:t>
            </a:r>
            <a:r>
              <a:rPr lang="nl-NL" dirty="0" err="1"/>
              <a:t>that</a:t>
            </a:r>
            <a:r>
              <a:rPr lang="nl-NL" dirty="0"/>
              <a:t> </a:t>
            </a:r>
            <a:r>
              <a:rPr lang="nl-NL" dirty="0" err="1"/>
              <a:t>there</a:t>
            </a:r>
            <a:r>
              <a:rPr lang="nl-NL" dirty="0"/>
              <a:t> are </a:t>
            </a:r>
            <a:r>
              <a:rPr lang="nl-NL" dirty="0" err="1"/>
              <a:t>only</a:t>
            </a:r>
            <a:r>
              <a:rPr lang="nl-NL" dirty="0"/>
              <a:t> </a:t>
            </a:r>
            <a:r>
              <a:rPr lang="nl-NL" dirty="0" err="1"/>
              <a:t>pilss</a:t>
            </a:r>
            <a:r>
              <a:rPr lang="nl-NL" dirty="0"/>
              <a:t> </a:t>
            </a:r>
            <a:r>
              <a:rPr lang="nl-NL" dirty="0" err="1"/>
              <a:t>and</a:t>
            </a:r>
            <a:r>
              <a:rPr lang="nl-NL" dirty="0"/>
              <a:t> </a:t>
            </a:r>
            <a:r>
              <a:rPr lang="nl-NL" dirty="0" err="1"/>
              <a:t>for</a:t>
            </a:r>
            <a:r>
              <a:rPr lang="nl-NL" dirty="0"/>
              <a:t> </a:t>
            </a:r>
            <a:r>
              <a:rPr lang="nl-NL" dirty="0" err="1"/>
              <a:t>such</a:t>
            </a:r>
            <a:r>
              <a:rPr lang="nl-NL" dirty="0"/>
              <a:t> a small </a:t>
            </a:r>
            <a:r>
              <a:rPr lang="nl-NL" dirty="0" err="1"/>
              <a:t>child</a:t>
            </a:r>
            <a:r>
              <a:rPr lang="nl-NL" dirty="0"/>
              <a:t> </a:t>
            </a:r>
            <a:r>
              <a:rPr lang="nl-NL" dirty="0" err="1"/>
              <a:t>they</a:t>
            </a:r>
            <a:r>
              <a:rPr lang="nl-NL" dirty="0"/>
              <a:t> are </a:t>
            </a:r>
            <a:r>
              <a:rPr lang="nl-NL" dirty="0" err="1"/>
              <a:t>too</a:t>
            </a:r>
            <a:r>
              <a:rPr lang="nl-NL" dirty="0"/>
              <a:t> large, </a:t>
            </a:r>
            <a:r>
              <a:rPr lang="nl-NL" dirty="0" err="1"/>
              <a:t>and</a:t>
            </a:r>
            <a:r>
              <a:rPr lang="nl-NL" dirty="0"/>
              <a:t> </a:t>
            </a:r>
            <a:r>
              <a:rPr lang="nl-NL" dirty="0" err="1"/>
              <a:t>therefore</a:t>
            </a:r>
            <a:r>
              <a:rPr lang="nl-NL" dirty="0"/>
              <a:t> </a:t>
            </a:r>
            <a:r>
              <a:rPr lang="nl-NL" dirty="0" err="1"/>
              <a:t>she</a:t>
            </a:r>
            <a:r>
              <a:rPr lang="nl-NL" dirty="0"/>
              <a:t> </a:t>
            </a:r>
            <a:r>
              <a:rPr lang="nl-NL" dirty="0" err="1"/>
              <a:t>needs</a:t>
            </a:r>
            <a:r>
              <a:rPr lang="nl-NL" dirty="0"/>
              <a:t> </a:t>
            </a:r>
            <a:r>
              <a:rPr lang="nl-NL" dirty="0" err="1"/>
              <a:t>it</a:t>
            </a:r>
            <a:r>
              <a:rPr lang="nl-NL" dirty="0"/>
              <a:t> in the form of a liquid, like the </a:t>
            </a:r>
            <a:r>
              <a:rPr lang="nl-NL" dirty="0" err="1"/>
              <a:t>medical</a:t>
            </a:r>
            <a:r>
              <a:rPr lang="nl-NL" dirty="0"/>
              <a:t> report </a:t>
            </a:r>
            <a:r>
              <a:rPr lang="nl-NL" dirty="0" err="1"/>
              <a:t>states</a:t>
            </a:r>
            <a:r>
              <a:rPr lang="nl-NL" dirty="0"/>
              <a:t>. </a:t>
            </a:r>
            <a:r>
              <a:rPr lang="nl-NL" dirty="0" err="1"/>
              <a:t>And</a:t>
            </a:r>
            <a:r>
              <a:rPr lang="nl-NL" dirty="0"/>
              <a:t> </a:t>
            </a:r>
            <a:r>
              <a:rPr lang="nl-NL" dirty="0" err="1"/>
              <a:t>they</a:t>
            </a:r>
            <a:r>
              <a:rPr lang="nl-NL" dirty="0"/>
              <a:t> do </a:t>
            </a:r>
            <a:r>
              <a:rPr lang="nl-NL" dirty="0" err="1"/>
              <a:t>not</a:t>
            </a:r>
            <a:r>
              <a:rPr lang="nl-NL" dirty="0"/>
              <a:t> have. Without the </a:t>
            </a:r>
            <a:r>
              <a:rPr lang="nl-NL" dirty="0" err="1"/>
              <a:t>catheter</a:t>
            </a:r>
            <a:r>
              <a:rPr lang="nl-NL" dirty="0"/>
              <a:t>, the </a:t>
            </a:r>
            <a:r>
              <a:rPr lang="nl-NL" dirty="0" err="1"/>
              <a:t>child</a:t>
            </a:r>
            <a:r>
              <a:rPr lang="nl-NL" dirty="0"/>
              <a:t> </a:t>
            </a:r>
            <a:r>
              <a:rPr lang="nl-NL" dirty="0" err="1"/>
              <a:t>might</a:t>
            </a:r>
            <a:r>
              <a:rPr lang="nl-NL" dirty="0"/>
              <a:t> </a:t>
            </a:r>
            <a:r>
              <a:rPr lang="nl-NL" dirty="0" err="1"/>
              <a:t>loose</a:t>
            </a:r>
            <a:r>
              <a:rPr lang="nl-NL" dirty="0"/>
              <a:t> her </a:t>
            </a:r>
            <a:r>
              <a:rPr lang="nl-NL" dirty="0" err="1"/>
              <a:t>kidney</a:t>
            </a:r>
            <a:r>
              <a:rPr lang="nl-NL" dirty="0"/>
              <a:t> </a:t>
            </a:r>
            <a:r>
              <a:rPr lang="nl-NL" dirty="0" err="1"/>
              <a:t>function</a:t>
            </a:r>
            <a:r>
              <a:rPr lang="nl-NL" dirty="0"/>
              <a:t> </a:t>
            </a:r>
            <a:r>
              <a:rPr lang="nl-NL" dirty="0" err="1"/>
              <a:t>according</a:t>
            </a:r>
            <a:r>
              <a:rPr lang="nl-NL" dirty="0"/>
              <a:t> </a:t>
            </a:r>
            <a:r>
              <a:rPr lang="nl-NL" dirty="0" err="1"/>
              <a:t>to</a:t>
            </a:r>
            <a:r>
              <a:rPr lang="nl-NL" dirty="0"/>
              <a:t> the doctor. </a:t>
            </a:r>
            <a:r>
              <a:rPr lang="nl-NL" dirty="0" err="1"/>
              <a:t>Catheter</a:t>
            </a:r>
            <a:r>
              <a:rPr lang="nl-NL" dirty="0"/>
              <a:t> </a:t>
            </a:r>
            <a:r>
              <a:rPr lang="nl-NL" dirty="0" err="1"/>
              <a:t>needs</a:t>
            </a:r>
            <a:r>
              <a:rPr lang="nl-NL" dirty="0"/>
              <a:t> </a:t>
            </a:r>
            <a:r>
              <a:rPr lang="nl-NL" dirty="0" err="1"/>
              <a:t>replaced</a:t>
            </a:r>
            <a:r>
              <a:rPr lang="nl-NL" dirty="0"/>
              <a:t> five </a:t>
            </a:r>
            <a:r>
              <a:rPr lang="nl-NL" dirty="0" err="1"/>
              <a:t>timesa</a:t>
            </a:r>
            <a:r>
              <a:rPr lang="nl-NL" dirty="0"/>
              <a:t> </a:t>
            </a:r>
            <a:r>
              <a:rPr lang="nl-NL" dirty="0" err="1"/>
              <a:t>day</a:t>
            </a:r>
            <a:r>
              <a:rPr lang="nl-NL" dirty="0"/>
              <a:t>. </a:t>
            </a:r>
            <a:r>
              <a:rPr lang="nl-NL" dirty="0" err="1"/>
              <a:t>She</a:t>
            </a:r>
            <a:r>
              <a:rPr lang="nl-NL" dirty="0"/>
              <a:t> </a:t>
            </a:r>
            <a:r>
              <a:rPr lang="nl-NL" dirty="0" err="1"/>
              <a:t>also</a:t>
            </a:r>
            <a:r>
              <a:rPr lang="nl-NL" dirty="0"/>
              <a:t> </a:t>
            </a:r>
            <a:r>
              <a:rPr lang="nl-NL" dirty="0" err="1"/>
              <a:t>needs</a:t>
            </a:r>
            <a:r>
              <a:rPr lang="nl-NL" dirty="0"/>
              <a:t> bandages </a:t>
            </a:r>
            <a:r>
              <a:rPr lang="nl-NL" dirty="0" err="1"/>
              <a:t>and</a:t>
            </a:r>
            <a:r>
              <a:rPr lang="nl-NL" dirty="0"/>
              <a:t> </a:t>
            </a:r>
            <a:r>
              <a:rPr lang="nl-NL" dirty="0" err="1"/>
              <a:t>gell</a:t>
            </a:r>
            <a:r>
              <a:rPr lang="nl-NL" dirty="0"/>
              <a:t> </a:t>
            </a:r>
            <a:r>
              <a:rPr lang="nl-NL" dirty="0" err="1"/>
              <a:t>to</a:t>
            </a:r>
            <a:r>
              <a:rPr lang="nl-NL" dirty="0"/>
              <a:t> </a:t>
            </a:r>
            <a:r>
              <a:rPr lang="nl-NL" dirty="0" err="1"/>
              <a:t>disenfect</a:t>
            </a:r>
            <a:r>
              <a:rPr lang="nl-NL" dirty="0"/>
              <a:t>. But </a:t>
            </a:r>
            <a:r>
              <a:rPr lang="nl-NL" dirty="0" err="1"/>
              <a:t>she</a:t>
            </a:r>
            <a:r>
              <a:rPr lang="nl-NL" dirty="0"/>
              <a:t> is </a:t>
            </a:r>
            <a:r>
              <a:rPr lang="nl-NL" dirty="0" err="1"/>
              <a:t>not</a:t>
            </a:r>
            <a:r>
              <a:rPr lang="nl-NL" dirty="0"/>
              <a:t> </a:t>
            </a:r>
            <a:r>
              <a:rPr lang="nl-NL" dirty="0" err="1"/>
              <a:t>getting</a:t>
            </a:r>
            <a:r>
              <a:rPr lang="nl-NL" dirty="0"/>
              <a:t> </a:t>
            </a:r>
            <a:r>
              <a:rPr lang="nl-NL" dirty="0" err="1"/>
              <a:t>this</a:t>
            </a:r>
            <a:r>
              <a:rPr lang="nl-NL" dirty="0"/>
              <a:t>. </a:t>
            </a:r>
            <a:r>
              <a:rPr lang="nl-NL" dirty="0" err="1"/>
              <a:t>Cahtheter</a:t>
            </a:r>
            <a:r>
              <a:rPr lang="nl-NL" dirty="0"/>
              <a:t> </a:t>
            </a:r>
            <a:r>
              <a:rPr lang="nl-NL" dirty="0" err="1"/>
              <a:t>cannot</a:t>
            </a:r>
            <a:r>
              <a:rPr lang="nl-NL" dirty="0"/>
              <a:t> </a:t>
            </a:r>
            <a:r>
              <a:rPr lang="nl-NL" dirty="0" err="1"/>
              <a:t>be</a:t>
            </a:r>
            <a:r>
              <a:rPr lang="nl-NL" dirty="0"/>
              <a:t> </a:t>
            </a:r>
            <a:r>
              <a:rPr lang="nl-NL" dirty="0" err="1"/>
              <a:t>reused</a:t>
            </a:r>
            <a:r>
              <a:rPr lang="nl-NL" dirty="0"/>
              <a:t>, but without new </a:t>
            </a:r>
            <a:r>
              <a:rPr lang="nl-NL" dirty="0" err="1"/>
              <a:t>ones</a:t>
            </a:r>
            <a:r>
              <a:rPr lang="nl-NL" dirty="0"/>
              <a:t> the </a:t>
            </a:r>
            <a:r>
              <a:rPr lang="nl-NL" dirty="0" err="1"/>
              <a:t>mother</a:t>
            </a:r>
            <a:r>
              <a:rPr lang="nl-NL" dirty="0"/>
              <a:t> </a:t>
            </a:r>
            <a:r>
              <a:rPr lang="nl-NL" dirty="0" err="1"/>
              <a:t>did</a:t>
            </a:r>
            <a:r>
              <a:rPr lang="nl-NL" dirty="0"/>
              <a:t> </a:t>
            </a:r>
            <a:r>
              <a:rPr lang="nl-NL" dirty="0" err="1"/>
              <a:t>reuse</a:t>
            </a:r>
            <a:r>
              <a:rPr lang="nl-NL" dirty="0"/>
              <a:t>, </a:t>
            </a:r>
            <a:r>
              <a:rPr lang="nl-NL" dirty="0" err="1"/>
              <a:t>tried</a:t>
            </a:r>
            <a:r>
              <a:rPr lang="nl-NL" dirty="0"/>
              <a:t> </a:t>
            </a:r>
            <a:r>
              <a:rPr lang="nl-NL" dirty="0" err="1"/>
              <a:t>to</a:t>
            </a:r>
            <a:r>
              <a:rPr lang="nl-NL" dirty="0"/>
              <a:t> clean it. </a:t>
            </a:r>
            <a:r>
              <a:rPr lang="nl-NL" dirty="0" err="1"/>
              <a:t>And</a:t>
            </a:r>
            <a:r>
              <a:rPr lang="nl-NL" dirty="0"/>
              <a:t> </a:t>
            </a:r>
            <a:r>
              <a:rPr lang="nl-NL" dirty="0" err="1"/>
              <a:t>this</a:t>
            </a:r>
            <a:r>
              <a:rPr lang="nl-NL" dirty="0"/>
              <a:t> </a:t>
            </a:r>
            <a:r>
              <a:rPr lang="nl-NL" dirty="0" err="1"/>
              <a:t>caused</a:t>
            </a:r>
            <a:r>
              <a:rPr lang="nl-NL" dirty="0"/>
              <a:t> the </a:t>
            </a:r>
            <a:r>
              <a:rPr lang="nl-NL" dirty="0" err="1"/>
              <a:t>infection</a:t>
            </a:r>
            <a:r>
              <a:rPr lang="nl-NL" dirty="0"/>
              <a:t>, </a:t>
            </a:r>
            <a:r>
              <a:rPr lang="nl-NL" dirty="0" err="1"/>
              <a:t>for</a:t>
            </a:r>
            <a:r>
              <a:rPr lang="nl-NL" dirty="0"/>
              <a:t> </a:t>
            </a:r>
            <a:r>
              <a:rPr lang="nl-NL" dirty="0" err="1"/>
              <a:t>which</a:t>
            </a:r>
            <a:r>
              <a:rPr lang="nl-NL" dirty="0"/>
              <a:t> </a:t>
            </a:r>
            <a:r>
              <a:rPr lang="nl-NL" dirty="0" err="1"/>
              <a:t>she</a:t>
            </a:r>
            <a:r>
              <a:rPr lang="nl-NL" dirty="0"/>
              <a:t> </a:t>
            </a:r>
            <a:r>
              <a:rPr lang="nl-NL" dirty="0" err="1"/>
              <a:t>now</a:t>
            </a:r>
            <a:r>
              <a:rPr lang="nl-NL" dirty="0"/>
              <a:t> </a:t>
            </a:r>
            <a:r>
              <a:rPr lang="nl-NL" dirty="0" err="1"/>
              <a:t>needs</a:t>
            </a:r>
            <a:r>
              <a:rPr lang="nl-NL" dirty="0"/>
              <a:t> anti </a:t>
            </a:r>
            <a:r>
              <a:rPr lang="nl-NL" dirty="0" err="1"/>
              <a:t>biotics</a:t>
            </a:r>
            <a:r>
              <a:rPr lang="nl-NL" dirty="0"/>
              <a:t>. </a:t>
            </a:r>
            <a:r>
              <a:rPr lang="nl-NL" dirty="0" err="1"/>
              <a:t>She</a:t>
            </a:r>
            <a:r>
              <a:rPr lang="nl-NL" dirty="0"/>
              <a:t> </a:t>
            </a:r>
            <a:r>
              <a:rPr lang="nl-NL" dirty="0" err="1"/>
              <a:t>goes</a:t>
            </a:r>
            <a:r>
              <a:rPr lang="nl-NL" dirty="0"/>
              <a:t> </a:t>
            </a:r>
            <a:r>
              <a:rPr lang="nl-NL" dirty="0" err="1"/>
              <a:t>to</a:t>
            </a:r>
            <a:r>
              <a:rPr lang="nl-NL" dirty="0"/>
              <a:t> the </a:t>
            </a:r>
            <a:r>
              <a:rPr lang="nl-NL" dirty="0" err="1"/>
              <a:t>hospital</a:t>
            </a:r>
            <a:r>
              <a:rPr lang="nl-NL" dirty="0"/>
              <a:t> tree </a:t>
            </a:r>
            <a:r>
              <a:rPr lang="nl-NL" dirty="0" err="1"/>
              <a:t>times</a:t>
            </a:r>
            <a:r>
              <a:rPr lang="nl-NL" dirty="0"/>
              <a:t> a week </a:t>
            </a:r>
            <a:r>
              <a:rPr lang="nl-NL" dirty="0" err="1"/>
              <a:t>for</a:t>
            </a:r>
            <a:r>
              <a:rPr lang="nl-NL" dirty="0"/>
              <a:t> </a:t>
            </a:r>
            <a:r>
              <a:rPr lang="nl-NL" dirty="0" err="1"/>
              <a:t>physiaotherepy</a:t>
            </a:r>
            <a:r>
              <a:rPr lang="nl-NL" dirty="0"/>
              <a:t> </a:t>
            </a:r>
            <a:r>
              <a:rPr lang="nl-NL" dirty="0" err="1"/>
              <a:t>and</a:t>
            </a:r>
            <a:r>
              <a:rPr lang="nl-NL" dirty="0"/>
              <a:t> treatment </a:t>
            </a:r>
            <a:r>
              <a:rPr lang="nl-NL" dirty="0" err="1"/>
              <a:t>and</a:t>
            </a:r>
            <a:r>
              <a:rPr lang="nl-NL" dirty="0"/>
              <a:t> </a:t>
            </a:r>
            <a:r>
              <a:rPr lang="nl-NL" dirty="0" err="1"/>
              <a:t>she</a:t>
            </a:r>
            <a:r>
              <a:rPr lang="nl-NL" dirty="0"/>
              <a:t> </a:t>
            </a:r>
            <a:r>
              <a:rPr lang="nl-NL" dirty="0" err="1"/>
              <a:t>carries</a:t>
            </a:r>
            <a:r>
              <a:rPr lang="nl-NL" dirty="0"/>
              <a:t> het baby.</a:t>
            </a:r>
          </a:p>
          <a:p>
            <a:endParaRPr lang="nl-NL" dirty="0"/>
          </a:p>
          <a:p>
            <a:r>
              <a:rPr lang="nl-NL" dirty="0" err="1"/>
              <a:t>Contextualizing</a:t>
            </a:r>
            <a:r>
              <a:rPr lang="nl-NL" dirty="0"/>
              <a:t> these </a:t>
            </a:r>
            <a:r>
              <a:rPr lang="nl-NL" dirty="0" err="1"/>
              <a:t>problems</a:t>
            </a:r>
            <a:r>
              <a:rPr lang="nl-NL" dirty="0"/>
              <a:t> </a:t>
            </a:r>
            <a:r>
              <a:rPr lang="nl-NL" dirty="0" err="1"/>
              <a:t>further</a:t>
            </a:r>
            <a:r>
              <a:rPr lang="nl-NL" dirty="0"/>
              <a:t>: </a:t>
            </a:r>
            <a:r>
              <a:rPr lang="nl-NL" dirty="0" err="1"/>
              <a:t>father</a:t>
            </a:r>
            <a:r>
              <a:rPr lang="nl-NL" dirty="0"/>
              <a:t> is bus driver </a:t>
            </a:r>
            <a:r>
              <a:rPr lang="nl-NL" dirty="0" err="1"/>
              <a:t>and</a:t>
            </a:r>
            <a:r>
              <a:rPr lang="nl-NL" dirty="0"/>
              <a:t> </a:t>
            </a:r>
            <a:r>
              <a:rPr lang="nl-NL" dirty="0" err="1"/>
              <a:t>pays</a:t>
            </a:r>
            <a:r>
              <a:rPr lang="nl-NL" dirty="0"/>
              <a:t> 730 </a:t>
            </a:r>
            <a:r>
              <a:rPr lang="nl-NL" dirty="0" err="1"/>
              <a:t>reais</a:t>
            </a:r>
            <a:r>
              <a:rPr lang="nl-NL" dirty="0"/>
              <a:t> </a:t>
            </a:r>
            <a:r>
              <a:rPr lang="nl-NL" dirty="0" err="1"/>
              <a:t>alimony</a:t>
            </a:r>
            <a:r>
              <a:rPr lang="nl-NL" dirty="0"/>
              <a:t>. </a:t>
            </a:r>
            <a:r>
              <a:rPr lang="nl-NL" dirty="0" err="1"/>
              <a:t>She</a:t>
            </a:r>
            <a:r>
              <a:rPr lang="nl-NL" dirty="0"/>
              <a:t> </a:t>
            </a:r>
            <a:r>
              <a:rPr lang="nl-NL" dirty="0" err="1"/>
              <a:t>received</a:t>
            </a:r>
            <a:r>
              <a:rPr lang="nl-NL" dirty="0"/>
              <a:t> a </a:t>
            </a:r>
            <a:r>
              <a:rPr lang="nl-NL" dirty="0" err="1"/>
              <a:t>government</a:t>
            </a:r>
            <a:r>
              <a:rPr lang="nl-NL" dirty="0"/>
              <a:t> </a:t>
            </a:r>
            <a:r>
              <a:rPr lang="nl-NL" dirty="0" err="1"/>
              <a:t>disability</a:t>
            </a:r>
            <a:r>
              <a:rPr lang="nl-NL" dirty="0"/>
              <a:t> </a:t>
            </a:r>
            <a:r>
              <a:rPr lang="nl-NL" dirty="0" err="1"/>
              <a:t>grant</a:t>
            </a:r>
            <a:r>
              <a:rPr lang="nl-NL" dirty="0"/>
              <a:t> </a:t>
            </a:r>
            <a:r>
              <a:rPr lang="nl-NL" dirty="0" err="1"/>
              <a:t>for</a:t>
            </a:r>
            <a:r>
              <a:rPr lang="nl-NL" dirty="0"/>
              <a:t> her </a:t>
            </a:r>
            <a:r>
              <a:rPr lang="nl-NL" dirty="0" err="1"/>
              <a:t>duaghter</a:t>
            </a:r>
            <a:r>
              <a:rPr lang="nl-NL" dirty="0"/>
              <a:t>. </a:t>
            </a:r>
            <a:r>
              <a:rPr lang="nl-NL" dirty="0" err="1"/>
              <a:t>She</a:t>
            </a:r>
            <a:r>
              <a:rPr lang="nl-NL" dirty="0"/>
              <a:t> </a:t>
            </a:r>
            <a:r>
              <a:rPr lang="nl-NL" dirty="0" err="1"/>
              <a:t>now</a:t>
            </a:r>
            <a:r>
              <a:rPr lang="nl-NL" dirty="0"/>
              <a:t> </a:t>
            </a:r>
            <a:r>
              <a:rPr lang="nl-NL" dirty="0" err="1"/>
              <a:t>carries</a:t>
            </a:r>
            <a:r>
              <a:rPr lang="nl-NL" dirty="0"/>
              <a:t> her </a:t>
            </a:r>
            <a:r>
              <a:rPr lang="nl-NL" dirty="0" err="1"/>
              <a:t>daughter</a:t>
            </a:r>
            <a:r>
              <a:rPr lang="nl-NL" dirty="0"/>
              <a:t>. </a:t>
            </a:r>
            <a:r>
              <a:rPr lang="nl-NL" dirty="0" err="1"/>
              <a:t>Outside</a:t>
            </a:r>
            <a:r>
              <a:rPr lang="nl-NL" dirty="0"/>
              <a:t>, the </a:t>
            </a:r>
            <a:r>
              <a:rPr lang="nl-NL" dirty="0" err="1"/>
              <a:t>streets</a:t>
            </a:r>
            <a:r>
              <a:rPr lang="nl-NL" dirty="0"/>
              <a:t> are </a:t>
            </a:r>
            <a:r>
              <a:rPr lang="nl-NL" dirty="0" err="1"/>
              <a:t>not</a:t>
            </a:r>
            <a:r>
              <a:rPr lang="nl-NL" dirty="0"/>
              <a:t> </a:t>
            </a:r>
            <a:r>
              <a:rPr lang="nl-NL" dirty="0" err="1"/>
              <a:t>paved</a:t>
            </a:r>
            <a:r>
              <a:rPr lang="nl-NL" dirty="0"/>
              <a:t>, </a:t>
            </a:r>
            <a:r>
              <a:rPr lang="nl-NL" dirty="0" err="1"/>
              <a:t>only</a:t>
            </a:r>
            <a:r>
              <a:rPr lang="nl-NL" dirty="0"/>
              <a:t> </a:t>
            </a:r>
            <a:r>
              <a:rPr lang="nl-NL" dirty="0" err="1"/>
              <a:t>soil</a:t>
            </a:r>
            <a:r>
              <a:rPr lang="nl-NL" dirty="0"/>
              <a:t>. But the baby is </a:t>
            </a:r>
            <a:r>
              <a:rPr lang="nl-NL" dirty="0" err="1"/>
              <a:t>becoming</a:t>
            </a:r>
            <a:r>
              <a:rPr lang="nl-NL" dirty="0"/>
              <a:t> </a:t>
            </a:r>
            <a:r>
              <a:rPr lang="nl-NL" dirty="0" err="1"/>
              <a:t>too</a:t>
            </a:r>
            <a:r>
              <a:rPr lang="nl-NL" dirty="0"/>
              <a:t> </a:t>
            </a:r>
            <a:r>
              <a:rPr lang="nl-NL" dirty="0" err="1"/>
              <a:t>havy</a:t>
            </a:r>
            <a:r>
              <a:rPr lang="nl-NL" dirty="0"/>
              <a:t> </a:t>
            </a:r>
            <a:r>
              <a:rPr lang="nl-NL" dirty="0" err="1"/>
              <a:t>for</a:t>
            </a:r>
            <a:r>
              <a:rPr lang="nl-NL" dirty="0"/>
              <a:t> her </a:t>
            </a:r>
            <a:r>
              <a:rPr lang="nl-NL" dirty="0" err="1"/>
              <a:t>to</a:t>
            </a:r>
            <a:r>
              <a:rPr lang="nl-NL" dirty="0"/>
              <a:t> </a:t>
            </a:r>
            <a:r>
              <a:rPr lang="nl-NL" dirty="0" err="1"/>
              <a:t>cary</a:t>
            </a:r>
            <a:r>
              <a:rPr lang="nl-NL" dirty="0"/>
              <a:t>. </a:t>
            </a:r>
            <a:r>
              <a:rPr lang="nl-NL" dirty="0" err="1"/>
              <a:t>She</a:t>
            </a:r>
            <a:r>
              <a:rPr lang="nl-NL" dirty="0"/>
              <a:t> </a:t>
            </a:r>
            <a:r>
              <a:rPr lang="nl-NL" dirty="0" err="1"/>
              <a:t>soon</a:t>
            </a:r>
            <a:r>
              <a:rPr lang="nl-NL" dirty="0"/>
              <a:t> </a:t>
            </a:r>
            <a:r>
              <a:rPr lang="nl-NL" dirty="0" err="1"/>
              <a:t>can</a:t>
            </a:r>
            <a:r>
              <a:rPr lang="nl-NL" dirty="0"/>
              <a:t> get a </a:t>
            </a:r>
            <a:r>
              <a:rPr lang="nl-NL" dirty="0" err="1"/>
              <a:t>wheelchair</a:t>
            </a:r>
            <a:r>
              <a:rPr lang="nl-NL" dirty="0"/>
              <a:t>. But </a:t>
            </a:r>
            <a:r>
              <a:rPr lang="nl-NL" dirty="0" err="1"/>
              <a:t>it</a:t>
            </a:r>
            <a:r>
              <a:rPr lang="nl-NL" dirty="0"/>
              <a:t> does </a:t>
            </a:r>
            <a:r>
              <a:rPr lang="nl-NL" dirty="0" err="1"/>
              <a:t>not</a:t>
            </a:r>
            <a:r>
              <a:rPr lang="nl-NL" dirty="0"/>
              <a:t> </a:t>
            </a:r>
            <a:r>
              <a:rPr lang="nl-NL" dirty="0" err="1"/>
              <a:t>work</a:t>
            </a:r>
            <a:r>
              <a:rPr lang="nl-NL" dirty="0"/>
              <a:t> in the </a:t>
            </a:r>
            <a:r>
              <a:rPr lang="nl-NL" dirty="0" err="1"/>
              <a:t>soil</a:t>
            </a:r>
            <a:r>
              <a:rPr lang="nl-NL" dirty="0"/>
              <a:t>, </a:t>
            </a:r>
            <a:r>
              <a:rPr lang="nl-NL" dirty="0" err="1"/>
              <a:t>so</a:t>
            </a:r>
            <a:r>
              <a:rPr lang="nl-NL" dirty="0"/>
              <a:t> </a:t>
            </a:r>
            <a:r>
              <a:rPr lang="nl-NL" dirty="0" err="1"/>
              <a:t>she</a:t>
            </a:r>
            <a:r>
              <a:rPr lang="nl-NL" dirty="0"/>
              <a:t> </a:t>
            </a:r>
            <a:r>
              <a:rPr lang="nl-NL" dirty="0" err="1"/>
              <a:t>would</a:t>
            </a:r>
            <a:r>
              <a:rPr lang="nl-NL" dirty="0"/>
              <a:t> </a:t>
            </a:r>
            <a:r>
              <a:rPr lang="nl-NL" dirty="0" err="1"/>
              <a:t>then</a:t>
            </a:r>
            <a:r>
              <a:rPr lang="nl-NL" dirty="0"/>
              <a:t> have </a:t>
            </a:r>
            <a:r>
              <a:rPr lang="nl-NL" dirty="0" err="1"/>
              <a:t>to</a:t>
            </a:r>
            <a:r>
              <a:rPr lang="nl-NL" dirty="0"/>
              <a:t> move </a:t>
            </a:r>
            <a:r>
              <a:rPr lang="nl-NL" dirty="0" err="1"/>
              <a:t>to</a:t>
            </a:r>
            <a:r>
              <a:rPr lang="nl-NL" dirty="0"/>
              <a:t> </a:t>
            </a:r>
            <a:r>
              <a:rPr lang="nl-NL" dirty="0" err="1"/>
              <a:t>another</a:t>
            </a:r>
            <a:r>
              <a:rPr lang="nl-NL" dirty="0"/>
              <a:t> area. </a:t>
            </a:r>
            <a:r>
              <a:rPr lang="nl-NL" dirty="0" err="1"/>
              <a:t>She</a:t>
            </a:r>
            <a:r>
              <a:rPr lang="nl-NL" dirty="0"/>
              <a:t> is </a:t>
            </a:r>
            <a:r>
              <a:rPr lang="nl-NL" dirty="0" err="1"/>
              <a:t>reluctant</a:t>
            </a:r>
            <a:r>
              <a:rPr lang="nl-NL" dirty="0"/>
              <a:t> </a:t>
            </a:r>
            <a:r>
              <a:rPr lang="nl-NL" dirty="0" err="1"/>
              <a:t>to</a:t>
            </a:r>
            <a:r>
              <a:rPr lang="nl-NL" dirty="0"/>
              <a:t> move </a:t>
            </a:r>
            <a:r>
              <a:rPr lang="nl-NL" dirty="0" err="1"/>
              <a:t>because</a:t>
            </a:r>
            <a:r>
              <a:rPr lang="nl-NL" dirty="0"/>
              <a:t> </a:t>
            </a:r>
            <a:r>
              <a:rPr lang="nl-NL" dirty="0" err="1"/>
              <a:t>she</a:t>
            </a:r>
            <a:r>
              <a:rPr lang="nl-NL" dirty="0"/>
              <a:t> </a:t>
            </a:r>
            <a:r>
              <a:rPr lang="nl-NL" dirty="0" err="1"/>
              <a:t>receives</a:t>
            </a:r>
            <a:r>
              <a:rPr lang="nl-NL" dirty="0"/>
              <a:t> </a:t>
            </a:r>
            <a:r>
              <a:rPr lang="nl-NL" dirty="0" err="1"/>
              <a:t>so</a:t>
            </a:r>
            <a:r>
              <a:rPr lang="nl-NL" dirty="0"/>
              <a:t> </a:t>
            </a:r>
            <a:r>
              <a:rPr lang="nl-NL" dirty="0" err="1"/>
              <a:t>much</a:t>
            </a:r>
            <a:r>
              <a:rPr lang="nl-NL" dirty="0"/>
              <a:t> help </a:t>
            </a:r>
            <a:r>
              <a:rPr lang="nl-NL" dirty="0" err="1"/>
              <a:t>from</a:t>
            </a:r>
            <a:r>
              <a:rPr lang="nl-NL" dirty="0"/>
              <a:t> a </a:t>
            </a:r>
            <a:r>
              <a:rPr lang="nl-NL" dirty="0" err="1"/>
              <a:t>neighbour</a:t>
            </a:r>
            <a:r>
              <a:rPr lang="nl-NL" dirty="0"/>
              <a:t> </a:t>
            </a:r>
            <a:r>
              <a:rPr lang="nl-NL" dirty="0" err="1"/>
              <a:t>who</a:t>
            </a:r>
            <a:r>
              <a:rPr lang="nl-NL" dirty="0"/>
              <a:t> is like a </a:t>
            </a:r>
            <a:r>
              <a:rPr lang="nl-NL" dirty="0" err="1"/>
              <a:t>mother</a:t>
            </a:r>
            <a:r>
              <a:rPr lang="nl-NL" dirty="0"/>
              <a:t> </a:t>
            </a:r>
            <a:r>
              <a:rPr lang="nl-NL" dirty="0" err="1"/>
              <a:t>to</a:t>
            </a:r>
            <a:r>
              <a:rPr lang="nl-NL" dirty="0"/>
              <a:t> her. </a:t>
            </a:r>
            <a:r>
              <a:rPr lang="nl-NL" dirty="0" err="1"/>
              <a:t>Moving</a:t>
            </a:r>
            <a:r>
              <a:rPr lang="nl-NL" dirty="0"/>
              <a:t> </a:t>
            </a:r>
            <a:r>
              <a:rPr lang="nl-NL" dirty="0" err="1"/>
              <a:t>would</a:t>
            </a:r>
            <a:r>
              <a:rPr lang="nl-NL" dirty="0"/>
              <a:t> </a:t>
            </a:r>
            <a:r>
              <a:rPr lang="nl-NL" dirty="0" err="1"/>
              <a:t>mean</a:t>
            </a:r>
            <a:r>
              <a:rPr lang="nl-NL" dirty="0"/>
              <a:t> </a:t>
            </a:r>
            <a:r>
              <a:rPr lang="nl-NL" dirty="0" err="1"/>
              <a:t>losing</a:t>
            </a:r>
            <a:r>
              <a:rPr lang="nl-NL" dirty="0"/>
              <a:t> the support: </a:t>
            </a:r>
            <a:r>
              <a:rPr lang="nl-NL" dirty="0" err="1"/>
              <a:t>taking</a:t>
            </a:r>
            <a:r>
              <a:rPr lang="nl-NL" dirty="0"/>
              <a:t> care of </a:t>
            </a:r>
            <a:r>
              <a:rPr lang="nl-NL" dirty="0" err="1"/>
              <a:t>daudaughter</a:t>
            </a:r>
            <a:r>
              <a:rPr lang="nl-NL" dirty="0"/>
              <a:t>, but </a:t>
            </a:r>
            <a:r>
              <a:rPr lang="nl-NL" dirty="0" err="1"/>
              <a:t>also</a:t>
            </a:r>
            <a:r>
              <a:rPr lang="nl-NL" dirty="0"/>
              <a:t> </a:t>
            </a:r>
            <a:r>
              <a:rPr lang="nl-NL" dirty="0" err="1"/>
              <a:t>losing</a:t>
            </a:r>
            <a:r>
              <a:rPr lang="nl-NL" dirty="0"/>
              <a:t> a </a:t>
            </a:r>
            <a:r>
              <a:rPr lang="nl-NL" dirty="0" err="1"/>
              <a:t>friend</a:t>
            </a:r>
            <a:r>
              <a:rPr lang="nl-NL" dirty="0"/>
              <a:t>.</a:t>
            </a:r>
          </a:p>
          <a:p>
            <a:r>
              <a:rPr lang="nl-NL" dirty="0"/>
              <a:t>Case is </a:t>
            </a:r>
            <a:r>
              <a:rPr lang="nl-NL" dirty="0" err="1"/>
              <a:t>about</a:t>
            </a:r>
            <a:r>
              <a:rPr lang="nl-NL" dirty="0"/>
              <a:t> </a:t>
            </a:r>
            <a:r>
              <a:rPr lang="nl-NL" dirty="0" err="1"/>
              <a:t>diapers</a:t>
            </a:r>
            <a:r>
              <a:rPr lang="nl-NL" dirty="0"/>
              <a:t>, </a:t>
            </a:r>
            <a:r>
              <a:rPr lang="nl-NL" dirty="0" err="1"/>
              <a:t>some</a:t>
            </a:r>
            <a:r>
              <a:rPr lang="nl-NL" dirty="0"/>
              <a:t> bandages, </a:t>
            </a:r>
            <a:r>
              <a:rPr lang="nl-NL" dirty="0" err="1"/>
              <a:t>antibiotic</a:t>
            </a:r>
            <a:r>
              <a:rPr lang="nl-NL" dirty="0"/>
              <a:t> </a:t>
            </a:r>
            <a:r>
              <a:rPr lang="nl-NL" dirty="0" err="1"/>
              <a:t>fluid</a:t>
            </a:r>
            <a:r>
              <a:rPr lang="nl-NL" dirty="0"/>
              <a:t>. Doctor </a:t>
            </a:r>
            <a:r>
              <a:rPr lang="nl-NL" dirty="0" err="1"/>
              <a:t>suggests</a:t>
            </a:r>
            <a:r>
              <a:rPr lang="nl-NL" dirty="0"/>
              <a:t> </a:t>
            </a:r>
            <a:r>
              <a:rPr lang="nl-NL" dirty="0" err="1"/>
              <a:t>that</a:t>
            </a:r>
            <a:r>
              <a:rPr lang="nl-NL" dirty="0"/>
              <a:t> baby </a:t>
            </a:r>
            <a:r>
              <a:rPr lang="nl-NL" dirty="0" err="1"/>
              <a:t>gets</a:t>
            </a:r>
            <a:r>
              <a:rPr lang="nl-NL" dirty="0"/>
              <a:t> a bag, </a:t>
            </a:r>
            <a:r>
              <a:rPr lang="nl-NL" dirty="0" err="1"/>
              <a:t>and</a:t>
            </a:r>
            <a:r>
              <a:rPr lang="nl-NL" dirty="0"/>
              <a:t> </a:t>
            </a:r>
            <a:r>
              <a:rPr lang="nl-NL" dirty="0" err="1"/>
              <a:t>when</a:t>
            </a:r>
            <a:r>
              <a:rPr lang="nl-NL" dirty="0"/>
              <a:t> </a:t>
            </a:r>
            <a:r>
              <a:rPr lang="nl-NL" dirty="0" err="1"/>
              <a:t>she</a:t>
            </a:r>
            <a:r>
              <a:rPr lang="nl-NL" dirty="0"/>
              <a:t> is 8, have </a:t>
            </a:r>
            <a:r>
              <a:rPr lang="nl-NL" dirty="0" err="1"/>
              <a:t>an</a:t>
            </a:r>
            <a:r>
              <a:rPr lang="nl-NL" dirty="0"/>
              <a:t> </a:t>
            </a:r>
            <a:r>
              <a:rPr lang="nl-NL" dirty="0" err="1"/>
              <a:t>operation</a:t>
            </a:r>
            <a:r>
              <a:rPr lang="nl-NL" dirty="0"/>
              <a:t> </a:t>
            </a:r>
            <a:r>
              <a:rPr lang="nl-NL" dirty="0" err="1"/>
              <a:t>to</a:t>
            </a:r>
            <a:r>
              <a:rPr lang="nl-NL" dirty="0"/>
              <a:t> </a:t>
            </a:r>
            <a:r>
              <a:rPr lang="nl-NL" dirty="0" err="1"/>
              <a:t>enlarge</a:t>
            </a:r>
            <a:r>
              <a:rPr lang="nl-NL" dirty="0"/>
              <a:t> her bladder </a:t>
            </a:r>
            <a:r>
              <a:rPr lang="nl-NL" dirty="0" err="1"/>
              <a:t>so</a:t>
            </a:r>
            <a:r>
              <a:rPr lang="nl-NL" dirty="0"/>
              <a:t> no </a:t>
            </a:r>
            <a:r>
              <a:rPr lang="nl-NL" dirty="0" err="1"/>
              <a:t>catheter</a:t>
            </a:r>
            <a:r>
              <a:rPr lang="nl-NL" dirty="0"/>
              <a:t> is </a:t>
            </a:r>
            <a:r>
              <a:rPr lang="nl-NL" dirty="0" err="1"/>
              <a:t>needed</a:t>
            </a:r>
            <a:r>
              <a:rPr lang="nl-NL" dirty="0"/>
              <a:t>. </a:t>
            </a:r>
            <a:r>
              <a:rPr lang="nl-NL" dirty="0" err="1"/>
              <a:t>Now</a:t>
            </a:r>
            <a:r>
              <a:rPr lang="nl-NL" dirty="0"/>
              <a:t> the </a:t>
            </a:r>
            <a:r>
              <a:rPr lang="nl-NL" dirty="0" err="1"/>
              <a:t>operation</a:t>
            </a:r>
            <a:r>
              <a:rPr lang="nl-NL" dirty="0"/>
              <a:t> is </a:t>
            </a:r>
            <a:r>
              <a:rPr lang="nl-NL" dirty="0" err="1"/>
              <a:t>not</a:t>
            </a:r>
            <a:r>
              <a:rPr lang="nl-NL" dirty="0"/>
              <a:t> </a:t>
            </a:r>
            <a:r>
              <a:rPr lang="nl-NL" dirty="0" err="1"/>
              <a:t>possible</a:t>
            </a:r>
            <a:r>
              <a:rPr lang="nl-NL" dirty="0"/>
              <a:t>, </a:t>
            </a:r>
            <a:r>
              <a:rPr lang="nl-NL" dirty="0" err="1"/>
              <a:t>she</a:t>
            </a:r>
            <a:r>
              <a:rPr lang="nl-NL" dirty="0"/>
              <a:t> is </a:t>
            </a:r>
            <a:r>
              <a:rPr lang="nl-NL" dirty="0" err="1"/>
              <a:t>too</a:t>
            </a:r>
            <a:r>
              <a:rPr lang="nl-NL" dirty="0"/>
              <a:t> small. But </a:t>
            </a:r>
            <a:r>
              <a:rPr lang="nl-NL" dirty="0" err="1"/>
              <a:t>carwling</a:t>
            </a:r>
            <a:r>
              <a:rPr lang="nl-NL" dirty="0"/>
              <a:t> </a:t>
            </a:r>
            <a:r>
              <a:rPr lang="nl-NL" dirty="0" err="1"/>
              <a:t>with</a:t>
            </a:r>
            <a:r>
              <a:rPr lang="nl-NL" dirty="0"/>
              <a:t> a bag is </a:t>
            </a:r>
            <a:r>
              <a:rPr lang="nl-NL" dirty="0" err="1"/>
              <a:t>very</a:t>
            </a:r>
            <a:r>
              <a:rPr lang="nl-NL" dirty="0"/>
              <a:t> </a:t>
            </a:r>
            <a:r>
              <a:rPr lang="nl-NL" dirty="0" err="1"/>
              <a:t>difficult</a:t>
            </a:r>
            <a:r>
              <a:rPr lang="nl-NL" dirty="0"/>
              <a:t>, </a:t>
            </a:r>
            <a:r>
              <a:rPr lang="nl-NL" dirty="0" err="1"/>
              <a:t>how</a:t>
            </a:r>
            <a:r>
              <a:rPr lang="nl-NL" dirty="0"/>
              <a:t> </a:t>
            </a:r>
            <a:r>
              <a:rPr lang="nl-NL" dirty="0" err="1"/>
              <a:t>this</a:t>
            </a:r>
            <a:r>
              <a:rPr lang="nl-NL" dirty="0"/>
              <a:t> </a:t>
            </a:r>
            <a:r>
              <a:rPr lang="nl-NL" dirty="0" err="1"/>
              <a:t>will</a:t>
            </a:r>
            <a:r>
              <a:rPr lang="nl-NL" dirty="0"/>
              <a:t> </a:t>
            </a:r>
            <a:r>
              <a:rPr lang="nl-NL" dirty="0" err="1"/>
              <a:t>be</a:t>
            </a:r>
            <a:r>
              <a:rPr lang="nl-NL" dirty="0"/>
              <a:t> </a:t>
            </a:r>
            <a:r>
              <a:rPr lang="nl-NL" dirty="0" err="1"/>
              <a:t>possible</a:t>
            </a:r>
            <a:r>
              <a:rPr lang="nl-NL" dirty="0"/>
              <a:t>? We later </a:t>
            </a:r>
            <a:r>
              <a:rPr lang="nl-NL" dirty="0" err="1"/>
              <a:t>realise</a:t>
            </a:r>
            <a:r>
              <a:rPr lang="nl-NL" dirty="0"/>
              <a:t> </a:t>
            </a:r>
            <a:r>
              <a:rPr lang="nl-NL" dirty="0" err="1"/>
              <a:t>that</a:t>
            </a:r>
            <a:r>
              <a:rPr lang="nl-NL" dirty="0"/>
              <a:t> the bag is a  stoma.</a:t>
            </a:r>
          </a:p>
          <a:p>
            <a:endParaRPr lang="nl-NL" dirty="0"/>
          </a:p>
          <a:p>
            <a:r>
              <a:rPr lang="nl-NL" dirty="0" err="1"/>
              <a:t>Apendicites</a:t>
            </a:r>
            <a:r>
              <a:rPr lang="nl-NL" dirty="0"/>
              <a:t>: in the evening, private </a:t>
            </a:r>
            <a:r>
              <a:rPr lang="nl-NL" dirty="0" err="1"/>
              <a:t>hospital</a:t>
            </a:r>
            <a:r>
              <a:rPr lang="nl-NL" dirty="0"/>
              <a:t>, ultra sound picture. No </a:t>
            </a:r>
            <a:r>
              <a:rPr lang="nl-NL" dirty="0" err="1"/>
              <a:t>authorisation</a:t>
            </a:r>
            <a:r>
              <a:rPr lang="nl-NL" dirty="0"/>
              <a:t>. </a:t>
            </a:r>
            <a:r>
              <a:rPr lang="nl-NL" dirty="0" err="1"/>
              <a:t>She</a:t>
            </a:r>
            <a:r>
              <a:rPr lang="nl-NL" dirty="0"/>
              <a:t> </a:t>
            </a:r>
            <a:r>
              <a:rPr lang="nl-NL" dirty="0" err="1"/>
              <a:t>goes</a:t>
            </a:r>
            <a:r>
              <a:rPr lang="nl-NL" dirty="0"/>
              <a:t> </a:t>
            </a:r>
            <a:r>
              <a:rPr lang="nl-NL" dirty="0" err="1"/>
              <a:t>to</a:t>
            </a:r>
            <a:r>
              <a:rPr lang="nl-NL" dirty="0"/>
              <a:t> the public </a:t>
            </a:r>
            <a:r>
              <a:rPr lang="nl-NL" dirty="0" err="1"/>
              <a:t>hospital</a:t>
            </a:r>
            <a:r>
              <a:rPr lang="nl-NL" dirty="0"/>
              <a:t> </a:t>
            </a:r>
            <a:r>
              <a:rPr lang="nl-NL" dirty="0" err="1"/>
              <a:t>by</a:t>
            </a:r>
            <a:r>
              <a:rPr lang="nl-NL" dirty="0"/>
              <a:t> taxi. </a:t>
            </a:r>
            <a:r>
              <a:rPr lang="nl-NL" dirty="0" err="1"/>
              <a:t>There</a:t>
            </a:r>
            <a:r>
              <a:rPr lang="nl-NL" dirty="0"/>
              <a:t> the ultra sound machine is </a:t>
            </a:r>
            <a:r>
              <a:rPr lang="nl-NL" dirty="0" err="1"/>
              <a:t>broken</a:t>
            </a:r>
            <a:r>
              <a:rPr lang="nl-NL" dirty="0"/>
              <a:t>, </a:t>
            </a:r>
            <a:r>
              <a:rPr lang="nl-NL" dirty="0" err="1"/>
              <a:t>they</a:t>
            </a:r>
            <a:r>
              <a:rPr lang="nl-NL" dirty="0"/>
              <a:t> </a:t>
            </a:r>
            <a:r>
              <a:rPr lang="nl-NL" dirty="0" err="1"/>
              <a:t>can</a:t>
            </a:r>
            <a:r>
              <a:rPr lang="nl-NL" dirty="0"/>
              <a:t> </a:t>
            </a:r>
            <a:r>
              <a:rPr lang="nl-NL" dirty="0" err="1"/>
              <a:t>only</a:t>
            </a:r>
            <a:r>
              <a:rPr lang="nl-NL" dirty="0"/>
              <a:t> attent </a:t>
            </a:r>
            <a:r>
              <a:rPr lang="nl-NL" dirty="0" err="1"/>
              <a:t>to</a:t>
            </a:r>
            <a:r>
              <a:rPr lang="nl-NL" dirty="0"/>
              <a:t> her the next </a:t>
            </a:r>
            <a:r>
              <a:rPr lang="nl-NL" dirty="0" err="1"/>
              <a:t>morning</a:t>
            </a:r>
            <a:r>
              <a:rPr lang="nl-NL" dirty="0"/>
              <a:t>. </a:t>
            </a:r>
            <a:r>
              <a:rPr lang="nl-NL" dirty="0" err="1"/>
              <a:t>They</a:t>
            </a:r>
            <a:r>
              <a:rPr lang="nl-NL" dirty="0"/>
              <a:t> </a:t>
            </a:r>
            <a:r>
              <a:rPr lang="nl-NL" dirty="0" err="1"/>
              <a:t>cannot</a:t>
            </a:r>
            <a:r>
              <a:rPr lang="nl-NL" dirty="0"/>
              <a:t> </a:t>
            </a:r>
            <a:r>
              <a:rPr lang="nl-NL" dirty="0" err="1"/>
              <a:t>use</a:t>
            </a:r>
            <a:r>
              <a:rPr lang="nl-NL" dirty="0"/>
              <a:t> the pictures </a:t>
            </a:r>
            <a:r>
              <a:rPr lang="nl-NL" dirty="0" err="1"/>
              <a:t>from</a:t>
            </a:r>
            <a:r>
              <a:rPr lang="nl-NL" dirty="0"/>
              <a:t> the private </a:t>
            </a:r>
            <a:r>
              <a:rPr lang="nl-NL" dirty="0" err="1"/>
              <a:t>hospital</a:t>
            </a:r>
            <a:r>
              <a:rPr lang="nl-NL" dirty="0"/>
              <a:t>. I do </a:t>
            </a:r>
            <a:r>
              <a:rPr lang="nl-NL" dirty="0" err="1"/>
              <a:t>not</a:t>
            </a:r>
            <a:r>
              <a:rPr lang="nl-NL" dirty="0"/>
              <a:t> </a:t>
            </a:r>
            <a:r>
              <a:rPr lang="nl-NL" dirty="0" err="1"/>
              <a:t>fully</a:t>
            </a:r>
            <a:r>
              <a:rPr lang="nl-NL" dirty="0"/>
              <a:t> </a:t>
            </a:r>
            <a:r>
              <a:rPr lang="nl-NL" dirty="0" err="1"/>
              <a:t>understand</a:t>
            </a:r>
            <a:r>
              <a:rPr lang="nl-NL" dirty="0"/>
              <a:t> </a:t>
            </a:r>
            <a:r>
              <a:rPr lang="nl-NL" dirty="0" err="1"/>
              <a:t>why</a:t>
            </a:r>
            <a:r>
              <a:rPr lang="nl-NL" dirty="0"/>
              <a:t>, </a:t>
            </a:r>
            <a:r>
              <a:rPr lang="nl-NL" dirty="0" err="1"/>
              <a:t>think</a:t>
            </a:r>
            <a:r>
              <a:rPr lang="nl-NL" dirty="0"/>
              <a:t> </a:t>
            </a:r>
            <a:r>
              <a:rPr lang="nl-NL" dirty="0" err="1"/>
              <a:t>it</a:t>
            </a:r>
            <a:r>
              <a:rPr lang="nl-NL" dirty="0"/>
              <a:t> has </a:t>
            </a:r>
            <a:r>
              <a:rPr lang="nl-NL" dirty="0" err="1"/>
              <a:t>to</a:t>
            </a:r>
            <a:r>
              <a:rPr lang="nl-NL" dirty="0"/>
              <a:t> do </a:t>
            </a:r>
            <a:r>
              <a:rPr lang="nl-NL" dirty="0" err="1"/>
              <a:t>with</a:t>
            </a:r>
            <a:r>
              <a:rPr lang="nl-NL" dirty="0"/>
              <a:t> </a:t>
            </a:r>
            <a:r>
              <a:rPr lang="nl-NL" dirty="0" err="1"/>
              <a:t>legal</a:t>
            </a:r>
            <a:r>
              <a:rPr lang="nl-NL" dirty="0"/>
              <a:t> </a:t>
            </a:r>
            <a:r>
              <a:rPr lang="nl-NL" dirty="0" err="1"/>
              <a:t>regulation</a:t>
            </a:r>
            <a:r>
              <a:rPr lang="nl-NL" dirty="0"/>
              <a:t>. </a:t>
            </a:r>
            <a:r>
              <a:rPr lang="nl-NL" dirty="0" err="1"/>
              <a:t>She</a:t>
            </a:r>
            <a:r>
              <a:rPr lang="nl-NL" dirty="0"/>
              <a:t> </a:t>
            </a:r>
            <a:r>
              <a:rPr lang="nl-NL" dirty="0" err="1"/>
              <a:t>decides</a:t>
            </a:r>
            <a:r>
              <a:rPr lang="nl-NL" dirty="0"/>
              <a:t> </a:t>
            </a:r>
            <a:r>
              <a:rPr lang="nl-NL" dirty="0" err="1"/>
              <a:t>to</a:t>
            </a:r>
            <a:r>
              <a:rPr lang="nl-NL" dirty="0"/>
              <a:t> </a:t>
            </a:r>
            <a:r>
              <a:rPr lang="nl-NL" dirty="0" err="1"/>
              <a:t>goback</a:t>
            </a:r>
            <a:r>
              <a:rPr lang="nl-NL" dirty="0"/>
              <a:t> </a:t>
            </a:r>
            <a:r>
              <a:rPr lang="nl-NL" dirty="0" err="1"/>
              <a:t>to</a:t>
            </a:r>
            <a:r>
              <a:rPr lang="nl-NL" dirty="0"/>
              <a:t> the private </a:t>
            </a:r>
            <a:r>
              <a:rPr lang="nl-NL" dirty="0" err="1"/>
              <a:t>hospitl</a:t>
            </a:r>
            <a:r>
              <a:rPr lang="nl-NL" dirty="0"/>
              <a:t>. </a:t>
            </a:r>
            <a:r>
              <a:rPr lang="nl-NL" dirty="0" err="1"/>
              <a:t>Pays</a:t>
            </a:r>
            <a:r>
              <a:rPr lang="nl-NL" dirty="0"/>
              <a:t> </a:t>
            </a:r>
            <a:r>
              <a:rPr lang="nl-NL" dirty="0" err="1"/>
              <a:t>for</a:t>
            </a:r>
            <a:r>
              <a:rPr lang="nl-NL" dirty="0"/>
              <a:t> the </a:t>
            </a:r>
            <a:r>
              <a:rPr lang="nl-NL" dirty="0" err="1"/>
              <a:t>operation</a:t>
            </a:r>
            <a:r>
              <a:rPr lang="nl-NL" dirty="0"/>
              <a:t> in cash. Later court case </a:t>
            </a:r>
            <a:r>
              <a:rPr lang="nl-NL" dirty="0" err="1"/>
              <a:t>with</a:t>
            </a:r>
            <a:r>
              <a:rPr lang="nl-NL" dirty="0"/>
              <a:t> private </a:t>
            </a:r>
            <a:r>
              <a:rPr lang="nl-NL" dirty="0" err="1"/>
              <a:t>lawyer</a:t>
            </a:r>
            <a:r>
              <a:rPr lang="nl-NL" dirty="0"/>
              <a:t>. Judge </a:t>
            </a:r>
            <a:r>
              <a:rPr lang="nl-NL" dirty="0" err="1"/>
              <a:t>rules</a:t>
            </a:r>
            <a:r>
              <a:rPr lang="nl-NL" dirty="0"/>
              <a:t> in her </a:t>
            </a:r>
            <a:r>
              <a:rPr lang="nl-NL" dirty="0" err="1"/>
              <a:t>favour</a:t>
            </a:r>
            <a:r>
              <a:rPr lang="nl-NL" dirty="0"/>
              <a:t>, </a:t>
            </a:r>
            <a:r>
              <a:rPr lang="nl-NL" dirty="0" err="1"/>
              <a:t>after</a:t>
            </a:r>
            <a:r>
              <a:rPr lang="nl-NL" dirty="0"/>
              <a:t> </a:t>
            </a:r>
            <a:r>
              <a:rPr lang="nl-NL" dirty="0" err="1"/>
              <a:t>about</a:t>
            </a:r>
            <a:r>
              <a:rPr lang="nl-NL" dirty="0"/>
              <a:t> a </a:t>
            </a:r>
            <a:r>
              <a:rPr lang="nl-NL" dirty="0" err="1"/>
              <a:t>year</a:t>
            </a:r>
            <a:r>
              <a:rPr lang="nl-NL" dirty="0"/>
              <a:t>. Insurance company </a:t>
            </a:r>
            <a:r>
              <a:rPr lang="nl-NL" dirty="0" err="1"/>
              <a:t>says</a:t>
            </a:r>
            <a:r>
              <a:rPr lang="nl-NL" dirty="0"/>
              <a:t>: we </a:t>
            </a:r>
            <a:r>
              <a:rPr lang="nl-NL" dirty="0" err="1"/>
              <a:t>will</a:t>
            </a:r>
            <a:r>
              <a:rPr lang="nl-NL" dirty="0"/>
              <a:t> </a:t>
            </a:r>
            <a:r>
              <a:rPr lang="nl-NL" dirty="0" err="1"/>
              <a:t>pay</a:t>
            </a:r>
            <a:r>
              <a:rPr lang="nl-NL" dirty="0"/>
              <a:t> </a:t>
            </a:r>
            <a:r>
              <a:rPr lang="nl-NL" dirty="0" err="1"/>
              <a:t>for</a:t>
            </a:r>
            <a:r>
              <a:rPr lang="nl-NL" dirty="0"/>
              <a:t> </a:t>
            </a:r>
            <a:r>
              <a:rPr lang="nl-NL" dirty="0" err="1"/>
              <a:t>th</a:t>
            </a:r>
            <a:r>
              <a:rPr lang="nl-NL" dirty="0"/>
              <a:t> </a:t>
            </a:r>
            <a:r>
              <a:rPr lang="nl-NL" dirty="0" err="1"/>
              <a:t>costs</a:t>
            </a:r>
            <a:r>
              <a:rPr lang="nl-NL" dirty="0"/>
              <a:t> of the </a:t>
            </a:r>
            <a:r>
              <a:rPr lang="nl-NL" dirty="0" err="1"/>
              <a:t>operation</a:t>
            </a:r>
            <a:r>
              <a:rPr lang="nl-NL" dirty="0"/>
              <a:t>, but </a:t>
            </a:r>
            <a:r>
              <a:rPr lang="nl-NL" dirty="0" err="1"/>
              <a:t>not</a:t>
            </a:r>
            <a:r>
              <a:rPr lang="nl-NL" dirty="0"/>
              <a:t> the </a:t>
            </a:r>
            <a:r>
              <a:rPr lang="nl-NL" dirty="0" err="1"/>
              <a:t>moral</a:t>
            </a:r>
            <a:r>
              <a:rPr lang="nl-NL" dirty="0"/>
              <a:t> </a:t>
            </a:r>
            <a:r>
              <a:rPr lang="nl-NL" dirty="0" err="1"/>
              <a:t>damage</a:t>
            </a:r>
            <a:r>
              <a:rPr lang="nl-NL" dirty="0"/>
              <a:t>. We </a:t>
            </a:r>
            <a:r>
              <a:rPr lang="nl-NL" dirty="0" err="1"/>
              <a:t>will</a:t>
            </a:r>
            <a:r>
              <a:rPr lang="nl-NL" dirty="0"/>
              <a:t> go </a:t>
            </a:r>
            <a:r>
              <a:rPr lang="nl-NL" dirty="0" err="1"/>
              <a:t>to</a:t>
            </a:r>
            <a:r>
              <a:rPr lang="nl-NL" dirty="0"/>
              <a:t> the second </a:t>
            </a:r>
            <a:r>
              <a:rPr lang="nl-NL" dirty="0" err="1"/>
              <a:t>instance</a:t>
            </a:r>
            <a:r>
              <a:rPr lang="nl-NL" dirty="0"/>
              <a:t> </a:t>
            </a:r>
            <a:r>
              <a:rPr lang="nl-NL" dirty="0" err="1"/>
              <a:t>if</a:t>
            </a:r>
            <a:r>
              <a:rPr lang="nl-NL" dirty="0"/>
              <a:t> </a:t>
            </a:r>
            <a:r>
              <a:rPr lang="nl-NL" dirty="0" err="1"/>
              <a:t>you</a:t>
            </a:r>
            <a:r>
              <a:rPr lang="nl-NL" dirty="0"/>
              <a:t> do </a:t>
            </a:r>
            <a:r>
              <a:rPr lang="nl-NL" dirty="0" err="1"/>
              <a:t>not</a:t>
            </a:r>
            <a:r>
              <a:rPr lang="nl-NL" dirty="0"/>
              <a:t> </a:t>
            </a:r>
            <a:r>
              <a:rPr lang="nl-NL" dirty="0" err="1"/>
              <a:t>except</a:t>
            </a:r>
            <a:r>
              <a:rPr lang="nl-NL" dirty="0"/>
              <a:t> </a:t>
            </a:r>
            <a:r>
              <a:rPr lang="nl-NL" dirty="0" err="1"/>
              <a:t>and</a:t>
            </a:r>
            <a:r>
              <a:rPr lang="nl-NL" dirty="0"/>
              <a:t> </a:t>
            </a:r>
            <a:r>
              <a:rPr lang="nl-NL" dirty="0" err="1"/>
              <a:t>that</a:t>
            </a:r>
            <a:r>
              <a:rPr lang="nl-NL" dirty="0"/>
              <a:t> </a:t>
            </a:r>
            <a:r>
              <a:rPr lang="nl-NL" dirty="0" err="1"/>
              <a:t>will</a:t>
            </a:r>
            <a:r>
              <a:rPr lang="nl-NL" dirty="0"/>
              <a:t> take </a:t>
            </a:r>
            <a:r>
              <a:rPr lang="nl-NL" dirty="0" err="1"/>
              <a:t>you</a:t>
            </a:r>
            <a:r>
              <a:rPr lang="nl-NL" dirty="0"/>
              <a:t> long </a:t>
            </a:r>
            <a:r>
              <a:rPr lang="nl-NL" dirty="0" err="1"/>
              <a:t>and</a:t>
            </a:r>
            <a:r>
              <a:rPr lang="nl-NL" dirty="0"/>
              <a:t> </a:t>
            </a:r>
            <a:r>
              <a:rPr lang="nl-NL" dirty="0" err="1"/>
              <a:t>be</a:t>
            </a:r>
            <a:r>
              <a:rPr lang="nl-NL" dirty="0"/>
              <a:t> </a:t>
            </a:r>
            <a:r>
              <a:rPr lang="nl-NL" dirty="0" err="1"/>
              <a:t>expensive</a:t>
            </a:r>
            <a:r>
              <a:rPr lang="nl-NL" dirty="0"/>
              <a:t>. </a:t>
            </a:r>
            <a:r>
              <a:rPr lang="nl-NL" dirty="0" err="1"/>
              <a:t>She</a:t>
            </a:r>
            <a:r>
              <a:rPr lang="nl-NL" dirty="0"/>
              <a:t> </a:t>
            </a:r>
            <a:r>
              <a:rPr lang="nl-NL" dirty="0" err="1"/>
              <a:t>decides</a:t>
            </a:r>
            <a:r>
              <a:rPr lang="nl-NL" dirty="0"/>
              <a:t> </a:t>
            </a:r>
            <a:r>
              <a:rPr lang="nl-NL" dirty="0" err="1"/>
              <a:t>to</a:t>
            </a:r>
            <a:r>
              <a:rPr lang="nl-NL" dirty="0"/>
              <a:t> accept, </a:t>
            </a:r>
            <a:r>
              <a:rPr lang="nl-NL" dirty="0" err="1"/>
              <a:t>she</a:t>
            </a:r>
            <a:r>
              <a:rPr lang="nl-NL" dirty="0"/>
              <a:t> wants </a:t>
            </a:r>
            <a:r>
              <a:rPr lang="nl-NL" dirty="0" err="1"/>
              <a:t>this</a:t>
            </a:r>
            <a:r>
              <a:rPr lang="nl-NL" dirty="0"/>
              <a:t> over </a:t>
            </a:r>
            <a:r>
              <a:rPr lang="nl-NL" dirty="0" err="1"/>
              <a:t>with</a:t>
            </a:r>
            <a:r>
              <a:rPr lang="nl-NL" dirty="0"/>
              <a:t> </a:t>
            </a:r>
            <a:r>
              <a:rPr lang="nl-NL" dirty="0" err="1"/>
              <a:t>and</a:t>
            </a:r>
            <a:r>
              <a:rPr lang="nl-NL" dirty="0"/>
              <a:t> </a:t>
            </a:r>
            <a:r>
              <a:rPr lang="nl-NL" dirty="0" err="1"/>
              <a:t>also</a:t>
            </a:r>
            <a:r>
              <a:rPr lang="nl-NL" dirty="0"/>
              <a:t> </a:t>
            </a:r>
            <a:r>
              <a:rPr lang="nl-NL" dirty="0" err="1"/>
              <a:t>cannot</a:t>
            </a:r>
            <a:r>
              <a:rPr lang="nl-NL" dirty="0"/>
              <a:t> </a:t>
            </a:r>
            <a:r>
              <a:rPr lang="nl-NL" dirty="0" err="1"/>
              <a:t>afford</a:t>
            </a:r>
            <a:r>
              <a:rPr lang="nl-NL" dirty="0"/>
              <a:t> </a:t>
            </a:r>
            <a:r>
              <a:rPr lang="nl-NL" dirty="0" err="1"/>
              <a:t>to</a:t>
            </a:r>
            <a:r>
              <a:rPr lang="nl-NL" dirty="0"/>
              <a:t> </a:t>
            </a:r>
            <a:r>
              <a:rPr lang="nl-NL" dirty="0" err="1"/>
              <a:t>wait</a:t>
            </a:r>
            <a:r>
              <a:rPr lang="nl-NL" dirty="0"/>
              <a:t> </a:t>
            </a:r>
            <a:r>
              <a:rPr lang="nl-NL" dirty="0" err="1"/>
              <a:t>longer</a:t>
            </a:r>
            <a:r>
              <a:rPr lang="nl-NL" dirty="0"/>
              <a:t>, </a:t>
            </a:r>
            <a:r>
              <a:rPr lang="nl-NL" dirty="0" err="1"/>
              <a:t>pay</a:t>
            </a:r>
            <a:r>
              <a:rPr lang="nl-NL" dirty="0"/>
              <a:t> more money </a:t>
            </a:r>
            <a:r>
              <a:rPr lang="nl-NL" dirty="0" err="1"/>
              <a:t>for</a:t>
            </a:r>
            <a:r>
              <a:rPr lang="nl-NL" dirty="0"/>
              <a:t> a </a:t>
            </a:r>
            <a:r>
              <a:rPr lang="nl-NL" dirty="0" err="1"/>
              <a:t>lawyers</a:t>
            </a:r>
            <a:r>
              <a:rPr lang="nl-NL" dirty="0"/>
              <a:t>. Insurance company </a:t>
            </a:r>
            <a:r>
              <a:rPr lang="nl-NL" dirty="0" err="1"/>
              <a:t>uses</a:t>
            </a:r>
            <a:r>
              <a:rPr lang="nl-NL" dirty="0"/>
              <a:t>/</a:t>
            </a:r>
            <a:r>
              <a:rPr lang="nl-NL" dirty="0" err="1"/>
              <a:t>abuses</a:t>
            </a:r>
            <a:r>
              <a:rPr lang="nl-NL" dirty="0"/>
              <a:t> </a:t>
            </a:r>
            <a:r>
              <a:rPr lang="nl-NL" dirty="0" err="1"/>
              <a:t>overburdened</a:t>
            </a:r>
            <a:r>
              <a:rPr lang="nl-NL" dirty="0"/>
              <a:t> </a:t>
            </a:r>
            <a:r>
              <a:rPr lang="nl-NL" dirty="0" err="1"/>
              <a:t>legal</a:t>
            </a:r>
            <a:r>
              <a:rPr lang="nl-NL" dirty="0"/>
              <a:t> system </a:t>
            </a:r>
            <a:r>
              <a:rPr lang="nl-NL" dirty="0" err="1"/>
              <a:t>to</a:t>
            </a:r>
            <a:r>
              <a:rPr lang="nl-NL" dirty="0"/>
              <a:t> </a:t>
            </a:r>
            <a:r>
              <a:rPr lang="nl-NL" dirty="0" err="1"/>
              <a:t>negotiate</a:t>
            </a:r>
            <a:r>
              <a:rPr lang="nl-NL" dirty="0"/>
              <a:t> </a:t>
            </a:r>
            <a:r>
              <a:rPr lang="nl-NL" dirty="0" err="1"/>
              <a:t>with</a:t>
            </a:r>
            <a:r>
              <a:rPr lang="nl-NL" dirty="0"/>
              <a:t> client. </a:t>
            </a:r>
            <a:r>
              <a:rPr lang="nl-NL" dirty="0" err="1"/>
              <a:t>Also</a:t>
            </a:r>
            <a:r>
              <a:rPr lang="nl-NL" dirty="0"/>
              <a:t> </a:t>
            </a:r>
            <a:r>
              <a:rPr lang="nl-NL" dirty="0" err="1"/>
              <a:t>uses</a:t>
            </a:r>
            <a:r>
              <a:rPr lang="nl-NL" dirty="0"/>
              <a:t> the </a:t>
            </a:r>
            <a:r>
              <a:rPr lang="nl-NL" dirty="0" err="1"/>
              <a:t>client’s</a:t>
            </a:r>
            <a:r>
              <a:rPr lang="nl-NL" dirty="0"/>
              <a:t> financial </a:t>
            </a:r>
            <a:r>
              <a:rPr lang="nl-NL" dirty="0" err="1"/>
              <a:t>situation</a:t>
            </a:r>
            <a:r>
              <a:rPr lang="nl-NL" dirty="0"/>
              <a:t>. Shows </a:t>
            </a:r>
            <a:r>
              <a:rPr lang="nl-NL" dirty="0" err="1"/>
              <a:t>how</a:t>
            </a:r>
            <a:r>
              <a:rPr lang="nl-NL" dirty="0"/>
              <a:t> important </a:t>
            </a:r>
            <a:r>
              <a:rPr lang="nl-NL" dirty="0" err="1"/>
              <a:t>defensoria</a:t>
            </a:r>
            <a:r>
              <a:rPr lang="nl-NL" dirty="0"/>
              <a:t> </a:t>
            </a:r>
            <a:r>
              <a:rPr lang="nl-NL" dirty="0" err="1"/>
              <a:t>publica</a:t>
            </a:r>
            <a:r>
              <a:rPr lang="nl-NL" dirty="0"/>
              <a:t> is </a:t>
            </a:r>
            <a:r>
              <a:rPr lang="nl-NL" dirty="0" err="1"/>
              <a:t>for</a:t>
            </a:r>
            <a:r>
              <a:rPr lang="nl-NL" dirty="0"/>
              <a:t> </a:t>
            </a:r>
            <a:r>
              <a:rPr lang="nl-NL" dirty="0" err="1"/>
              <a:t>not</a:t>
            </a:r>
            <a:r>
              <a:rPr lang="nl-NL" dirty="0"/>
              <a:t> </a:t>
            </a:r>
            <a:r>
              <a:rPr lang="nl-NL" dirty="0" err="1"/>
              <a:t>giving</a:t>
            </a:r>
            <a:r>
              <a:rPr lang="nl-NL" dirty="0"/>
              <a:t> in </a:t>
            </a:r>
            <a:r>
              <a:rPr lang="nl-NL" dirty="0" err="1"/>
              <a:t>to</a:t>
            </a:r>
            <a:r>
              <a:rPr lang="nl-NL" dirty="0"/>
              <a:t> </a:t>
            </a:r>
            <a:r>
              <a:rPr lang="nl-NL" dirty="0" err="1"/>
              <a:t>this</a:t>
            </a:r>
            <a:r>
              <a:rPr lang="nl-NL" dirty="0"/>
              <a:t> form of </a:t>
            </a:r>
            <a:r>
              <a:rPr lang="nl-NL" dirty="0" err="1"/>
              <a:t>pressure</a:t>
            </a:r>
            <a:r>
              <a:rPr lang="nl-NL" dirty="0"/>
              <a:t>.</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C878718F-5715-4B55-B1D9-87AE209BC5CC}" type="slidenum">
              <a:rPr lang="nl-NL" smtClean="0"/>
              <a:t>8</a:t>
            </a:fld>
            <a:endParaRPr lang="nl-NL"/>
          </a:p>
        </p:txBody>
      </p:sp>
    </p:spTree>
    <p:extLst>
      <p:ext uri="{BB962C8B-B14F-4D97-AF65-F5344CB8AC3E}">
        <p14:creationId xmlns:p14="http://schemas.microsoft.com/office/powerpoint/2010/main" val="585688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878718F-5715-4B55-B1D9-87AE209BC5CC}" type="slidenum">
              <a:rPr lang="nl-NL" smtClean="0"/>
              <a:t>9</a:t>
            </a:fld>
            <a:endParaRPr lang="nl-NL"/>
          </a:p>
        </p:txBody>
      </p:sp>
    </p:spTree>
    <p:extLst>
      <p:ext uri="{BB962C8B-B14F-4D97-AF65-F5344CB8AC3E}">
        <p14:creationId xmlns:p14="http://schemas.microsoft.com/office/powerpoint/2010/main" val="9615489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4" name="Rectangle 4"/>
          <p:cNvSpPr>
            <a:spLocks noChangeArrowheads="1"/>
          </p:cNvSpPr>
          <p:nvPr/>
        </p:nvSpPr>
        <p:spPr bwMode="auto">
          <a:xfrm>
            <a:off x="0" y="5057775"/>
            <a:ext cx="8782050" cy="1438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0" fontAlgn="base" hangingPunct="0">
              <a:spcBef>
                <a:spcPct val="0"/>
              </a:spcBef>
              <a:spcAft>
                <a:spcPct val="0"/>
              </a:spcAft>
              <a:defRPr/>
            </a:pPr>
            <a:endParaRPr lang="nl-NL" altLang="nl-NL">
              <a:solidFill>
                <a:srgbClr val="000000"/>
              </a:solidFill>
            </a:endParaRPr>
          </a:p>
        </p:txBody>
      </p:sp>
      <p:sp>
        <p:nvSpPr>
          <p:cNvPr id="5" name="Rectangle 43"/>
          <p:cNvSpPr>
            <a:spLocks noChangeArrowheads="1"/>
          </p:cNvSpPr>
          <p:nvPr/>
        </p:nvSpPr>
        <p:spPr bwMode="auto">
          <a:xfrm>
            <a:off x="0" y="0"/>
            <a:ext cx="9144000" cy="4340225"/>
          </a:xfrm>
          <a:prstGeom prst="rect">
            <a:avLst/>
          </a:prstGeom>
          <a:solidFill>
            <a:srgbClr val="0C257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eaLnBrk="0" fontAlgn="base" hangingPunct="0">
              <a:spcBef>
                <a:spcPct val="0"/>
              </a:spcBef>
              <a:spcAft>
                <a:spcPct val="0"/>
              </a:spcAft>
              <a:buFontTx/>
              <a:buChar char="•"/>
              <a:defRPr/>
            </a:pPr>
            <a:endParaRPr lang="nl-NL" altLang="nl-NL">
              <a:solidFill>
                <a:srgbClr val="000000"/>
              </a:solidFill>
              <a:latin typeface="Arial" pitchFamily="34" charset="0"/>
            </a:endParaRPr>
          </a:p>
        </p:txBody>
      </p:sp>
      <p:pic>
        <p:nvPicPr>
          <p:cNvPr id="6" name="Picture 4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750" y="5229225"/>
            <a:ext cx="2879725" cy="113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55"/>
          <p:cNvGrpSpPr>
            <a:grpSpLocks/>
          </p:cNvGrpSpPr>
          <p:nvPr/>
        </p:nvGrpSpPr>
        <p:grpSpPr bwMode="auto">
          <a:xfrm>
            <a:off x="0" y="4335463"/>
            <a:ext cx="9145588" cy="2524125"/>
            <a:chOff x="0" y="2731"/>
            <a:chExt cx="5761" cy="1590"/>
          </a:xfrm>
        </p:grpSpPr>
        <p:grpSp>
          <p:nvGrpSpPr>
            <p:cNvPr id="8" name="Group 56"/>
            <p:cNvGrpSpPr>
              <a:grpSpLocks/>
            </p:cNvGrpSpPr>
            <p:nvPr userDrawn="1"/>
          </p:nvGrpSpPr>
          <p:grpSpPr bwMode="auto">
            <a:xfrm>
              <a:off x="5533" y="2731"/>
              <a:ext cx="228" cy="1589"/>
              <a:chOff x="5533" y="2731"/>
              <a:chExt cx="228" cy="1589"/>
            </a:xfrm>
          </p:grpSpPr>
          <p:sp>
            <p:nvSpPr>
              <p:cNvPr id="15" name="Rectangle 57"/>
              <p:cNvSpPr>
                <a:spLocks noChangeArrowheads="1"/>
              </p:cNvSpPr>
              <p:nvPr userDrawn="1"/>
            </p:nvSpPr>
            <p:spPr bwMode="auto">
              <a:xfrm>
                <a:off x="5534" y="2731"/>
                <a:ext cx="227" cy="227"/>
              </a:xfrm>
              <a:prstGeom prst="rect">
                <a:avLst/>
              </a:prstGeom>
              <a:solidFill>
                <a:srgbClr val="007A4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0" fontAlgn="base" hangingPunct="0">
                  <a:spcBef>
                    <a:spcPct val="0"/>
                  </a:spcBef>
                  <a:spcAft>
                    <a:spcPct val="0"/>
                  </a:spcAft>
                  <a:defRPr/>
                </a:pPr>
                <a:endParaRPr lang="nl-NL" altLang="nl-NL">
                  <a:solidFill>
                    <a:srgbClr val="000000"/>
                  </a:solidFill>
                </a:endParaRPr>
              </a:p>
            </p:txBody>
          </p:sp>
          <p:sp>
            <p:nvSpPr>
              <p:cNvPr id="16" name="Rectangle 58"/>
              <p:cNvSpPr>
                <a:spLocks noChangeArrowheads="1"/>
              </p:cNvSpPr>
              <p:nvPr userDrawn="1"/>
            </p:nvSpPr>
            <p:spPr bwMode="auto">
              <a:xfrm>
                <a:off x="5534" y="2957"/>
                <a:ext cx="227" cy="227"/>
              </a:xfrm>
              <a:prstGeom prst="rect">
                <a:avLst/>
              </a:prstGeom>
              <a:solidFill>
                <a:srgbClr val="EB7D1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0" fontAlgn="base" hangingPunct="0">
                  <a:spcBef>
                    <a:spcPct val="0"/>
                  </a:spcBef>
                  <a:spcAft>
                    <a:spcPct val="0"/>
                  </a:spcAft>
                  <a:defRPr/>
                </a:pPr>
                <a:endParaRPr lang="nl-NL" altLang="nl-NL">
                  <a:solidFill>
                    <a:srgbClr val="000000"/>
                  </a:solidFill>
                </a:endParaRPr>
              </a:p>
            </p:txBody>
          </p:sp>
          <p:sp>
            <p:nvSpPr>
              <p:cNvPr id="17" name="Rectangle 59"/>
              <p:cNvSpPr>
                <a:spLocks noChangeArrowheads="1"/>
              </p:cNvSpPr>
              <p:nvPr userDrawn="1"/>
            </p:nvSpPr>
            <p:spPr bwMode="auto">
              <a:xfrm>
                <a:off x="5533" y="3185"/>
                <a:ext cx="227" cy="227"/>
              </a:xfrm>
              <a:prstGeom prst="rect">
                <a:avLst/>
              </a:prstGeom>
              <a:solidFill>
                <a:srgbClr val="D4D7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0" fontAlgn="base" hangingPunct="0">
                  <a:spcBef>
                    <a:spcPct val="0"/>
                  </a:spcBef>
                  <a:spcAft>
                    <a:spcPct val="0"/>
                  </a:spcAft>
                  <a:defRPr/>
                </a:pPr>
                <a:endParaRPr lang="nl-NL" altLang="nl-NL">
                  <a:solidFill>
                    <a:srgbClr val="000000"/>
                  </a:solidFill>
                </a:endParaRPr>
              </a:p>
            </p:txBody>
          </p:sp>
          <p:sp>
            <p:nvSpPr>
              <p:cNvPr id="18" name="Rectangle 60"/>
              <p:cNvSpPr>
                <a:spLocks noChangeArrowheads="1"/>
              </p:cNvSpPr>
              <p:nvPr userDrawn="1"/>
            </p:nvSpPr>
            <p:spPr bwMode="auto">
              <a:xfrm>
                <a:off x="5533" y="3639"/>
                <a:ext cx="227" cy="227"/>
              </a:xfrm>
              <a:prstGeom prst="rect">
                <a:avLst/>
              </a:prstGeom>
              <a:solidFill>
                <a:srgbClr val="A6006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0" fontAlgn="base" hangingPunct="0">
                  <a:spcBef>
                    <a:spcPct val="0"/>
                  </a:spcBef>
                  <a:spcAft>
                    <a:spcPct val="0"/>
                  </a:spcAft>
                  <a:defRPr/>
                </a:pPr>
                <a:endParaRPr lang="nl-NL" altLang="nl-NL">
                  <a:solidFill>
                    <a:srgbClr val="000000"/>
                  </a:solidFill>
                </a:endParaRPr>
              </a:p>
            </p:txBody>
          </p:sp>
          <p:sp>
            <p:nvSpPr>
              <p:cNvPr id="19" name="Rectangle 61"/>
              <p:cNvSpPr>
                <a:spLocks noChangeArrowheads="1"/>
              </p:cNvSpPr>
              <p:nvPr userDrawn="1"/>
            </p:nvSpPr>
            <p:spPr bwMode="auto">
              <a:xfrm>
                <a:off x="5533" y="3866"/>
                <a:ext cx="227" cy="227"/>
              </a:xfrm>
              <a:prstGeom prst="rect">
                <a:avLst/>
              </a:prstGeom>
              <a:solidFill>
                <a:srgbClr val="DC002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0" fontAlgn="base" hangingPunct="0">
                  <a:spcBef>
                    <a:spcPct val="0"/>
                  </a:spcBef>
                  <a:spcAft>
                    <a:spcPct val="0"/>
                  </a:spcAft>
                  <a:defRPr/>
                </a:pPr>
                <a:endParaRPr lang="nl-NL" altLang="nl-NL">
                  <a:solidFill>
                    <a:srgbClr val="000000"/>
                  </a:solidFill>
                </a:endParaRPr>
              </a:p>
            </p:txBody>
          </p:sp>
          <p:sp>
            <p:nvSpPr>
              <p:cNvPr id="20" name="Rectangle 62"/>
              <p:cNvSpPr>
                <a:spLocks noChangeArrowheads="1"/>
              </p:cNvSpPr>
              <p:nvPr userDrawn="1"/>
            </p:nvSpPr>
            <p:spPr bwMode="auto">
              <a:xfrm>
                <a:off x="5533" y="4093"/>
                <a:ext cx="227" cy="227"/>
              </a:xfrm>
              <a:prstGeom prst="rect">
                <a:avLst/>
              </a:prstGeom>
              <a:solidFill>
                <a:srgbClr val="5692C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0" fontAlgn="base" hangingPunct="0">
                  <a:spcBef>
                    <a:spcPct val="0"/>
                  </a:spcBef>
                  <a:spcAft>
                    <a:spcPct val="0"/>
                  </a:spcAft>
                  <a:defRPr/>
                </a:pPr>
                <a:endParaRPr lang="nl-NL" altLang="nl-NL">
                  <a:solidFill>
                    <a:srgbClr val="000000"/>
                  </a:solidFill>
                </a:endParaRPr>
              </a:p>
            </p:txBody>
          </p:sp>
          <p:sp>
            <p:nvSpPr>
              <p:cNvPr id="21" name="Rectangle 63"/>
              <p:cNvSpPr>
                <a:spLocks noChangeArrowheads="1"/>
              </p:cNvSpPr>
              <p:nvPr userDrawn="1"/>
            </p:nvSpPr>
            <p:spPr bwMode="auto">
              <a:xfrm>
                <a:off x="5533" y="3412"/>
                <a:ext cx="227" cy="227"/>
              </a:xfrm>
              <a:prstGeom prst="rect">
                <a:avLst/>
              </a:prstGeom>
              <a:solidFill>
                <a:srgbClr val="0092A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0" fontAlgn="base" hangingPunct="0">
                  <a:spcBef>
                    <a:spcPct val="0"/>
                  </a:spcBef>
                  <a:spcAft>
                    <a:spcPct val="0"/>
                  </a:spcAft>
                  <a:defRPr/>
                </a:pPr>
                <a:endParaRPr lang="nl-NL" altLang="nl-NL">
                  <a:solidFill>
                    <a:srgbClr val="000000"/>
                  </a:solidFill>
                </a:endParaRPr>
              </a:p>
            </p:txBody>
          </p:sp>
        </p:grpSp>
        <p:grpSp>
          <p:nvGrpSpPr>
            <p:cNvPr id="9" name="Group 64"/>
            <p:cNvGrpSpPr>
              <a:grpSpLocks/>
            </p:cNvGrpSpPr>
            <p:nvPr userDrawn="1"/>
          </p:nvGrpSpPr>
          <p:grpSpPr bwMode="auto">
            <a:xfrm>
              <a:off x="0" y="4093"/>
              <a:ext cx="5535" cy="228"/>
              <a:chOff x="0" y="4093"/>
              <a:chExt cx="5535" cy="228"/>
            </a:xfrm>
          </p:grpSpPr>
          <p:grpSp>
            <p:nvGrpSpPr>
              <p:cNvPr id="10" name="Group 65"/>
              <p:cNvGrpSpPr>
                <a:grpSpLocks/>
              </p:cNvGrpSpPr>
              <p:nvPr/>
            </p:nvGrpSpPr>
            <p:grpSpPr bwMode="auto">
              <a:xfrm>
                <a:off x="0" y="4093"/>
                <a:ext cx="5535" cy="228"/>
                <a:chOff x="0" y="4093"/>
                <a:chExt cx="5535" cy="228"/>
              </a:xfrm>
            </p:grpSpPr>
            <p:sp>
              <p:nvSpPr>
                <p:cNvPr id="12" name="Rectangle 66"/>
                <p:cNvSpPr>
                  <a:spLocks noChangeArrowheads="1"/>
                </p:cNvSpPr>
                <p:nvPr userDrawn="1"/>
              </p:nvSpPr>
              <p:spPr bwMode="auto">
                <a:xfrm>
                  <a:off x="0" y="4093"/>
                  <a:ext cx="5535" cy="227"/>
                </a:xfrm>
                <a:prstGeom prst="rect">
                  <a:avLst/>
                </a:prstGeom>
                <a:solidFill>
                  <a:srgbClr val="0C257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0" fontAlgn="base" hangingPunct="0">
                    <a:spcBef>
                      <a:spcPct val="0"/>
                    </a:spcBef>
                    <a:spcAft>
                      <a:spcPct val="0"/>
                    </a:spcAft>
                    <a:defRPr/>
                  </a:pPr>
                  <a:endParaRPr lang="nl-NL" altLang="nl-NL">
                    <a:solidFill>
                      <a:srgbClr val="000000"/>
                    </a:solidFill>
                  </a:endParaRPr>
                </a:p>
              </p:txBody>
            </p:sp>
            <p:pic>
              <p:nvPicPr>
                <p:cNvPr id="13" name="Picture 67"/>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043" y="4158"/>
                  <a:ext cx="2417"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68"/>
                <p:cNvSpPr>
                  <a:spLocks noChangeArrowheads="1"/>
                </p:cNvSpPr>
                <p:nvPr userDrawn="1"/>
              </p:nvSpPr>
              <p:spPr bwMode="auto">
                <a:xfrm>
                  <a:off x="3016" y="4265"/>
                  <a:ext cx="2449" cy="56"/>
                </a:xfrm>
                <a:prstGeom prst="rect">
                  <a:avLst/>
                </a:prstGeom>
                <a:solidFill>
                  <a:srgbClr val="0C257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0" fontAlgn="base" hangingPunct="0">
                    <a:spcBef>
                      <a:spcPct val="0"/>
                    </a:spcBef>
                    <a:spcAft>
                      <a:spcPct val="0"/>
                    </a:spcAft>
                    <a:defRPr/>
                  </a:pPr>
                  <a:endParaRPr lang="nl-NL" altLang="nl-NL">
                    <a:solidFill>
                      <a:srgbClr val="000000"/>
                    </a:solidFill>
                  </a:endParaRPr>
                </a:p>
              </p:txBody>
            </p:sp>
          </p:grpSp>
          <p:sp>
            <p:nvSpPr>
              <p:cNvPr id="11" name="Rectangle 69"/>
              <p:cNvSpPr>
                <a:spLocks noChangeArrowheads="1"/>
              </p:cNvSpPr>
              <p:nvPr userDrawn="1"/>
            </p:nvSpPr>
            <p:spPr bwMode="auto">
              <a:xfrm rot="-5400000">
                <a:off x="5408" y="4175"/>
                <a:ext cx="137" cy="46"/>
              </a:xfrm>
              <a:prstGeom prst="rect">
                <a:avLst/>
              </a:prstGeom>
              <a:solidFill>
                <a:srgbClr val="0C2577"/>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0" fontAlgn="base" hangingPunct="0">
                  <a:spcBef>
                    <a:spcPct val="0"/>
                  </a:spcBef>
                  <a:spcAft>
                    <a:spcPct val="0"/>
                  </a:spcAft>
                  <a:defRPr/>
                </a:pPr>
                <a:endParaRPr lang="nl-NL" altLang="nl-NL">
                  <a:solidFill>
                    <a:srgbClr val="000000"/>
                  </a:solidFill>
                </a:endParaRPr>
              </a:p>
            </p:txBody>
          </p:sp>
        </p:grpSp>
      </p:grpSp>
      <p:sp>
        <p:nvSpPr>
          <p:cNvPr id="5123" name="Rectangle 3"/>
          <p:cNvSpPr>
            <a:spLocks noGrp="1" noChangeArrowheads="1"/>
          </p:cNvSpPr>
          <p:nvPr>
            <p:ph type="subTitle" idx="1"/>
          </p:nvPr>
        </p:nvSpPr>
        <p:spPr>
          <a:xfrm>
            <a:off x="468313" y="4508500"/>
            <a:ext cx="5472112" cy="360363"/>
          </a:xfrm>
        </p:spPr>
        <p:txBody>
          <a:bodyPr/>
          <a:lstStyle>
            <a:lvl1pPr marL="0" indent="0">
              <a:buFont typeface="Arial" charset="0"/>
              <a:buNone/>
              <a:defRPr sz="2000"/>
            </a:lvl1pPr>
          </a:lstStyle>
          <a:p>
            <a:r>
              <a:rPr lang="nl-NL"/>
              <a:t>Klik om het opmaakprofiel van de modelondertitel te bewerken</a:t>
            </a:r>
            <a:endParaRPr lang="en-US"/>
          </a:p>
        </p:txBody>
      </p:sp>
      <p:sp>
        <p:nvSpPr>
          <p:cNvPr id="5122" name="Rectangle 2"/>
          <p:cNvSpPr>
            <a:spLocks noGrp="1" noChangeArrowheads="1"/>
          </p:cNvSpPr>
          <p:nvPr>
            <p:ph type="ctrTitle"/>
          </p:nvPr>
        </p:nvSpPr>
        <p:spPr>
          <a:xfrm>
            <a:off x="611188" y="1268413"/>
            <a:ext cx="7916862" cy="1439862"/>
          </a:xfrm>
        </p:spPr>
        <p:txBody>
          <a:bodyPr/>
          <a:lstStyle>
            <a:lvl1pPr algn="ctr">
              <a:defRPr/>
            </a:lvl1pPr>
          </a:lstStyle>
          <a:p>
            <a:r>
              <a:rPr lang="nl-NL"/>
              <a:t>Klik om de stijl te bewerken</a:t>
            </a:r>
            <a:endParaRPr lang="en-US"/>
          </a:p>
        </p:txBody>
      </p:sp>
      <p:sp>
        <p:nvSpPr>
          <p:cNvPr id="22" name="Rectangle 50"/>
          <p:cNvSpPr>
            <a:spLocks noGrp="1" noChangeArrowheads="1"/>
          </p:cNvSpPr>
          <p:nvPr>
            <p:ph type="dt" sz="quarter" idx="10"/>
          </p:nvPr>
        </p:nvSpPr>
        <p:spPr bwMode="auto">
          <a:xfrm>
            <a:off x="6084888" y="4511675"/>
            <a:ext cx="2613025" cy="3556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a:lvl1pPr>
          </a:lstStyle>
          <a:p>
            <a:pPr eaLnBrk="0" fontAlgn="base" hangingPunct="0">
              <a:spcBef>
                <a:spcPct val="0"/>
              </a:spcBef>
              <a:spcAft>
                <a:spcPct val="0"/>
              </a:spcAft>
              <a:defRPr/>
            </a:pPr>
            <a:endParaRPr lang="en-US">
              <a:solidFill>
                <a:srgbClr val="000000"/>
              </a:solidFill>
              <a:latin typeface="Garamond" pitchFamily="18" charset="0"/>
            </a:endParaRPr>
          </a:p>
        </p:txBody>
      </p:sp>
    </p:spTree>
    <p:extLst>
      <p:ext uri="{BB962C8B-B14F-4D97-AF65-F5344CB8AC3E}">
        <p14:creationId xmlns:p14="http://schemas.microsoft.com/office/powerpoint/2010/main" val="1025700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768730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70663" y="333375"/>
            <a:ext cx="2033587" cy="5543550"/>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68313" y="333375"/>
            <a:ext cx="5949950" cy="554355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5240146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userDrawn="1">
            <p:ph type="ctrTitle"/>
          </p:nvPr>
        </p:nvSpPr>
        <p:spPr>
          <a:xfrm>
            <a:off x="685800" y="1474491"/>
            <a:ext cx="7772400" cy="1080790"/>
          </a:xfrm>
        </p:spPr>
        <p:txBody>
          <a:bodyPr/>
          <a:lstStyle>
            <a:lvl1pPr algn="ctr">
              <a:defRPr/>
            </a:lvl1pPr>
          </a:lstStyle>
          <a:p>
            <a:r>
              <a:rPr lang="en-US" dirty="0"/>
              <a:t>Click to edit Master title style</a:t>
            </a:r>
            <a:endParaRPr lang="en-ZA" dirty="0"/>
          </a:p>
        </p:txBody>
      </p:sp>
      <p:sp>
        <p:nvSpPr>
          <p:cNvPr id="3" name="Subtitle 2"/>
          <p:cNvSpPr>
            <a:spLocks noGrp="1"/>
          </p:cNvSpPr>
          <p:nvPr userDrawn="1">
            <p:ph type="subTitle" idx="1"/>
          </p:nvPr>
        </p:nvSpPr>
        <p:spPr>
          <a:xfrm>
            <a:off x="1371600" y="5387760"/>
            <a:ext cx="6400800" cy="993568"/>
          </a:xfrm>
        </p:spPr>
        <p:txBody>
          <a:bodyPr anchor="ctr"/>
          <a:lstStyle>
            <a:lvl1pPr marL="0" indent="0" algn="ctr">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ZA" dirty="0"/>
          </a:p>
        </p:txBody>
      </p:sp>
      <p:pic>
        <p:nvPicPr>
          <p:cNvPr id="19" name="Picture 28" descr="saarflogotop"/>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43372" y="116632"/>
            <a:ext cx="2657257" cy="1208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 name="Group 27"/>
          <p:cNvGrpSpPr/>
          <p:nvPr userDrawn="1"/>
        </p:nvGrpSpPr>
        <p:grpSpPr>
          <a:xfrm>
            <a:off x="-1" y="2844844"/>
            <a:ext cx="9144002" cy="2240340"/>
            <a:chOff x="-1" y="2708920"/>
            <a:chExt cx="9144002" cy="2240340"/>
          </a:xfrm>
        </p:grpSpPr>
        <p:pic>
          <p:nvPicPr>
            <p:cNvPr id="20" name="Picture 19"/>
            <p:cNvPicPr>
              <a:picLocks noChangeAspect="1"/>
            </p:cNvPicPr>
            <p:nvPr userDrawn="1"/>
          </p:nvPicPr>
          <p:blipFill rotWithShape="1">
            <a:blip r:embed="rId3" cstate="print">
              <a:extLst>
                <a:ext uri="{28A0092B-C50C-407E-A947-70E740481C1C}">
                  <a14:useLocalDpi xmlns:a14="http://schemas.microsoft.com/office/drawing/2010/main" val="0"/>
                </a:ext>
              </a:extLst>
            </a:blip>
            <a:srcRect l="398" r="-1"/>
            <a:stretch/>
          </p:blipFill>
          <p:spPr>
            <a:xfrm>
              <a:off x="0" y="2708920"/>
              <a:ext cx="9144001" cy="432048"/>
            </a:xfrm>
            <a:prstGeom prst="rect">
              <a:avLst/>
            </a:prstGeom>
          </p:spPr>
        </p:pic>
        <p:pic>
          <p:nvPicPr>
            <p:cNvPr id="21" name="Picture 20"/>
            <p:cNvPicPr>
              <a:picLocks noChangeAspect="1"/>
            </p:cNvPicPr>
            <p:nvPr userDrawn="1"/>
          </p:nvPicPr>
          <p:blipFill rotWithShape="1">
            <a:blip r:embed="rId3" cstate="print">
              <a:extLst>
                <a:ext uri="{28A0092B-C50C-407E-A947-70E740481C1C}">
                  <a14:useLocalDpi xmlns:a14="http://schemas.microsoft.com/office/drawing/2010/main" val="0"/>
                </a:ext>
              </a:extLst>
            </a:blip>
            <a:srcRect l="398" r="-1"/>
            <a:stretch/>
          </p:blipFill>
          <p:spPr>
            <a:xfrm>
              <a:off x="-1" y="4517212"/>
              <a:ext cx="9144001" cy="432048"/>
            </a:xfrm>
            <a:prstGeom prst="rect">
              <a:avLst/>
            </a:prstGeom>
          </p:spPr>
        </p:pic>
        <p:grpSp>
          <p:nvGrpSpPr>
            <p:cNvPr id="27" name="Group 26"/>
            <p:cNvGrpSpPr/>
            <p:nvPr userDrawn="1"/>
          </p:nvGrpSpPr>
          <p:grpSpPr>
            <a:xfrm>
              <a:off x="0" y="3140968"/>
              <a:ext cx="9144001" cy="1440160"/>
              <a:chOff x="0" y="3140968"/>
              <a:chExt cx="9144001" cy="1440160"/>
            </a:xfrm>
          </p:grpSpPr>
          <p:pic>
            <p:nvPicPr>
              <p:cNvPr id="22" name="Picture 2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3140968"/>
                <a:ext cx="2051720" cy="1371860"/>
              </a:xfrm>
              <a:prstGeom prst="rect">
                <a:avLst/>
              </a:prstGeom>
            </p:spPr>
          </p:pic>
          <p:pic>
            <p:nvPicPr>
              <p:cNvPr id="23" name="Picture 22"/>
              <p:cNvPicPr>
                <a:picLocks noChangeAspect="1"/>
              </p:cNvPicPr>
              <p:nvPr userDrawn="1"/>
            </p:nvPicPr>
            <p:blipFill rotWithShape="1">
              <a:blip r:embed="rId5" cstate="print">
                <a:extLst>
                  <a:ext uri="{28A0092B-C50C-407E-A947-70E740481C1C}">
                    <a14:useLocalDpi xmlns:a14="http://schemas.microsoft.com/office/drawing/2010/main" val="0"/>
                  </a:ext>
                </a:extLst>
              </a:blip>
              <a:srcRect r="10882"/>
              <a:stretch/>
            </p:blipFill>
            <p:spPr>
              <a:xfrm>
                <a:off x="2054028" y="3140968"/>
                <a:ext cx="2445144" cy="1371860"/>
              </a:xfrm>
              <a:prstGeom prst="rect">
                <a:avLst/>
              </a:prstGeom>
            </p:spPr>
          </p:pic>
          <p:pic>
            <p:nvPicPr>
              <p:cNvPr id="24" name="Picture 23"/>
              <p:cNvPicPr>
                <a:picLocks noChangeAspect="1"/>
              </p:cNvPicPr>
              <p:nvPr userDrawn="1"/>
            </p:nvPicPr>
            <p:blipFill rotWithShape="1">
              <a:blip r:embed="rId6" cstate="print">
                <a:extLst>
                  <a:ext uri="{28A0092B-C50C-407E-A947-70E740481C1C}">
                    <a14:useLocalDpi xmlns:a14="http://schemas.microsoft.com/office/drawing/2010/main" val="0"/>
                  </a:ext>
                </a:extLst>
              </a:blip>
              <a:srcRect l="4797" t="7005" r="5089" b="13554"/>
              <a:stretch/>
            </p:blipFill>
            <p:spPr>
              <a:xfrm>
                <a:off x="4499992" y="3140968"/>
                <a:ext cx="2008808" cy="1371527"/>
              </a:xfrm>
              <a:prstGeom prst="rect">
                <a:avLst/>
              </a:prstGeom>
            </p:spPr>
          </p:pic>
          <p:pic>
            <p:nvPicPr>
              <p:cNvPr id="5" name="Picture 4"/>
              <p:cNvPicPr>
                <a:picLocks noChangeAspect="1"/>
              </p:cNvPicPr>
              <p:nvPr userDrawn="1"/>
            </p:nvPicPr>
            <p:blipFill rotWithShape="1">
              <a:blip r:embed="rId7" cstate="print">
                <a:extLst>
                  <a:ext uri="{28A0092B-C50C-407E-A947-70E740481C1C}">
                    <a14:useLocalDpi xmlns:a14="http://schemas.microsoft.com/office/drawing/2010/main" val="0"/>
                  </a:ext>
                </a:extLst>
              </a:blip>
              <a:srcRect t="4259" b="-4259"/>
              <a:stretch/>
            </p:blipFill>
            <p:spPr>
              <a:xfrm>
                <a:off x="6508124" y="3140968"/>
                <a:ext cx="972616" cy="1440160"/>
              </a:xfrm>
              <a:prstGeom prst="rect">
                <a:avLst/>
              </a:prstGeom>
            </p:spPr>
          </p:pic>
          <p:pic>
            <p:nvPicPr>
              <p:cNvPr id="26" name="Picture 25"/>
              <p:cNvPicPr>
                <a:picLocks noChangeAspect="1"/>
              </p:cNvPicPr>
              <p:nvPr userDrawn="1"/>
            </p:nvPicPr>
            <p:blipFill rotWithShape="1">
              <a:blip r:embed="rId8" cstate="print">
                <a:extLst>
                  <a:ext uri="{28A0092B-C50C-407E-A947-70E740481C1C}">
                    <a14:useLocalDpi xmlns:a14="http://schemas.microsoft.com/office/drawing/2010/main" val="0"/>
                  </a:ext>
                </a:extLst>
              </a:blip>
              <a:srcRect l="16358" t="12493" r="17955" b="15465"/>
              <a:stretch/>
            </p:blipFill>
            <p:spPr>
              <a:xfrm>
                <a:off x="7476639" y="3140968"/>
                <a:ext cx="1667362" cy="1371527"/>
              </a:xfrm>
              <a:prstGeom prst="rect">
                <a:avLst/>
              </a:prstGeom>
            </p:spPr>
          </p:pic>
        </p:grpSp>
      </p:grpSp>
    </p:spTree>
    <p:extLst>
      <p:ext uri="{BB962C8B-B14F-4D97-AF65-F5344CB8AC3E}">
        <p14:creationId xmlns:p14="http://schemas.microsoft.com/office/powerpoint/2010/main" val="29198233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ZA" dirty="0">
              <a:solidFill>
                <a:prstClr val="black"/>
              </a:solidFill>
            </a:endParaRPr>
          </a:p>
        </p:txBody>
      </p:sp>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Tree>
    <p:extLst>
      <p:ext uri="{BB962C8B-B14F-4D97-AF65-F5344CB8AC3E}">
        <p14:creationId xmlns:p14="http://schemas.microsoft.com/office/powerpoint/2010/main" val="28085318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5964" y="3317352"/>
            <a:ext cx="7772400" cy="1254348"/>
          </a:xfrm>
        </p:spPr>
        <p:txBody>
          <a:bodyPr anchor="ctr">
            <a:normAutofit/>
          </a:bodyPr>
          <a:lstStyle>
            <a:lvl1pPr algn="l">
              <a:defRPr sz="3200" b="0" cap="none">
                <a:solidFill>
                  <a:schemeClr val="tx1"/>
                </a:solidFill>
              </a:defRPr>
            </a:lvl1pPr>
          </a:lstStyle>
          <a:p>
            <a:r>
              <a:rPr lang="en-US" dirty="0"/>
              <a:t>Click to edit master title style</a:t>
            </a:r>
            <a:endParaRPr lang="en-ZA" dirty="0"/>
          </a:p>
        </p:txBody>
      </p:sp>
      <p:sp>
        <p:nvSpPr>
          <p:cNvPr id="3" name="Text Placeholder 2"/>
          <p:cNvSpPr>
            <a:spLocks noGrp="1"/>
          </p:cNvSpPr>
          <p:nvPr>
            <p:ph type="body" idx="1"/>
          </p:nvPr>
        </p:nvSpPr>
        <p:spPr>
          <a:xfrm>
            <a:off x="895964" y="4581128"/>
            <a:ext cx="7772400" cy="864096"/>
          </a:xfrm>
        </p:spPr>
        <p:txBody>
          <a:bodyPr anchor="ctr">
            <a:normAutofit/>
          </a:bodyPr>
          <a:lstStyle>
            <a:lvl1pPr marL="0" indent="0">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398" r="-1"/>
          <a:stretch/>
        </p:blipFill>
        <p:spPr>
          <a:xfrm rot="16200000">
            <a:off x="-3016818" y="3010475"/>
            <a:ext cx="6856250" cy="838800"/>
          </a:xfrm>
          <a:prstGeom prst="rect">
            <a:avLst/>
          </a:prstGeom>
        </p:spPr>
      </p:pic>
      <p:grpSp>
        <p:nvGrpSpPr>
          <p:cNvPr id="6" name="Group 5"/>
          <p:cNvGrpSpPr/>
          <p:nvPr userDrawn="1"/>
        </p:nvGrpSpPr>
        <p:grpSpPr>
          <a:xfrm>
            <a:off x="900112" y="5445224"/>
            <a:ext cx="8243888" cy="321177"/>
            <a:chOff x="900112" y="836706"/>
            <a:chExt cx="8243888" cy="321177"/>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91863" r="2094"/>
            <a:stretch/>
          </p:blipFill>
          <p:spPr>
            <a:xfrm rot="16200000">
              <a:off x="1063302" y="673522"/>
              <a:ext cx="321171" cy="647551"/>
            </a:xfrm>
            <a:prstGeom prst="rect">
              <a:avLst/>
            </a:prstGeom>
          </p:spPr>
        </p:pic>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91863" r="2094"/>
            <a:stretch/>
          </p:blipFill>
          <p:spPr>
            <a:xfrm rot="16200000">
              <a:off x="2363634" y="673522"/>
              <a:ext cx="321171" cy="647551"/>
            </a:xfrm>
            <a:prstGeom prst="rect">
              <a:avLst/>
            </a:prstGeom>
          </p:spPr>
        </p:pic>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1638" r="92367"/>
            <a:stretch/>
          </p:blipFill>
          <p:spPr>
            <a:xfrm rot="16200000">
              <a:off x="1713468" y="670907"/>
              <a:ext cx="321171" cy="652780"/>
            </a:xfrm>
            <a:prstGeom prst="rect">
              <a:avLst/>
            </a:prstGeom>
          </p:spPr>
        </p:pic>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91863" r="2094"/>
            <a:stretch/>
          </p:blipFill>
          <p:spPr>
            <a:xfrm rot="16200000">
              <a:off x="3663966" y="673521"/>
              <a:ext cx="321171" cy="647551"/>
            </a:xfrm>
            <a:prstGeom prst="rect">
              <a:avLst/>
            </a:prstGeom>
          </p:spPr>
        </p:pic>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91863" r="2094"/>
            <a:stretch/>
          </p:blipFill>
          <p:spPr>
            <a:xfrm rot="16200000">
              <a:off x="4964298" y="673522"/>
              <a:ext cx="321171" cy="647551"/>
            </a:xfrm>
            <a:prstGeom prst="rect">
              <a:avLst/>
            </a:prstGeom>
          </p:spPr>
        </p:pic>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91863" r="2094"/>
            <a:stretch/>
          </p:blipFill>
          <p:spPr>
            <a:xfrm rot="16200000">
              <a:off x="6239497" y="673522"/>
              <a:ext cx="321171" cy="647551"/>
            </a:xfrm>
            <a:prstGeom prst="rect">
              <a:avLst/>
            </a:prstGeom>
          </p:spPr>
        </p:pic>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l="1638" r="92367"/>
            <a:stretch/>
          </p:blipFill>
          <p:spPr>
            <a:xfrm rot="16200000">
              <a:off x="3013800" y="670907"/>
              <a:ext cx="321171" cy="652780"/>
            </a:xfrm>
            <a:prstGeom prst="rect">
              <a:avLst/>
            </a:prstGeom>
          </p:spPr>
        </p:pic>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l="1638" r="92367"/>
            <a:stretch/>
          </p:blipFill>
          <p:spPr>
            <a:xfrm rot="16200000">
              <a:off x="5601900" y="670904"/>
              <a:ext cx="321171" cy="652780"/>
            </a:xfrm>
            <a:prstGeom prst="rect">
              <a:avLst/>
            </a:prstGeom>
          </p:spPr>
        </p:pic>
        <p:pic>
          <p:nvPicPr>
            <p:cNvPr id="15" name="Picture 14"/>
            <p:cNvPicPr>
              <a:picLocks noChangeAspect="1"/>
            </p:cNvPicPr>
            <p:nvPr userDrawn="1"/>
          </p:nvPicPr>
          <p:blipFill rotWithShape="1">
            <a:blip r:embed="rId2" cstate="print">
              <a:extLst>
                <a:ext uri="{28A0092B-C50C-407E-A947-70E740481C1C}">
                  <a14:useLocalDpi xmlns:a14="http://schemas.microsoft.com/office/drawing/2010/main" val="0"/>
                </a:ext>
              </a:extLst>
            </a:blip>
            <a:srcRect l="1638" r="92367"/>
            <a:stretch/>
          </p:blipFill>
          <p:spPr>
            <a:xfrm rot="16200000">
              <a:off x="4314132" y="670905"/>
              <a:ext cx="321171" cy="652780"/>
            </a:xfrm>
            <a:prstGeom prst="rect">
              <a:avLst/>
            </a:prstGeom>
          </p:spPr>
        </p:pic>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l="1638" r="92367"/>
            <a:stretch/>
          </p:blipFill>
          <p:spPr>
            <a:xfrm rot="16200000">
              <a:off x="6889663" y="670907"/>
              <a:ext cx="321171" cy="652780"/>
            </a:xfrm>
            <a:prstGeom prst="rect">
              <a:avLst/>
            </a:prstGeom>
          </p:spPr>
        </p:pic>
        <p:pic>
          <p:nvPicPr>
            <p:cNvPr id="17"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1638" r="92367"/>
            <a:stretch/>
          </p:blipFill>
          <p:spPr>
            <a:xfrm rot="16200000">
              <a:off x="8189995" y="670903"/>
              <a:ext cx="321171" cy="652780"/>
            </a:xfrm>
            <a:prstGeom prst="rect">
              <a:avLst/>
            </a:prstGeom>
          </p:spPr>
        </p:pic>
        <p:pic>
          <p:nvPicPr>
            <p:cNvPr id="18" name="Picture 17"/>
            <p:cNvPicPr>
              <a:picLocks noChangeAspect="1"/>
            </p:cNvPicPr>
            <p:nvPr userDrawn="1"/>
          </p:nvPicPr>
          <p:blipFill rotWithShape="1">
            <a:blip r:embed="rId2" cstate="print">
              <a:extLst>
                <a:ext uri="{28A0092B-C50C-407E-A947-70E740481C1C}">
                  <a14:useLocalDpi xmlns:a14="http://schemas.microsoft.com/office/drawing/2010/main" val="0"/>
                </a:ext>
              </a:extLst>
            </a:blip>
            <a:srcRect l="91863" r="2094" b="27877"/>
            <a:stretch/>
          </p:blipFill>
          <p:spPr>
            <a:xfrm rot="16200000">
              <a:off x="8749900" y="763777"/>
              <a:ext cx="321171" cy="467029"/>
            </a:xfrm>
            <a:prstGeom prst="rect">
              <a:avLst/>
            </a:prstGeom>
          </p:spPr>
        </p:pic>
        <p:pic>
          <p:nvPicPr>
            <p:cNvPr id="19" name="Picture 18"/>
            <p:cNvPicPr>
              <a:picLocks noChangeAspect="1"/>
            </p:cNvPicPr>
            <p:nvPr userDrawn="1"/>
          </p:nvPicPr>
          <p:blipFill rotWithShape="1">
            <a:blip r:embed="rId2" cstate="print">
              <a:extLst>
                <a:ext uri="{28A0092B-C50C-407E-A947-70E740481C1C}">
                  <a14:useLocalDpi xmlns:a14="http://schemas.microsoft.com/office/drawing/2010/main" val="0"/>
                </a:ext>
              </a:extLst>
            </a:blip>
            <a:srcRect l="91863" r="2094"/>
            <a:stretch/>
          </p:blipFill>
          <p:spPr>
            <a:xfrm rot="16200000">
              <a:off x="7539829" y="673522"/>
              <a:ext cx="321171" cy="647551"/>
            </a:xfrm>
            <a:prstGeom prst="rect">
              <a:avLst/>
            </a:prstGeom>
          </p:spPr>
        </p:pic>
      </p:grpSp>
    </p:spTree>
    <p:extLst>
      <p:ext uri="{BB962C8B-B14F-4D97-AF65-F5344CB8AC3E}">
        <p14:creationId xmlns:p14="http://schemas.microsoft.com/office/powerpoint/2010/main" val="23506915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900496" y="6356350"/>
            <a:ext cx="6335800" cy="365125"/>
          </a:xfrm>
        </p:spPr>
        <p:txBody>
          <a:bodyPr/>
          <a:lstStyle/>
          <a:p>
            <a:endParaRPr lang="en-ZA" dirty="0">
              <a:solidFill>
                <a:prstClr val="black"/>
              </a:solidFill>
            </a:endParaRPr>
          </a:p>
        </p:txBody>
      </p:sp>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894268" y="1600201"/>
            <a:ext cx="4038600" cy="4277072"/>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Content Placeholder 3"/>
          <p:cNvSpPr>
            <a:spLocks noGrp="1"/>
          </p:cNvSpPr>
          <p:nvPr>
            <p:ph sz="half" idx="2"/>
          </p:nvPr>
        </p:nvSpPr>
        <p:spPr>
          <a:xfrm>
            <a:off x="5085268" y="1600201"/>
            <a:ext cx="4038600" cy="4277072"/>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Tree>
    <p:extLst>
      <p:ext uri="{BB962C8B-B14F-4D97-AF65-F5344CB8AC3E}">
        <p14:creationId xmlns:p14="http://schemas.microsoft.com/office/powerpoint/2010/main" val="4016190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endParaRPr lang="en-ZA" dirty="0">
              <a:solidFill>
                <a:prstClr val="black"/>
              </a:solidFill>
            </a:endParaRPr>
          </a:p>
        </p:txBody>
      </p:sp>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894268"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94268" y="2174875"/>
            <a:ext cx="4040188" cy="3702397"/>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5082093" y="1535113"/>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2093" y="2174875"/>
            <a:ext cx="4041775" cy="3702397"/>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26755270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ZA" dirty="0">
              <a:solidFill>
                <a:prstClr val="black"/>
              </a:solidFill>
            </a:endParaRPr>
          </a:p>
        </p:txBody>
      </p:sp>
      <p:sp>
        <p:nvSpPr>
          <p:cNvPr id="2" name="Title 1"/>
          <p:cNvSpPr>
            <a:spLocks noGrp="1"/>
          </p:cNvSpPr>
          <p:nvPr>
            <p:ph type="title"/>
          </p:nvPr>
        </p:nvSpPr>
        <p:spPr/>
        <p:txBody>
          <a:bodyPr/>
          <a:lstStyle/>
          <a:p>
            <a:r>
              <a:rPr lang="en-US"/>
              <a:t>Click to edit Master title style</a:t>
            </a:r>
            <a:endParaRPr lang="en-ZA"/>
          </a:p>
        </p:txBody>
      </p:sp>
    </p:spTree>
    <p:extLst>
      <p:ext uri="{BB962C8B-B14F-4D97-AF65-F5344CB8AC3E}">
        <p14:creationId xmlns:p14="http://schemas.microsoft.com/office/powerpoint/2010/main" val="20115816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lank with Title">
    <p:spTree>
      <p:nvGrpSpPr>
        <p:cNvPr id="1" name=""/>
        <p:cNvGrpSpPr/>
        <p:nvPr/>
      </p:nvGrpSpPr>
      <p:grpSpPr>
        <a:xfrm>
          <a:off x="0" y="0"/>
          <a:ext cx="0" cy="0"/>
          <a:chOff x="0" y="0"/>
          <a:chExt cx="0" cy="0"/>
        </a:xfrm>
      </p:grpSpPr>
      <p:grpSp>
        <p:nvGrpSpPr>
          <p:cNvPr id="4" name="Group 3"/>
          <p:cNvGrpSpPr/>
          <p:nvPr userDrawn="1"/>
        </p:nvGrpSpPr>
        <p:grpSpPr>
          <a:xfrm>
            <a:off x="0" y="908050"/>
            <a:ext cx="9144000" cy="321177"/>
            <a:chOff x="900112" y="836706"/>
            <a:chExt cx="8243888" cy="321177"/>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91863" r="2094"/>
            <a:stretch/>
          </p:blipFill>
          <p:spPr>
            <a:xfrm rot="16200000">
              <a:off x="1063302" y="673522"/>
              <a:ext cx="321171" cy="647551"/>
            </a:xfrm>
            <a:prstGeom prst="rect">
              <a:avLst/>
            </a:prstGeom>
          </p:spPr>
        </p:pic>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91863" r="2094"/>
            <a:stretch/>
          </p:blipFill>
          <p:spPr>
            <a:xfrm rot="16200000">
              <a:off x="2363634" y="673522"/>
              <a:ext cx="321171" cy="647551"/>
            </a:xfrm>
            <a:prstGeom prst="rect">
              <a:avLst/>
            </a:prstGeom>
          </p:spPr>
        </p:pic>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638" r="92367"/>
            <a:stretch/>
          </p:blipFill>
          <p:spPr>
            <a:xfrm rot="16200000">
              <a:off x="1713468" y="670907"/>
              <a:ext cx="321171" cy="652780"/>
            </a:xfrm>
            <a:prstGeom prst="rect">
              <a:avLst/>
            </a:prstGeom>
          </p:spPr>
        </p:pic>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91863" r="2094"/>
            <a:stretch/>
          </p:blipFill>
          <p:spPr>
            <a:xfrm rot="16200000">
              <a:off x="3663966" y="673521"/>
              <a:ext cx="321171" cy="647551"/>
            </a:xfrm>
            <a:prstGeom prst="rect">
              <a:avLst/>
            </a:prstGeom>
          </p:spPr>
        </p:pic>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91863" r="2094"/>
            <a:stretch/>
          </p:blipFill>
          <p:spPr>
            <a:xfrm rot="16200000">
              <a:off x="4964298" y="673522"/>
              <a:ext cx="321171" cy="647551"/>
            </a:xfrm>
            <a:prstGeom prst="rect">
              <a:avLst/>
            </a:prstGeom>
          </p:spPr>
        </p:pic>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91863" r="2094"/>
            <a:stretch/>
          </p:blipFill>
          <p:spPr>
            <a:xfrm rot="16200000">
              <a:off x="6239497" y="673522"/>
              <a:ext cx="321171" cy="647551"/>
            </a:xfrm>
            <a:prstGeom prst="rect">
              <a:avLst/>
            </a:prstGeom>
          </p:spPr>
        </p:pic>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1638" r="92367"/>
            <a:stretch/>
          </p:blipFill>
          <p:spPr>
            <a:xfrm rot="16200000">
              <a:off x="3013800" y="670907"/>
              <a:ext cx="321171" cy="652780"/>
            </a:xfrm>
            <a:prstGeom prst="rect">
              <a:avLst/>
            </a:prstGeom>
          </p:spPr>
        </p:pic>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1638" r="92367"/>
            <a:stretch/>
          </p:blipFill>
          <p:spPr>
            <a:xfrm rot="16200000">
              <a:off x="5601900" y="670904"/>
              <a:ext cx="321171" cy="652780"/>
            </a:xfrm>
            <a:prstGeom prst="rect">
              <a:avLst/>
            </a:prstGeom>
          </p:spPr>
        </p:pic>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l="1638" r="92367"/>
            <a:stretch/>
          </p:blipFill>
          <p:spPr>
            <a:xfrm rot="16200000">
              <a:off x="4314132" y="670905"/>
              <a:ext cx="321171" cy="652780"/>
            </a:xfrm>
            <a:prstGeom prst="rect">
              <a:avLst/>
            </a:prstGeom>
          </p:spPr>
        </p:pic>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l="1638" r="92367"/>
            <a:stretch/>
          </p:blipFill>
          <p:spPr>
            <a:xfrm rot="16200000">
              <a:off x="6889663" y="670907"/>
              <a:ext cx="321171" cy="652780"/>
            </a:xfrm>
            <a:prstGeom prst="rect">
              <a:avLst/>
            </a:prstGeom>
          </p:spPr>
        </p:pic>
        <p:pic>
          <p:nvPicPr>
            <p:cNvPr id="15" name="Picture 14"/>
            <p:cNvPicPr>
              <a:picLocks noChangeAspect="1"/>
            </p:cNvPicPr>
            <p:nvPr userDrawn="1"/>
          </p:nvPicPr>
          <p:blipFill rotWithShape="1">
            <a:blip r:embed="rId2" cstate="print">
              <a:extLst>
                <a:ext uri="{28A0092B-C50C-407E-A947-70E740481C1C}">
                  <a14:useLocalDpi xmlns:a14="http://schemas.microsoft.com/office/drawing/2010/main" val="0"/>
                </a:ext>
              </a:extLst>
            </a:blip>
            <a:srcRect l="1638" r="92367"/>
            <a:stretch/>
          </p:blipFill>
          <p:spPr>
            <a:xfrm rot="16200000">
              <a:off x="8189995" y="670903"/>
              <a:ext cx="321171" cy="652780"/>
            </a:xfrm>
            <a:prstGeom prst="rect">
              <a:avLst/>
            </a:prstGeom>
          </p:spPr>
        </p:pic>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l="91863" r="2094" b="27877"/>
            <a:stretch/>
          </p:blipFill>
          <p:spPr>
            <a:xfrm rot="16200000">
              <a:off x="8749900" y="763777"/>
              <a:ext cx="321171" cy="467029"/>
            </a:xfrm>
            <a:prstGeom prst="rect">
              <a:avLst/>
            </a:prstGeom>
          </p:spPr>
        </p:pic>
        <p:pic>
          <p:nvPicPr>
            <p:cNvPr id="17"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91863" r="2094"/>
            <a:stretch/>
          </p:blipFill>
          <p:spPr>
            <a:xfrm rot="16200000">
              <a:off x="7539829" y="673522"/>
              <a:ext cx="321171" cy="647551"/>
            </a:xfrm>
            <a:prstGeom prst="rect">
              <a:avLst/>
            </a:prstGeom>
          </p:spPr>
        </p:pic>
      </p:grpSp>
      <p:grpSp>
        <p:nvGrpSpPr>
          <p:cNvPr id="18" name="Group 17"/>
          <p:cNvGrpSpPr/>
          <p:nvPr userDrawn="1"/>
        </p:nvGrpSpPr>
        <p:grpSpPr>
          <a:xfrm>
            <a:off x="0" y="6554710"/>
            <a:ext cx="9144000" cy="321177"/>
            <a:chOff x="900112" y="836706"/>
            <a:chExt cx="8243888" cy="321177"/>
          </a:xfrm>
        </p:grpSpPr>
        <p:pic>
          <p:nvPicPr>
            <p:cNvPr id="19" name="Picture 18"/>
            <p:cNvPicPr>
              <a:picLocks noChangeAspect="1"/>
            </p:cNvPicPr>
            <p:nvPr userDrawn="1"/>
          </p:nvPicPr>
          <p:blipFill rotWithShape="1">
            <a:blip r:embed="rId2" cstate="print">
              <a:extLst>
                <a:ext uri="{28A0092B-C50C-407E-A947-70E740481C1C}">
                  <a14:useLocalDpi xmlns:a14="http://schemas.microsoft.com/office/drawing/2010/main" val="0"/>
                </a:ext>
              </a:extLst>
            </a:blip>
            <a:srcRect l="91863" r="2094"/>
            <a:stretch/>
          </p:blipFill>
          <p:spPr>
            <a:xfrm rot="16200000">
              <a:off x="1063302" y="673522"/>
              <a:ext cx="321171" cy="647551"/>
            </a:xfrm>
            <a:prstGeom prst="rect">
              <a:avLst/>
            </a:prstGeom>
          </p:spPr>
        </p:pic>
        <p:pic>
          <p:nvPicPr>
            <p:cNvPr id="20" name="Picture 19"/>
            <p:cNvPicPr>
              <a:picLocks noChangeAspect="1"/>
            </p:cNvPicPr>
            <p:nvPr userDrawn="1"/>
          </p:nvPicPr>
          <p:blipFill rotWithShape="1">
            <a:blip r:embed="rId2" cstate="print">
              <a:extLst>
                <a:ext uri="{28A0092B-C50C-407E-A947-70E740481C1C}">
                  <a14:useLocalDpi xmlns:a14="http://schemas.microsoft.com/office/drawing/2010/main" val="0"/>
                </a:ext>
              </a:extLst>
            </a:blip>
            <a:srcRect l="91863" r="2094"/>
            <a:stretch/>
          </p:blipFill>
          <p:spPr>
            <a:xfrm rot="16200000">
              <a:off x="2363634" y="673522"/>
              <a:ext cx="321171" cy="647551"/>
            </a:xfrm>
            <a:prstGeom prst="rect">
              <a:avLst/>
            </a:prstGeom>
          </p:spPr>
        </p:pic>
        <p:pic>
          <p:nvPicPr>
            <p:cNvPr id="21" name="Picture 20"/>
            <p:cNvPicPr>
              <a:picLocks noChangeAspect="1"/>
            </p:cNvPicPr>
            <p:nvPr userDrawn="1"/>
          </p:nvPicPr>
          <p:blipFill rotWithShape="1">
            <a:blip r:embed="rId2" cstate="print">
              <a:extLst>
                <a:ext uri="{28A0092B-C50C-407E-A947-70E740481C1C}">
                  <a14:useLocalDpi xmlns:a14="http://schemas.microsoft.com/office/drawing/2010/main" val="0"/>
                </a:ext>
              </a:extLst>
            </a:blip>
            <a:srcRect l="1638" r="92367"/>
            <a:stretch/>
          </p:blipFill>
          <p:spPr>
            <a:xfrm rot="16200000">
              <a:off x="1713468" y="670907"/>
              <a:ext cx="321171" cy="652780"/>
            </a:xfrm>
            <a:prstGeom prst="rect">
              <a:avLst/>
            </a:prstGeom>
          </p:spPr>
        </p:pic>
        <p:pic>
          <p:nvPicPr>
            <p:cNvPr id="22" name="Picture 21"/>
            <p:cNvPicPr>
              <a:picLocks noChangeAspect="1"/>
            </p:cNvPicPr>
            <p:nvPr userDrawn="1"/>
          </p:nvPicPr>
          <p:blipFill rotWithShape="1">
            <a:blip r:embed="rId2" cstate="print">
              <a:extLst>
                <a:ext uri="{28A0092B-C50C-407E-A947-70E740481C1C}">
                  <a14:useLocalDpi xmlns:a14="http://schemas.microsoft.com/office/drawing/2010/main" val="0"/>
                </a:ext>
              </a:extLst>
            </a:blip>
            <a:srcRect l="91863" r="2094"/>
            <a:stretch/>
          </p:blipFill>
          <p:spPr>
            <a:xfrm rot="16200000">
              <a:off x="3663966" y="673521"/>
              <a:ext cx="321171" cy="647551"/>
            </a:xfrm>
            <a:prstGeom prst="rect">
              <a:avLst/>
            </a:prstGeom>
          </p:spPr>
        </p:pic>
        <p:pic>
          <p:nvPicPr>
            <p:cNvPr id="23" name="Picture 22"/>
            <p:cNvPicPr>
              <a:picLocks noChangeAspect="1"/>
            </p:cNvPicPr>
            <p:nvPr userDrawn="1"/>
          </p:nvPicPr>
          <p:blipFill rotWithShape="1">
            <a:blip r:embed="rId2" cstate="print">
              <a:extLst>
                <a:ext uri="{28A0092B-C50C-407E-A947-70E740481C1C}">
                  <a14:useLocalDpi xmlns:a14="http://schemas.microsoft.com/office/drawing/2010/main" val="0"/>
                </a:ext>
              </a:extLst>
            </a:blip>
            <a:srcRect l="91863" r="2094"/>
            <a:stretch/>
          </p:blipFill>
          <p:spPr>
            <a:xfrm rot="16200000">
              <a:off x="4964298" y="673522"/>
              <a:ext cx="321171" cy="647551"/>
            </a:xfrm>
            <a:prstGeom prst="rect">
              <a:avLst/>
            </a:prstGeom>
          </p:spPr>
        </p:pic>
        <p:pic>
          <p:nvPicPr>
            <p:cNvPr id="24" name="Picture 23"/>
            <p:cNvPicPr>
              <a:picLocks noChangeAspect="1"/>
            </p:cNvPicPr>
            <p:nvPr userDrawn="1"/>
          </p:nvPicPr>
          <p:blipFill rotWithShape="1">
            <a:blip r:embed="rId2" cstate="print">
              <a:extLst>
                <a:ext uri="{28A0092B-C50C-407E-A947-70E740481C1C}">
                  <a14:useLocalDpi xmlns:a14="http://schemas.microsoft.com/office/drawing/2010/main" val="0"/>
                </a:ext>
              </a:extLst>
            </a:blip>
            <a:srcRect l="91863" r="2094"/>
            <a:stretch/>
          </p:blipFill>
          <p:spPr>
            <a:xfrm rot="16200000">
              <a:off x="6239497" y="673522"/>
              <a:ext cx="321171" cy="647551"/>
            </a:xfrm>
            <a:prstGeom prst="rect">
              <a:avLst/>
            </a:prstGeom>
          </p:spPr>
        </p:pic>
        <p:pic>
          <p:nvPicPr>
            <p:cNvPr id="25" name="Picture 24"/>
            <p:cNvPicPr>
              <a:picLocks noChangeAspect="1"/>
            </p:cNvPicPr>
            <p:nvPr userDrawn="1"/>
          </p:nvPicPr>
          <p:blipFill rotWithShape="1">
            <a:blip r:embed="rId2" cstate="print">
              <a:extLst>
                <a:ext uri="{28A0092B-C50C-407E-A947-70E740481C1C}">
                  <a14:useLocalDpi xmlns:a14="http://schemas.microsoft.com/office/drawing/2010/main" val="0"/>
                </a:ext>
              </a:extLst>
            </a:blip>
            <a:srcRect l="1638" r="92367"/>
            <a:stretch/>
          </p:blipFill>
          <p:spPr>
            <a:xfrm rot="16200000">
              <a:off x="3013800" y="670907"/>
              <a:ext cx="321171" cy="652780"/>
            </a:xfrm>
            <a:prstGeom prst="rect">
              <a:avLst/>
            </a:prstGeom>
          </p:spPr>
        </p:pic>
        <p:pic>
          <p:nvPicPr>
            <p:cNvPr id="26" name="Picture 25"/>
            <p:cNvPicPr>
              <a:picLocks noChangeAspect="1"/>
            </p:cNvPicPr>
            <p:nvPr userDrawn="1"/>
          </p:nvPicPr>
          <p:blipFill rotWithShape="1">
            <a:blip r:embed="rId2" cstate="print">
              <a:extLst>
                <a:ext uri="{28A0092B-C50C-407E-A947-70E740481C1C}">
                  <a14:useLocalDpi xmlns:a14="http://schemas.microsoft.com/office/drawing/2010/main" val="0"/>
                </a:ext>
              </a:extLst>
            </a:blip>
            <a:srcRect l="1638" r="92367"/>
            <a:stretch/>
          </p:blipFill>
          <p:spPr>
            <a:xfrm rot="16200000">
              <a:off x="5601900" y="670904"/>
              <a:ext cx="321171" cy="652780"/>
            </a:xfrm>
            <a:prstGeom prst="rect">
              <a:avLst/>
            </a:prstGeom>
          </p:spPr>
        </p:pic>
        <p:pic>
          <p:nvPicPr>
            <p:cNvPr id="27" name="Picture 26"/>
            <p:cNvPicPr>
              <a:picLocks noChangeAspect="1"/>
            </p:cNvPicPr>
            <p:nvPr userDrawn="1"/>
          </p:nvPicPr>
          <p:blipFill rotWithShape="1">
            <a:blip r:embed="rId2" cstate="print">
              <a:extLst>
                <a:ext uri="{28A0092B-C50C-407E-A947-70E740481C1C}">
                  <a14:useLocalDpi xmlns:a14="http://schemas.microsoft.com/office/drawing/2010/main" val="0"/>
                </a:ext>
              </a:extLst>
            </a:blip>
            <a:srcRect l="1638" r="92367"/>
            <a:stretch/>
          </p:blipFill>
          <p:spPr>
            <a:xfrm rot="16200000">
              <a:off x="4314132" y="670905"/>
              <a:ext cx="321171" cy="652780"/>
            </a:xfrm>
            <a:prstGeom prst="rect">
              <a:avLst/>
            </a:prstGeom>
          </p:spPr>
        </p:pic>
        <p:pic>
          <p:nvPicPr>
            <p:cNvPr id="28" name="Picture 27"/>
            <p:cNvPicPr>
              <a:picLocks noChangeAspect="1"/>
            </p:cNvPicPr>
            <p:nvPr userDrawn="1"/>
          </p:nvPicPr>
          <p:blipFill rotWithShape="1">
            <a:blip r:embed="rId2" cstate="print">
              <a:extLst>
                <a:ext uri="{28A0092B-C50C-407E-A947-70E740481C1C}">
                  <a14:useLocalDpi xmlns:a14="http://schemas.microsoft.com/office/drawing/2010/main" val="0"/>
                </a:ext>
              </a:extLst>
            </a:blip>
            <a:srcRect l="1638" r="92367"/>
            <a:stretch/>
          </p:blipFill>
          <p:spPr>
            <a:xfrm rot="16200000">
              <a:off x="6889663" y="670907"/>
              <a:ext cx="321171" cy="652780"/>
            </a:xfrm>
            <a:prstGeom prst="rect">
              <a:avLst/>
            </a:prstGeom>
          </p:spPr>
        </p:pic>
        <p:pic>
          <p:nvPicPr>
            <p:cNvPr id="29" name="Picture 28"/>
            <p:cNvPicPr>
              <a:picLocks noChangeAspect="1"/>
            </p:cNvPicPr>
            <p:nvPr userDrawn="1"/>
          </p:nvPicPr>
          <p:blipFill rotWithShape="1">
            <a:blip r:embed="rId2" cstate="print">
              <a:extLst>
                <a:ext uri="{28A0092B-C50C-407E-A947-70E740481C1C}">
                  <a14:useLocalDpi xmlns:a14="http://schemas.microsoft.com/office/drawing/2010/main" val="0"/>
                </a:ext>
              </a:extLst>
            </a:blip>
            <a:srcRect l="1638" r="92367"/>
            <a:stretch/>
          </p:blipFill>
          <p:spPr>
            <a:xfrm rot="16200000">
              <a:off x="8189995" y="670903"/>
              <a:ext cx="321171" cy="652780"/>
            </a:xfrm>
            <a:prstGeom prst="rect">
              <a:avLst/>
            </a:prstGeom>
          </p:spPr>
        </p:pic>
        <p:pic>
          <p:nvPicPr>
            <p:cNvPr id="30" name="Picture 29"/>
            <p:cNvPicPr>
              <a:picLocks noChangeAspect="1"/>
            </p:cNvPicPr>
            <p:nvPr userDrawn="1"/>
          </p:nvPicPr>
          <p:blipFill rotWithShape="1">
            <a:blip r:embed="rId2" cstate="print">
              <a:extLst>
                <a:ext uri="{28A0092B-C50C-407E-A947-70E740481C1C}">
                  <a14:useLocalDpi xmlns:a14="http://schemas.microsoft.com/office/drawing/2010/main" val="0"/>
                </a:ext>
              </a:extLst>
            </a:blip>
            <a:srcRect l="91863" r="2094" b="27877"/>
            <a:stretch/>
          </p:blipFill>
          <p:spPr>
            <a:xfrm rot="16200000">
              <a:off x="8749900" y="763777"/>
              <a:ext cx="321171" cy="467029"/>
            </a:xfrm>
            <a:prstGeom prst="rect">
              <a:avLst/>
            </a:prstGeom>
          </p:spPr>
        </p:pic>
        <p:pic>
          <p:nvPicPr>
            <p:cNvPr id="31" name="Picture 30"/>
            <p:cNvPicPr>
              <a:picLocks noChangeAspect="1"/>
            </p:cNvPicPr>
            <p:nvPr userDrawn="1"/>
          </p:nvPicPr>
          <p:blipFill rotWithShape="1">
            <a:blip r:embed="rId2" cstate="print">
              <a:extLst>
                <a:ext uri="{28A0092B-C50C-407E-A947-70E740481C1C}">
                  <a14:useLocalDpi xmlns:a14="http://schemas.microsoft.com/office/drawing/2010/main" val="0"/>
                </a:ext>
              </a:extLst>
            </a:blip>
            <a:srcRect l="91863" r="2094"/>
            <a:stretch/>
          </p:blipFill>
          <p:spPr>
            <a:xfrm rot="16200000">
              <a:off x="7539829" y="673522"/>
              <a:ext cx="321171" cy="647551"/>
            </a:xfrm>
            <a:prstGeom prst="rect">
              <a:avLst/>
            </a:prstGeom>
          </p:spPr>
        </p:pic>
      </p:grpSp>
      <p:sp>
        <p:nvSpPr>
          <p:cNvPr id="2" name="Title 1"/>
          <p:cNvSpPr>
            <a:spLocks noGrp="1"/>
          </p:cNvSpPr>
          <p:nvPr>
            <p:ph type="title"/>
          </p:nvPr>
        </p:nvSpPr>
        <p:spPr>
          <a:xfrm>
            <a:off x="457200" y="128982"/>
            <a:ext cx="8229600" cy="765194"/>
          </a:xfrm>
        </p:spPr>
        <p:txBody>
          <a:bodyPr/>
          <a:lstStyle>
            <a:lvl1pPr algn="ctr">
              <a:defRPr/>
            </a:lvl1pPr>
          </a:lstStyle>
          <a:p>
            <a:r>
              <a:rPr lang="en-US" dirty="0"/>
              <a:t>Click to edit Master title style</a:t>
            </a:r>
            <a:endParaRPr lang="en-ZA" dirty="0"/>
          </a:p>
        </p:txBody>
      </p:sp>
      <p:sp>
        <p:nvSpPr>
          <p:cNvPr id="32" name="Footer Placeholder 7"/>
          <p:cNvSpPr>
            <a:spLocks noGrp="1"/>
          </p:cNvSpPr>
          <p:nvPr>
            <p:ph type="ftr" sz="quarter" idx="11"/>
          </p:nvPr>
        </p:nvSpPr>
        <p:spPr>
          <a:xfrm>
            <a:off x="900496" y="6178326"/>
            <a:ext cx="5759736" cy="365125"/>
          </a:xfrm>
        </p:spPr>
        <p:txBody>
          <a:bodyPr/>
          <a:lstStyle/>
          <a:p>
            <a:endParaRPr lang="en-ZA" dirty="0">
              <a:solidFill>
                <a:prstClr val="black"/>
              </a:solidFill>
            </a:endParaRPr>
          </a:p>
        </p:txBody>
      </p:sp>
    </p:spTree>
    <p:extLst>
      <p:ext uri="{BB962C8B-B14F-4D97-AF65-F5344CB8AC3E}">
        <p14:creationId xmlns:p14="http://schemas.microsoft.com/office/powerpoint/2010/main" val="28132738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Blank with Title">
    <p:spTree>
      <p:nvGrpSpPr>
        <p:cNvPr id="1" name=""/>
        <p:cNvGrpSpPr/>
        <p:nvPr/>
      </p:nvGrpSpPr>
      <p:grpSpPr>
        <a:xfrm>
          <a:off x="0" y="0"/>
          <a:ext cx="0" cy="0"/>
          <a:chOff x="0" y="0"/>
          <a:chExt cx="0" cy="0"/>
        </a:xfrm>
      </p:grpSpPr>
      <p:grpSp>
        <p:nvGrpSpPr>
          <p:cNvPr id="4" name="Group 3"/>
          <p:cNvGrpSpPr/>
          <p:nvPr userDrawn="1"/>
        </p:nvGrpSpPr>
        <p:grpSpPr>
          <a:xfrm>
            <a:off x="0" y="908050"/>
            <a:ext cx="9144000" cy="321177"/>
            <a:chOff x="900112" y="836706"/>
            <a:chExt cx="8243888" cy="321177"/>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91863" r="2094"/>
            <a:stretch/>
          </p:blipFill>
          <p:spPr>
            <a:xfrm rot="16200000">
              <a:off x="1063302" y="673522"/>
              <a:ext cx="321171" cy="647551"/>
            </a:xfrm>
            <a:prstGeom prst="rect">
              <a:avLst/>
            </a:prstGeom>
          </p:spPr>
        </p:pic>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91863" r="2094"/>
            <a:stretch/>
          </p:blipFill>
          <p:spPr>
            <a:xfrm rot="16200000">
              <a:off x="2363634" y="673522"/>
              <a:ext cx="321171" cy="647551"/>
            </a:xfrm>
            <a:prstGeom prst="rect">
              <a:avLst/>
            </a:prstGeom>
          </p:spPr>
        </p:pic>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638" r="92367"/>
            <a:stretch/>
          </p:blipFill>
          <p:spPr>
            <a:xfrm rot="16200000">
              <a:off x="1713468" y="670907"/>
              <a:ext cx="321171" cy="652780"/>
            </a:xfrm>
            <a:prstGeom prst="rect">
              <a:avLst/>
            </a:prstGeom>
          </p:spPr>
        </p:pic>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91863" r="2094"/>
            <a:stretch/>
          </p:blipFill>
          <p:spPr>
            <a:xfrm rot="16200000">
              <a:off x="3663966" y="673521"/>
              <a:ext cx="321171" cy="647551"/>
            </a:xfrm>
            <a:prstGeom prst="rect">
              <a:avLst/>
            </a:prstGeom>
          </p:spPr>
        </p:pic>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91863" r="2094"/>
            <a:stretch/>
          </p:blipFill>
          <p:spPr>
            <a:xfrm rot="16200000">
              <a:off x="4964298" y="673522"/>
              <a:ext cx="321171" cy="647551"/>
            </a:xfrm>
            <a:prstGeom prst="rect">
              <a:avLst/>
            </a:prstGeom>
          </p:spPr>
        </p:pic>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91863" r="2094"/>
            <a:stretch/>
          </p:blipFill>
          <p:spPr>
            <a:xfrm rot="16200000">
              <a:off x="6239497" y="673522"/>
              <a:ext cx="321171" cy="647551"/>
            </a:xfrm>
            <a:prstGeom prst="rect">
              <a:avLst/>
            </a:prstGeom>
          </p:spPr>
        </p:pic>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1638" r="92367"/>
            <a:stretch/>
          </p:blipFill>
          <p:spPr>
            <a:xfrm rot="16200000">
              <a:off x="3013800" y="670907"/>
              <a:ext cx="321171" cy="652780"/>
            </a:xfrm>
            <a:prstGeom prst="rect">
              <a:avLst/>
            </a:prstGeom>
          </p:spPr>
        </p:pic>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1638" r="92367"/>
            <a:stretch/>
          </p:blipFill>
          <p:spPr>
            <a:xfrm rot="16200000">
              <a:off x="5601900" y="670904"/>
              <a:ext cx="321171" cy="652780"/>
            </a:xfrm>
            <a:prstGeom prst="rect">
              <a:avLst/>
            </a:prstGeom>
          </p:spPr>
        </p:pic>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l="1638" r="92367"/>
            <a:stretch/>
          </p:blipFill>
          <p:spPr>
            <a:xfrm rot="16200000">
              <a:off x="4314132" y="670905"/>
              <a:ext cx="321171" cy="652780"/>
            </a:xfrm>
            <a:prstGeom prst="rect">
              <a:avLst/>
            </a:prstGeom>
          </p:spPr>
        </p:pic>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l="1638" r="92367"/>
            <a:stretch/>
          </p:blipFill>
          <p:spPr>
            <a:xfrm rot="16200000">
              <a:off x="6889663" y="670907"/>
              <a:ext cx="321171" cy="652780"/>
            </a:xfrm>
            <a:prstGeom prst="rect">
              <a:avLst/>
            </a:prstGeom>
          </p:spPr>
        </p:pic>
        <p:pic>
          <p:nvPicPr>
            <p:cNvPr id="15" name="Picture 14"/>
            <p:cNvPicPr>
              <a:picLocks noChangeAspect="1"/>
            </p:cNvPicPr>
            <p:nvPr userDrawn="1"/>
          </p:nvPicPr>
          <p:blipFill rotWithShape="1">
            <a:blip r:embed="rId2" cstate="print">
              <a:extLst>
                <a:ext uri="{28A0092B-C50C-407E-A947-70E740481C1C}">
                  <a14:useLocalDpi xmlns:a14="http://schemas.microsoft.com/office/drawing/2010/main" val="0"/>
                </a:ext>
              </a:extLst>
            </a:blip>
            <a:srcRect l="1638" r="92367"/>
            <a:stretch/>
          </p:blipFill>
          <p:spPr>
            <a:xfrm rot="16200000">
              <a:off x="8189995" y="670903"/>
              <a:ext cx="321171" cy="652780"/>
            </a:xfrm>
            <a:prstGeom prst="rect">
              <a:avLst/>
            </a:prstGeom>
          </p:spPr>
        </p:pic>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l="91863" r="2094" b="27877"/>
            <a:stretch/>
          </p:blipFill>
          <p:spPr>
            <a:xfrm rot="16200000">
              <a:off x="8749900" y="763777"/>
              <a:ext cx="321171" cy="467029"/>
            </a:xfrm>
            <a:prstGeom prst="rect">
              <a:avLst/>
            </a:prstGeom>
          </p:spPr>
        </p:pic>
        <p:pic>
          <p:nvPicPr>
            <p:cNvPr id="17"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91863" r="2094"/>
            <a:stretch/>
          </p:blipFill>
          <p:spPr>
            <a:xfrm rot="16200000">
              <a:off x="7539829" y="673522"/>
              <a:ext cx="321171" cy="647551"/>
            </a:xfrm>
            <a:prstGeom prst="rect">
              <a:avLst/>
            </a:prstGeom>
          </p:spPr>
        </p:pic>
      </p:grpSp>
      <p:sp>
        <p:nvSpPr>
          <p:cNvPr id="2" name="Title 1"/>
          <p:cNvSpPr>
            <a:spLocks noGrp="1"/>
          </p:cNvSpPr>
          <p:nvPr>
            <p:ph type="title"/>
          </p:nvPr>
        </p:nvSpPr>
        <p:spPr>
          <a:xfrm>
            <a:off x="457200" y="128982"/>
            <a:ext cx="8229600" cy="765194"/>
          </a:xfrm>
        </p:spPr>
        <p:txBody>
          <a:bodyPr/>
          <a:lstStyle>
            <a:lvl1pPr algn="ctr">
              <a:defRPr/>
            </a:lvl1pPr>
          </a:lstStyle>
          <a:p>
            <a:r>
              <a:rPr lang="en-US" dirty="0"/>
              <a:t>Click to edit Master title style</a:t>
            </a:r>
            <a:endParaRPr lang="en-ZA" dirty="0"/>
          </a:p>
        </p:txBody>
      </p:sp>
      <p:sp>
        <p:nvSpPr>
          <p:cNvPr id="32" name="Footer Placeholder 7"/>
          <p:cNvSpPr>
            <a:spLocks noGrp="1"/>
          </p:cNvSpPr>
          <p:nvPr>
            <p:ph type="ftr" sz="quarter" idx="11"/>
          </p:nvPr>
        </p:nvSpPr>
        <p:spPr>
          <a:xfrm>
            <a:off x="900496" y="6178326"/>
            <a:ext cx="5759736" cy="365125"/>
          </a:xfrm>
        </p:spPr>
        <p:txBody>
          <a:bodyPr/>
          <a:lstStyle/>
          <a:p>
            <a:endParaRPr lang="en-ZA" dirty="0">
              <a:solidFill>
                <a:prstClr val="black"/>
              </a:solidFill>
            </a:endParaRPr>
          </a:p>
        </p:txBody>
      </p:sp>
    </p:spTree>
    <p:extLst>
      <p:ext uri="{BB962C8B-B14F-4D97-AF65-F5344CB8AC3E}">
        <p14:creationId xmlns:p14="http://schemas.microsoft.com/office/powerpoint/2010/main" val="1085120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42279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4" name="Group 3"/>
          <p:cNvGrpSpPr/>
          <p:nvPr userDrawn="1"/>
        </p:nvGrpSpPr>
        <p:grpSpPr>
          <a:xfrm>
            <a:off x="0" y="0"/>
            <a:ext cx="9144000" cy="321177"/>
            <a:chOff x="900112" y="836706"/>
            <a:chExt cx="8243888" cy="321177"/>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91863" r="2094"/>
            <a:stretch/>
          </p:blipFill>
          <p:spPr>
            <a:xfrm rot="16200000">
              <a:off x="1063302" y="673522"/>
              <a:ext cx="321171" cy="647551"/>
            </a:xfrm>
            <a:prstGeom prst="rect">
              <a:avLst/>
            </a:prstGeom>
          </p:spPr>
        </p:pic>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91863" r="2094"/>
            <a:stretch/>
          </p:blipFill>
          <p:spPr>
            <a:xfrm rot="16200000">
              <a:off x="2363634" y="673522"/>
              <a:ext cx="321171" cy="647551"/>
            </a:xfrm>
            <a:prstGeom prst="rect">
              <a:avLst/>
            </a:prstGeom>
          </p:spPr>
        </p:pic>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638" r="92367"/>
            <a:stretch/>
          </p:blipFill>
          <p:spPr>
            <a:xfrm rot="16200000">
              <a:off x="1713468" y="670907"/>
              <a:ext cx="321171" cy="652780"/>
            </a:xfrm>
            <a:prstGeom prst="rect">
              <a:avLst/>
            </a:prstGeom>
          </p:spPr>
        </p:pic>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91863" r="2094"/>
            <a:stretch/>
          </p:blipFill>
          <p:spPr>
            <a:xfrm rot="16200000">
              <a:off x="3663966" y="673521"/>
              <a:ext cx="321171" cy="647551"/>
            </a:xfrm>
            <a:prstGeom prst="rect">
              <a:avLst/>
            </a:prstGeom>
          </p:spPr>
        </p:pic>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91863" r="2094"/>
            <a:stretch/>
          </p:blipFill>
          <p:spPr>
            <a:xfrm rot="16200000">
              <a:off x="4964298" y="673522"/>
              <a:ext cx="321171" cy="647551"/>
            </a:xfrm>
            <a:prstGeom prst="rect">
              <a:avLst/>
            </a:prstGeom>
          </p:spPr>
        </p:pic>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91863" r="2094"/>
            <a:stretch/>
          </p:blipFill>
          <p:spPr>
            <a:xfrm rot="16200000">
              <a:off x="6239497" y="673522"/>
              <a:ext cx="321171" cy="647551"/>
            </a:xfrm>
            <a:prstGeom prst="rect">
              <a:avLst/>
            </a:prstGeom>
          </p:spPr>
        </p:pic>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1638" r="92367"/>
            <a:stretch/>
          </p:blipFill>
          <p:spPr>
            <a:xfrm rot="16200000">
              <a:off x="3013800" y="670907"/>
              <a:ext cx="321171" cy="652780"/>
            </a:xfrm>
            <a:prstGeom prst="rect">
              <a:avLst/>
            </a:prstGeom>
          </p:spPr>
        </p:pic>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1638" r="92367"/>
            <a:stretch/>
          </p:blipFill>
          <p:spPr>
            <a:xfrm rot="16200000">
              <a:off x="5601900" y="670904"/>
              <a:ext cx="321171" cy="652780"/>
            </a:xfrm>
            <a:prstGeom prst="rect">
              <a:avLst/>
            </a:prstGeom>
          </p:spPr>
        </p:pic>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l="1638" r="92367"/>
            <a:stretch/>
          </p:blipFill>
          <p:spPr>
            <a:xfrm rot="16200000">
              <a:off x="4314132" y="670905"/>
              <a:ext cx="321171" cy="652780"/>
            </a:xfrm>
            <a:prstGeom prst="rect">
              <a:avLst/>
            </a:prstGeom>
          </p:spPr>
        </p:pic>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l="1638" r="92367"/>
            <a:stretch/>
          </p:blipFill>
          <p:spPr>
            <a:xfrm rot="16200000">
              <a:off x="6889663" y="670907"/>
              <a:ext cx="321171" cy="652780"/>
            </a:xfrm>
            <a:prstGeom prst="rect">
              <a:avLst/>
            </a:prstGeom>
          </p:spPr>
        </p:pic>
        <p:pic>
          <p:nvPicPr>
            <p:cNvPr id="15" name="Picture 14"/>
            <p:cNvPicPr>
              <a:picLocks noChangeAspect="1"/>
            </p:cNvPicPr>
            <p:nvPr userDrawn="1"/>
          </p:nvPicPr>
          <p:blipFill rotWithShape="1">
            <a:blip r:embed="rId2" cstate="print">
              <a:extLst>
                <a:ext uri="{28A0092B-C50C-407E-A947-70E740481C1C}">
                  <a14:useLocalDpi xmlns:a14="http://schemas.microsoft.com/office/drawing/2010/main" val="0"/>
                </a:ext>
              </a:extLst>
            </a:blip>
            <a:srcRect l="1638" r="92367"/>
            <a:stretch/>
          </p:blipFill>
          <p:spPr>
            <a:xfrm rot="16200000">
              <a:off x="8189995" y="670903"/>
              <a:ext cx="321171" cy="652780"/>
            </a:xfrm>
            <a:prstGeom prst="rect">
              <a:avLst/>
            </a:prstGeom>
          </p:spPr>
        </p:pic>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l="91863" r="2094" b="27877"/>
            <a:stretch/>
          </p:blipFill>
          <p:spPr>
            <a:xfrm rot="16200000">
              <a:off x="8749900" y="763777"/>
              <a:ext cx="321171" cy="467029"/>
            </a:xfrm>
            <a:prstGeom prst="rect">
              <a:avLst/>
            </a:prstGeom>
          </p:spPr>
        </p:pic>
        <p:pic>
          <p:nvPicPr>
            <p:cNvPr id="17"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91863" r="2094"/>
            <a:stretch/>
          </p:blipFill>
          <p:spPr>
            <a:xfrm rot="16200000">
              <a:off x="7539829" y="673522"/>
              <a:ext cx="321171" cy="647551"/>
            </a:xfrm>
            <a:prstGeom prst="rect">
              <a:avLst/>
            </a:prstGeom>
          </p:spPr>
        </p:pic>
      </p:grpSp>
      <p:grpSp>
        <p:nvGrpSpPr>
          <p:cNvPr id="18" name="Group 17"/>
          <p:cNvGrpSpPr/>
          <p:nvPr userDrawn="1"/>
        </p:nvGrpSpPr>
        <p:grpSpPr>
          <a:xfrm>
            <a:off x="0" y="6554710"/>
            <a:ext cx="9144000" cy="321177"/>
            <a:chOff x="900112" y="836706"/>
            <a:chExt cx="8243888" cy="321177"/>
          </a:xfrm>
        </p:grpSpPr>
        <p:pic>
          <p:nvPicPr>
            <p:cNvPr id="19" name="Picture 18"/>
            <p:cNvPicPr>
              <a:picLocks noChangeAspect="1"/>
            </p:cNvPicPr>
            <p:nvPr userDrawn="1"/>
          </p:nvPicPr>
          <p:blipFill rotWithShape="1">
            <a:blip r:embed="rId2" cstate="print">
              <a:extLst>
                <a:ext uri="{28A0092B-C50C-407E-A947-70E740481C1C}">
                  <a14:useLocalDpi xmlns:a14="http://schemas.microsoft.com/office/drawing/2010/main" val="0"/>
                </a:ext>
              </a:extLst>
            </a:blip>
            <a:srcRect l="91863" r="2094"/>
            <a:stretch/>
          </p:blipFill>
          <p:spPr>
            <a:xfrm rot="16200000">
              <a:off x="1063302" y="673522"/>
              <a:ext cx="321171" cy="647551"/>
            </a:xfrm>
            <a:prstGeom prst="rect">
              <a:avLst/>
            </a:prstGeom>
          </p:spPr>
        </p:pic>
        <p:pic>
          <p:nvPicPr>
            <p:cNvPr id="20" name="Picture 19"/>
            <p:cNvPicPr>
              <a:picLocks noChangeAspect="1"/>
            </p:cNvPicPr>
            <p:nvPr userDrawn="1"/>
          </p:nvPicPr>
          <p:blipFill rotWithShape="1">
            <a:blip r:embed="rId2" cstate="print">
              <a:extLst>
                <a:ext uri="{28A0092B-C50C-407E-A947-70E740481C1C}">
                  <a14:useLocalDpi xmlns:a14="http://schemas.microsoft.com/office/drawing/2010/main" val="0"/>
                </a:ext>
              </a:extLst>
            </a:blip>
            <a:srcRect l="91863" r="2094"/>
            <a:stretch/>
          </p:blipFill>
          <p:spPr>
            <a:xfrm rot="16200000">
              <a:off x="2363634" y="673522"/>
              <a:ext cx="321171" cy="647551"/>
            </a:xfrm>
            <a:prstGeom prst="rect">
              <a:avLst/>
            </a:prstGeom>
          </p:spPr>
        </p:pic>
        <p:pic>
          <p:nvPicPr>
            <p:cNvPr id="21" name="Picture 20"/>
            <p:cNvPicPr>
              <a:picLocks noChangeAspect="1"/>
            </p:cNvPicPr>
            <p:nvPr userDrawn="1"/>
          </p:nvPicPr>
          <p:blipFill rotWithShape="1">
            <a:blip r:embed="rId2" cstate="print">
              <a:extLst>
                <a:ext uri="{28A0092B-C50C-407E-A947-70E740481C1C}">
                  <a14:useLocalDpi xmlns:a14="http://schemas.microsoft.com/office/drawing/2010/main" val="0"/>
                </a:ext>
              </a:extLst>
            </a:blip>
            <a:srcRect l="1638" r="92367"/>
            <a:stretch/>
          </p:blipFill>
          <p:spPr>
            <a:xfrm rot="16200000">
              <a:off x="1713468" y="670907"/>
              <a:ext cx="321171" cy="652780"/>
            </a:xfrm>
            <a:prstGeom prst="rect">
              <a:avLst/>
            </a:prstGeom>
          </p:spPr>
        </p:pic>
        <p:pic>
          <p:nvPicPr>
            <p:cNvPr id="22" name="Picture 21"/>
            <p:cNvPicPr>
              <a:picLocks noChangeAspect="1"/>
            </p:cNvPicPr>
            <p:nvPr userDrawn="1"/>
          </p:nvPicPr>
          <p:blipFill rotWithShape="1">
            <a:blip r:embed="rId2" cstate="print">
              <a:extLst>
                <a:ext uri="{28A0092B-C50C-407E-A947-70E740481C1C}">
                  <a14:useLocalDpi xmlns:a14="http://schemas.microsoft.com/office/drawing/2010/main" val="0"/>
                </a:ext>
              </a:extLst>
            </a:blip>
            <a:srcRect l="91863" r="2094"/>
            <a:stretch/>
          </p:blipFill>
          <p:spPr>
            <a:xfrm rot="16200000">
              <a:off x="3663966" y="673521"/>
              <a:ext cx="321171" cy="647551"/>
            </a:xfrm>
            <a:prstGeom prst="rect">
              <a:avLst/>
            </a:prstGeom>
          </p:spPr>
        </p:pic>
        <p:pic>
          <p:nvPicPr>
            <p:cNvPr id="23" name="Picture 22"/>
            <p:cNvPicPr>
              <a:picLocks noChangeAspect="1"/>
            </p:cNvPicPr>
            <p:nvPr userDrawn="1"/>
          </p:nvPicPr>
          <p:blipFill rotWithShape="1">
            <a:blip r:embed="rId2" cstate="print">
              <a:extLst>
                <a:ext uri="{28A0092B-C50C-407E-A947-70E740481C1C}">
                  <a14:useLocalDpi xmlns:a14="http://schemas.microsoft.com/office/drawing/2010/main" val="0"/>
                </a:ext>
              </a:extLst>
            </a:blip>
            <a:srcRect l="91863" r="2094"/>
            <a:stretch/>
          </p:blipFill>
          <p:spPr>
            <a:xfrm rot="16200000">
              <a:off x="4964298" y="673522"/>
              <a:ext cx="321171" cy="647551"/>
            </a:xfrm>
            <a:prstGeom prst="rect">
              <a:avLst/>
            </a:prstGeom>
          </p:spPr>
        </p:pic>
        <p:pic>
          <p:nvPicPr>
            <p:cNvPr id="24" name="Picture 23"/>
            <p:cNvPicPr>
              <a:picLocks noChangeAspect="1"/>
            </p:cNvPicPr>
            <p:nvPr userDrawn="1"/>
          </p:nvPicPr>
          <p:blipFill rotWithShape="1">
            <a:blip r:embed="rId2" cstate="print">
              <a:extLst>
                <a:ext uri="{28A0092B-C50C-407E-A947-70E740481C1C}">
                  <a14:useLocalDpi xmlns:a14="http://schemas.microsoft.com/office/drawing/2010/main" val="0"/>
                </a:ext>
              </a:extLst>
            </a:blip>
            <a:srcRect l="91863" r="2094"/>
            <a:stretch/>
          </p:blipFill>
          <p:spPr>
            <a:xfrm rot="16200000">
              <a:off x="6239497" y="673522"/>
              <a:ext cx="321171" cy="647551"/>
            </a:xfrm>
            <a:prstGeom prst="rect">
              <a:avLst/>
            </a:prstGeom>
          </p:spPr>
        </p:pic>
        <p:pic>
          <p:nvPicPr>
            <p:cNvPr id="25" name="Picture 24"/>
            <p:cNvPicPr>
              <a:picLocks noChangeAspect="1"/>
            </p:cNvPicPr>
            <p:nvPr userDrawn="1"/>
          </p:nvPicPr>
          <p:blipFill rotWithShape="1">
            <a:blip r:embed="rId2" cstate="print">
              <a:extLst>
                <a:ext uri="{28A0092B-C50C-407E-A947-70E740481C1C}">
                  <a14:useLocalDpi xmlns:a14="http://schemas.microsoft.com/office/drawing/2010/main" val="0"/>
                </a:ext>
              </a:extLst>
            </a:blip>
            <a:srcRect l="1638" r="92367"/>
            <a:stretch/>
          </p:blipFill>
          <p:spPr>
            <a:xfrm rot="16200000">
              <a:off x="3013800" y="670907"/>
              <a:ext cx="321171" cy="652780"/>
            </a:xfrm>
            <a:prstGeom prst="rect">
              <a:avLst/>
            </a:prstGeom>
          </p:spPr>
        </p:pic>
        <p:pic>
          <p:nvPicPr>
            <p:cNvPr id="26" name="Picture 25"/>
            <p:cNvPicPr>
              <a:picLocks noChangeAspect="1"/>
            </p:cNvPicPr>
            <p:nvPr userDrawn="1"/>
          </p:nvPicPr>
          <p:blipFill rotWithShape="1">
            <a:blip r:embed="rId2" cstate="print">
              <a:extLst>
                <a:ext uri="{28A0092B-C50C-407E-A947-70E740481C1C}">
                  <a14:useLocalDpi xmlns:a14="http://schemas.microsoft.com/office/drawing/2010/main" val="0"/>
                </a:ext>
              </a:extLst>
            </a:blip>
            <a:srcRect l="1638" r="92367"/>
            <a:stretch/>
          </p:blipFill>
          <p:spPr>
            <a:xfrm rot="16200000">
              <a:off x="5601900" y="670904"/>
              <a:ext cx="321171" cy="652780"/>
            </a:xfrm>
            <a:prstGeom prst="rect">
              <a:avLst/>
            </a:prstGeom>
          </p:spPr>
        </p:pic>
        <p:pic>
          <p:nvPicPr>
            <p:cNvPr id="27" name="Picture 26"/>
            <p:cNvPicPr>
              <a:picLocks noChangeAspect="1"/>
            </p:cNvPicPr>
            <p:nvPr userDrawn="1"/>
          </p:nvPicPr>
          <p:blipFill rotWithShape="1">
            <a:blip r:embed="rId2" cstate="print">
              <a:extLst>
                <a:ext uri="{28A0092B-C50C-407E-A947-70E740481C1C}">
                  <a14:useLocalDpi xmlns:a14="http://schemas.microsoft.com/office/drawing/2010/main" val="0"/>
                </a:ext>
              </a:extLst>
            </a:blip>
            <a:srcRect l="1638" r="92367"/>
            <a:stretch/>
          </p:blipFill>
          <p:spPr>
            <a:xfrm rot="16200000">
              <a:off x="4314132" y="670905"/>
              <a:ext cx="321171" cy="652780"/>
            </a:xfrm>
            <a:prstGeom prst="rect">
              <a:avLst/>
            </a:prstGeom>
          </p:spPr>
        </p:pic>
        <p:pic>
          <p:nvPicPr>
            <p:cNvPr id="28" name="Picture 27"/>
            <p:cNvPicPr>
              <a:picLocks noChangeAspect="1"/>
            </p:cNvPicPr>
            <p:nvPr userDrawn="1"/>
          </p:nvPicPr>
          <p:blipFill rotWithShape="1">
            <a:blip r:embed="rId2" cstate="print">
              <a:extLst>
                <a:ext uri="{28A0092B-C50C-407E-A947-70E740481C1C}">
                  <a14:useLocalDpi xmlns:a14="http://schemas.microsoft.com/office/drawing/2010/main" val="0"/>
                </a:ext>
              </a:extLst>
            </a:blip>
            <a:srcRect l="1638" r="92367"/>
            <a:stretch/>
          </p:blipFill>
          <p:spPr>
            <a:xfrm rot="16200000">
              <a:off x="6889663" y="670907"/>
              <a:ext cx="321171" cy="652780"/>
            </a:xfrm>
            <a:prstGeom prst="rect">
              <a:avLst/>
            </a:prstGeom>
          </p:spPr>
        </p:pic>
        <p:pic>
          <p:nvPicPr>
            <p:cNvPr id="29" name="Picture 28"/>
            <p:cNvPicPr>
              <a:picLocks noChangeAspect="1"/>
            </p:cNvPicPr>
            <p:nvPr userDrawn="1"/>
          </p:nvPicPr>
          <p:blipFill rotWithShape="1">
            <a:blip r:embed="rId2" cstate="print">
              <a:extLst>
                <a:ext uri="{28A0092B-C50C-407E-A947-70E740481C1C}">
                  <a14:useLocalDpi xmlns:a14="http://schemas.microsoft.com/office/drawing/2010/main" val="0"/>
                </a:ext>
              </a:extLst>
            </a:blip>
            <a:srcRect l="1638" r="92367"/>
            <a:stretch/>
          </p:blipFill>
          <p:spPr>
            <a:xfrm rot="16200000">
              <a:off x="8189995" y="670903"/>
              <a:ext cx="321171" cy="652780"/>
            </a:xfrm>
            <a:prstGeom prst="rect">
              <a:avLst/>
            </a:prstGeom>
          </p:spPr>
        </p:pic>
        <p:pic>
          <p:nvPicPr>
            <p:cNvPr id="30" name="Picture 29"/>
            <p:cNvPicPr>
              <a:picLocks noChangeAspect="1"/>
            </p:cNvPicPr>
            <p:nvPr userDrawn="1"/>
          </p:nvPicPr>
          <p:blipFill rotWithShape="1">
            <a:blip r:embed="rId2" cstate="print">
              <a:extLst>
                <a:ext uri="{28A0092B-C50C-407E-A947-70E740481C1C}">
                  <a14:useLocalDpi xmlns:a14="http://schemas.microsoft.com/office/drawing/2010/main" val="0"/>
                </a:ext>
              </a:extLst>
            </a:blip>
            <a:srcRect l="91863" r="2094" b="27877"/>
            <a:stretch/>
          </p:blipFill>
          <p:spPr>
            <a:xfrm rot="16200000">
              <a:off x="8749900" y="763777"/>
              <a:ext cx="321171" cy="467029"/>
            </a:xfrm>
            <a:prstGeom prst="rect">
              <a:avLst/>
            </a:prstGeom>
          </p:spPr>
        </p:pic>
        <p:pic>
          <p:nvPicPr>
            <p:cNvPr id="31" name="Picture 30"/>
            <p:cNvPicPr>
              <a:picLocks noChangeAspect="1"/>
            </p:cNvPicPr>
            <p:nvPr userDrawn="1"/>
          </p:nvPicPr>
          <p:blipFill rotWithShape="1">
            <a:blip r:embed="rId2" cstate="print">
              <a:extLst>
                <a:ext uri="{28A0092B-C50C-407E-A947-70E740481C1C}">
                  <a14:useLocalDpi xmlns:a14="http://schemas.microsoft.com/office/drawing/2010/main" val="0"/>
                </a:ext>
              </a:extLst>
            </a:blip>
            <a:srcRect l="91863" r="2094"/>
            <a:stretch/>
          </p:blipFill>
          <p:spPr>
            <a:xfrm rot="16200000">
              <a:off x="7539829" y="673522"/>
              <a:ext cx="321171" cy="647551"/>
            </a:xfrm>
            <a:prstGeom prst="rect">
              <a:avLst/>
            </a:prstGeom>
          </p:spPr>
        </p:pic>
      </p:grpSp>
    </p:spTree>
    <p:extLst>
      <p:ext uri="{BB962C8B-B14F-4D97-AF65-F5344CB8AC3E}">
        <p14:creationId xmlns:p14="http://schemas.microsoft.com/office/powerpoint/2010/main" val="557295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Tree>
    <p:extLst>
      <p:ext uri="{BB962C8B-B14F-4D97-AF65-F5344CB8AC3E}">
        <p14:creationId xmlns:p14="http://schemas.microsoft.com/office/powerpoint/2010/main" val="943181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68313" y="1268413"/>
            <a:ext cx="3990975"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11688" y="1268413"/>
            <a:ext cx="3992562"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002387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864866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Tree>
    <p:extLst>
      <p:ext uri="{BB962C8B-B14F-4D97-AF65-F5344CB8AC3E}">
        <p14:creationId xmlns:p14="http://schemas.microsoft.com/office/powerpoint/2010/main" val="2923747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594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extLst>
      <p:ext uri="{BB962C8B-B14F-4D97-AF65-F5344CB8AC3E}">
        <p14:creationId xmlns:p14="http://schemas.microsoft.com/office/powerpoint/2010/main" val="3698021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a:t>Klik op het pictogram als u een afbeelding wilt toevoegen</a:t>
            </a:r>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extLst>
      <p:ext uri="{BB962C8B-B14F-4D97-AF65-F5344CB8AC3E}">
        <p14:creationId xmlns:p14="http://schemas.microsoft.com/office/powerpoint/2010/main" val="2134533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4.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3.pn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8592BC"/>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333375"/>
            <a:ext cx="8135937"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NL"/>
              <a:t>Titel</a:t>
            </a:r>
          </a:p>
        </p:txBody>
      </p:sp>
      <p:sp>
        <p:nvSpPr>
          <p:cNvPr id="1027" name="Rectangle 3"/>
          <p:cNvSpPr>
            <a:spLocks noGrp="1" noChangeArrowheads="1"/>
          </p:cNvSpPr>
          <p:nvPr>
            <p:ph type="body" idx="1"/>
          </p:nvPr>
        </p:nvSpPr>
        <p:spPr bwMode="auto">
          <a:xfrm>
            <a:off x="468313" y="1268413"/>
            <a:ext cx="8135937"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NL"/>
              <a:t>Opsomming van tekst</a:t>
            </a:r>
          </a:p>
          <a:p>
            <a:pPr lvl="0"/>
            <a:r>
              <a:rPr lang="en-US" altLang="nl-NL"/>
              <a:t>Opsomming van tekst</a:t>
            </a:r>
          </a:p>
          <a:p>
            <a:pPr lvl="0"/>
            <a:r>
              <a:rPr lang="en-US" altLang="nl-NL"/>
              <a:t>Opsomming van tekst</a:t>
            </a:r>
          </a:p>
          <a:p>
            <a:pPr lvl="0"/>
            <a:r>
              <a:rPr lang="en-US" altLang="nl-NL"/>
              <a:t>Opsomming van tekst</a:t>
            </a:r>
          </a:p>
          <a:p>
            <a:pPr lvl="0"/>
            <a:r>
              <a:rPr lang="en-US" altLang="nl-NL"/>
              <a:t>Opsomming van tekst</a:t>
            </a:r>
          </a:p>
          <a:p>
            <a:pPr lvl="0"/>
            <a:r>
              <a:rPr lang="en-US" altLang="nl-NL"/>
              <a:t>Opsomming van tekst</a:t>
            </a:r>
          </a:p>
          <a:p>
            <a:pPr lvl="0"/>
            <a:r>
              <a:rPr lang="en-US" altLang="nl-NL"/>
              <a:t>Opsomming van tekst</a:t>
            </a:r>
          </a:p>
        </p:txBody>
      </p:sp>
      <p:grpSp>
        <p:nvGrpSpPr>
          <p:cNvPr id="1028" name="Group 63"/>
          <p:cNvGrpSpPr>
            <a:grpSpLocks/>
          </p:cNvGrpSpPr>
          <p:nvPr/>
        </p:nvGrpSpPr>
        <p:grpSpPr bwMode="auto">
          <a:xfrm>
            <a:off x="0" y="4335463"/>
            <a:ext cx="9145588" cy="2524125"/>
            <a:chOff x="0" y="2731"/>
            <a:chExt cx="5761" cy="1590"/>
          </a:xfrm>
        </p:grpSpPr>
        <p:grpSp>
          <p:nvGrpSpPr>
            <p:cNvPr id="1029" name="Group 62"/>
            <p:cNvGrpSpPr>
              <a:grpSpLocks/>
            </p:cNvGrpSpPr>
            <p:nvPr userDrawn="1"/>
          </p:nvGrpSpPr>
          <p:grpSpPr bwMode="auto">
            <a:xfrm>
              <a:off x="5533" y="2731"/>
              <a:ext cx="228" cy="1589"/>
              <a:chOff x="5533" y="2731"/>
              <a:chExt cx="228" cy="1589"/>
            </a:xfrm>
          </p:grpSpPr>
          <p:sp>
            <p:nvSpPr>
              <p:cNvPr id="1036" name="Rectangle 50"/>
              <p:cNvSpPr>
                <a:spLocks noChangeArrowheads="1"/>
              </p:cNvSpPr>
              <p:nvPr userDrawn="1"/>
            </p:nvSpPr>
            <p:spPr bwMode="auto">
              <a:xfrm>
                <a:off x="5534" y="2731"/>
                <a:ext cx="227" cy="227"/>
              </a:xfrm>
              <a:prstGeom prst="rect">
                <a:avLst/>
              </a:prstGeom>
              <a:solidFill>
                <a:srgbClr val="007A4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0" fontAlgn="base" hangingPunct="0">
                  <a:spcBef>
                    <a:spcPct val="0"/>
                  </a:spcBef>
                  <a:spcAft>
                    <a:spcPct val="0"/>
                  </a:spcAft>
                  <a:defRPr/>
                </a:pPr>
                <a:endParaRPr lang="nl-NL" altLang="nl-NL">
                  <a:solidFill>
                    <a:srgbClr val="000000"/>
                  </a:solidFill>
                </a:endParaRPr>
              </a:p>
            </p:txBody>
          </p:sp>
          <p:sp>
            <p:nvSpPr>
              <p:cNvPr id="1037" name="Rectangle 51"/>
              <p:cNvSpPr>
                <a:spLocks noChangeArrowheads="1"/>
              </p:cNvSpPr>
              <p:nvPr userDrawn="1"/>
            </p:nvSpPr>
            <p:spPr bwMode="auto">
              <a:xfrm>
                <a:off x="5534" y="2957"/>
                <a:ext cx="227" cy="227"/>
              </a:xfrm>
              <a:prstGeom prst="rect">
                <a:avLst/>
              </a:prstGeom>
              <a:solidFill>
                <a:srgbClr val="EB7D1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0" fontAlgn="base" hangingPunct="0">
                  <a:spcBef>
                    <a:spcPct val="0"/>
                  </a:spcBef>
                  <a:spcAft>
                    <a:spcPct val="0"/>
                  </a:spcAft>
                  <a:defRPr/>
                </a:pPr>
                <a:endParaRPr lang="nl-NL" altLang="nl-NL">
                  <a:solidFill>
                    <a:srgbClr val="000000"/>
                  </a:solidFill>
                </a:endParaRPr>
              </a:p>
            </p:txBody>
          </p:sp>
          <p:sp>
            <p:nvSpPr>
              <p:cNvPr id="1038" name="Rectangle 52"/>
              <p:cNvSpPr>
                <a:spLocks noChangeArrowheads="1"/>
              </p:cNvSpPr>
              <p:nvPr userDrawn="1"/>
            </p:nvSpPr>
            <p:spPr bwMode="auto">
              <a:xfrm>
                <a:off x="5533" y="3185"/>
                <a:ext cx="227" cy="227"/>
              </a:xfrm>
              <a:prstGeom prst="rect">
                <a:avLst/>
              </a:prstGeom>
              <a:solidFill>
                <a:srgbClr val="D4D7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0" fontAlgn="base" hangingPunct="0">
                  <a:spcBef>
                    <a:spcPct val="0"/>
                  </a:spcBef>
                  <a:spcAft>
                    <a:spcPct val="0"/>
                  </a:spcAft>
                  <a:defRPr/>
                </a:pPr>
                <a:endParaRPr lang="nl-NL" altLang="nl-NL">
                  <a:solidFill>
                    <a:srgbClr val="000000"/>
                  </a:solidFill>
                </a:endParaRPr>
              </a:p>
            </p:txBody>
          </p:sp>
          <p:sp>
            <p:nvSpPr>
              <p:cNvPr id="1039" name="Rectangle 53"/>
              <p:cNvSpPr>
                <a:spLocks noChangeArrowheads="1"/>
              </p:cNvSpPr>
              <p:nvPr userDrawn="1"/>
            </p:nvSpPr>
            <p:spPr bwMode="auto">
              <a:xfrm>
                <a:off x="5533" y="3639"/>
                <a:ext cx="227" cy="227"/>
              </a:xfrm>
              <a:prstGeom prst="rect">
                <a:avLst/>
              </a:prstGeom>
              <a:solidFill>
                <a:srgbClr val="A6006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0" fontAlgn="base" hangingPunct="0">
                  <a:spcBef>
                    <a:spcPct val="0"/>
                  </a:spcBef>
                  <a:spcAft>
                    <a:spcPct val="0"/>
                  </a:spcAft>
                  <a:defRPr/>
                </a:pPr>
                <a:endParaRPr lang="nl-NL" altLang="nl-NL">
                  <a:solidFill>
                    <a:srgbClr val="000000"/>
                  </a:solidFill>
                </a:endParaRPr>
              </a:p>
            </p:txBody>
          </p:sp>
          <p:sp>
            <p:nvSpPr>
              <p:cNvPr id="1040" name="Rectangle 54"/>
              <p:cNvSpPr>
                <a:spLocks noChangeArrowheads="1"/>
              </p:cNvSpPr>
              <p:nvPr userDrawn="1"/>
            </p:nvSpPr>
            <p:spPr bwMode="auto">
              <a:xfrm>
                <a:off x="5533" y="3866"/>
                <a:ext cx="227" cy="227"/>
              </a:xfrm>
              <a:prstGeom prst="rect">
                <a:avLst/>
              </a:prstGeom>
              <a:solidFill>
                <a:srgbClr val="DC002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0" fontAlgn="base" hangingPunct="0">
                  <a:spcBef>
                    <a:spcPct val="0"/>
                  </a:spcBef>
                  <a:spcAft>
                    <a:spcPct val="0"/>
                  </a:spcAft>
                  <a:defRPr/>
                </a:pPr>
                <a:endParaRPr lang="nl-NL" altLang="nl-NL">
                  <a:solidFill>
                    <a:srgbClr val="000000"/>
                  </a:solidFill>
                </a:endParaRPr>
              </a:p>
            </p:txBody>
          </p:sp>
          <p:sp>
            <p:nvSpPr>
              <p:cNvPr id="1041" name="Rectangle 55"/>
              <p:cNvSpPr>
                <a:spLocks noChangeArrowheads="1"/>
              </p:cNvSpPr>
              <p:nvPr userDrawn="1"/>
            </p:nvSpPr>
            <p:spPr bwMode="auto">
              <a:xfrm>
                <a:off x="5533" y="4093"/>
                <a:ext cx="227" cy="227"/>
              </a:xfrm>
              <a:prstGeom prst="rect">
                <a:avLst/>
              </a:prstGeom>
              <a:solidFill>
                <a:srgbClr val="5692C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0" fontAlgn="base" hangingPunct="0">
                  <a:spcBef>
                    <a:spcPct val="0"/>
                  </a:spcBef>
                  <a:spcAft>
                    <a:spcPct val="0"/>
                  </a:spcAft>
                  <a:defRPr/>
                </a:pPr>
                <a:endParaRPr lang="nl-NL" altLang="nl-NL">
                  <a:solidFill>
                    <a:srgbClr val="000000"/>
                  </a:solidFill>
                </a:endParaRPr>
              </a:p>
            </p:txBody>
          </p:sp>
          <p:sp>
            <p:nvSpPr>
              <p:cNvPr id="1042" name="Rectangle 56"/>
              <p:cNvSpPr>
                <a:spLocks noChangeArrowheads="1"/>
              </p:cNvSpPr>
              <p:nvPr userDrawn="1"/>
            </p:nvSpPr>
            <p:spPr bwMode="auto">
              <a:xfrm>
                <a:off x="5533" y="3412"/>
                <a:ext cx="227" cy="227"/>
              </a:xfrm>
              <a:prstGeom prst="rect">
                <a:avLst/>
              </a:prstGeom>
              <a:solidFill>
                <a:srgbClr val="0092A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0" fontAlgn="base" hangingPunct="0">
                  <a:spcBef>
                    <a:spcPct val="0"/>
                  </a:spcBef>
                  <a:spcAft>
                    <a:spcPct val="0"/>
                  </a:spcAft>
                  <a:defRPr/>
                </a:pPr>
                <a:endParaRPr lang="nl-NL" altLang="nl-NL">
                  <a:solidFill>
                    <a:srgbClr val="000000"/>
                  </a:solidFill>
                </a:endParaRPr>
              </a:p>
            </p:txBody>
          </p:sp>
        </p:grpSp>
        <p:grpSp>
          <p:nvGrpSpPr>
            <p:cNvPr id="1030" name="Group 60"/>
            <p:cNvGrpSpPr>
              <a:grpSpLocks/>
            </p:cNvGrpSpPr>
            <p:nvPr userDrawn="1"/>
          </p:nvGrpSpPr>
          <p:grpSpPr bwMode="auto">
            <a:xfrm>
              <a:off x="0" y="4093"/>
              <a:ext cx="5535" cy="228"/>
              <a:chOff x="0" y="4093"/>
              <a:chExt cx="5535" cy="228"/>
            </a:xfrm>
          </p:grpSpPr>
          <p:grpSp>
            <p:nvGrpSpPr>
              <p:cNvPr id="1031" name="Group 45"/>
              <p:cNvGrpSpPr>
                <a:grpSpLocks/>
              </p:cNvGrpSpPr>
              <p:nvPr/>
            </p:nvGrpSpPr>
            <p:grpSpPr bwMode="auto">
              <a:xfrm>
                <a:off x="0" y="4093"/>
                <a:ext cx="5535" cy="228"/>
                <a:chOff x="0" y="4093"/>
                <a:chExt cx="5535" cy="228"/>
              </a:xfrm>
            </p:grpSpPr>
            <p:sp>
              <p:nvSpPr>
                <p:cNvPr id="1033" name="Rectangle 46"/>
                <p:cNvSpPr>
                  <a:spLocks noChangeArrowheads="1"/>
                </p:cNvSpPr>
                <p:nvPr userDrawn="1"/>
              </p:nvSpPr>
              <p:spPr bwMode="auto">
                <a:xfrm>
                  <a:off x="0" y="4093"/>
                  <a:ext cx="5535" cy="227"/>
                </a:xfrm>
                <a:prstGeom prst="rect">
                  <a:avLst/>
                </a:prstGeom>
                <a:solidFill>
                  <a:srgbClr val="0C257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0" fontAlgn="base" hangingPunct="0">
                    <a:spcBef>
                      <a:spcPct val="0"/>
                    </a:spcBef>
                    <a:spcAft>
                      <a:spcPct val="0"/>
                    </a:spcAft>
                    <a:defRPr/>
                  </a:pPr>
                  <a:endParaRPr lang="nl-NL" altLang="nl-NL">
                    <a:solidFill>
                      <a:srgbClr val="000000"/>
                    </a:solidFill>
                  </a:endParaRPr>
                </a:p>
              </p:txBody>
            </p:sp>
            <p:pic>
              <p:nvPicPr>
                <p:cNvPr id="1034" name="Picture 47"/>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3043" y="4158"/>
                  <a:ext cx="2417"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Rectangle 48"/>
                <p:cNvSpPr>
                  <a:spLocks noChangeArrowheads="1"/>
                </p:cNvSpPr>
                <p:nvPr userDrawn="1"/>
              </p:nvSpPr>
              <p:spPr bwMode="auto">
                <a:xfrm>
                  <a:off x="3016" y="4265"/>
                  <a:ext cx="2449" cy="56"/>
                </a:xfrm>
                <a:prstGeom prst="rect">
                  <a:avLst/>
                </a:prstGeom>
                <a:solidFill>
                  <a:srgbClr val="0C257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0" fontAlgn="base" hangingPunct="0">
                    <a:spcBef>
                      <a:spcPct val="0"/>
                    </a:spcBef>
                    <a:spcAft>
                      <a:spcPct val="0"/>
                    </a:spcAft>
                    <a:defRPr/>
                  </a:pPr>
                  <a:endParaRPr lang="nl-NL" altLang="nl-NL">
                    <a:solidFill>
                      <a:srgbClr val="000000"/>
                    </a:solidFill>
                  </a:endParaRPr>
                </a:p>
              </p:txBody>
            </p:sp>
          </p:grpSp>
          <p:sp>
            <p:nvSpPr>
              <p:cNvPr id="1032" name="Rectangle 59"/>
              <p:cNvSpPr>
                <a:spLocks noChangeArrowheads="1"/>
              </p:cNvSpPr>
              <p:nvPr userDrawn="1"/>
            </p:nvSpPr>
            <p:spPr bwMode="auto">
              <a:xfrm rot="-5400000">
                <a:off x="5408" y="4175"/>
                <a:ext cx="137" cy="46"/>
              </a:xfrm>
              <a:prstGeom prst="rect">
                <a:avLst/>
              </a:prstGeom>
              <a:solidFill>
                <a:srgbClr val="0C2577"/>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0" fontAlgn="base" hangingPunct="0">
                  <a:spcBef>
                    <a:spcPct val="0"/>
                  </a:spcBef>
                  <a:spcAft>
                    <a:spcPct val="0"/>
                  </a:spcAft>
                  <a:defRPr/>
                </a:pPr>
                <a:endParaRPr lang="nl-NL" altLang="nl-NL">
                  <a:solidFill>
                    <a:srgbClr val="000000"/>
                  </a:solidFill>
                </a:endParaRPr>
              </a:p>
            </p:txBody>
          </p:sp>
        </p:grpSp>
      </p:grpSp>
    </p:spTree>
    <p:extLst>
      <p:ext uri="{BB962C8B-B14F-4D97-AF65-F5344CB8AC3E}">
        <p14:creationId xmlns:p14="http://schemas.microsoft.com/office/powerpoint/2010/main" val="855952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4400" b="1">
          <a:solidFill>
            <a:schemeClr val="bg1"/>
          </a:solidFill>
          <a:latin typeface="+mj-lt"/>
          <a:ea typeface="+mj-ea"/>
          <a:cs typeface="+mj-cs"/>
        </a:defRPr>
      </a:lvl1pPr>
      <a:lvl2pPr algn="l" rtl="0" eaLnBrk="0" fontAlgn="base" hangingPunct="0">
        <a:spcBef>
          <a:spcPct val="0"/>
        </a:spcBef>
        <a:spcAft>
          <a:spcPct val="0"/>
        </a:spcAft>
        <a:defRPr sz="4400" b="1">
          <a:solidFill>
            <a:schemeClr val="bg1"/>
          </a:solidFill>
          <a:latin typeface="Minion" pitchFamily="2" charset="0"/>
        </a:defRPr>
      </a:lvl2pPr>
      <a:lvl3pPr algn="l" rtl="0" eaLnBrk="0" fontAlgn="base" hangingPunct="0">
        <a:spcBef>
          <a:spcPct val="0"/>
        </a:spcBef>
        <a:spcAft>
          <a:spcPct val="0"/>
        </a:spcAft>
        <a:defRPr sz="4400" b="1">
          <a:solidFill>
            <a:schemeClr val="bg1"/>
          </a:solidFill>
          <a:latin typeface="Minion" pitchFamily="2" charset="0"/>
        </a:defRPr>
      </a:lvl3pPr>
      <a:lvl4pPr algn="l" rtl="0" eaLnBrk="0" fontAlgn="base" hangingPunct="0">
        <a:spcBef>
          <a:spcPct val="0"/>
        </a:spcBef>
        <a:spcAft>
          <a:spcPct val="0"/>
        </a:spcAft>
        <a:defRPr sz="4400" b="1">
          <a:solidFill>
            <a:schemeClr val="bg1"/>
          </a:solidFill>
          <a:latin typeface="Minion" pitchFamily="2" charset="0"/>
        </a:defRPr>
      </a:lvl4pPr>
      <a:lvl5pPr algn="l" rtl="0" eaLnBrk="0" fontAlgn="base" hangingPunct="0">
        <a:spcBef>
          <a:spcPct val="0"/>
        </a:spcBef>
        <a:spcAft>
          <a:spcPct val="0"/>
        </a:spcAft>
        <a:defRPr sz="4400" b="1">
          <a:solidFill>
            <a:schemeClr val="bg1"/>
          </a:solidFill>
          <a:latin typeface="Minion" pitchFamily="2" charset="0"/>
        </a:defRPr>
      </a:lvl5pPr>
      <a:lvl6pPr marL="457200" algn="l" rtl="0" eaLnBrk="1" fontAlgn="base" hangingPunct="1">
        <a:spcBef>
          <a:spcPct val="0"/>
        </a:spcBef>
        <a:spcAft>
          <a:spcPct val="0"/>
        </a:spcAft>
        <a:defRPr sz="4400" b="1">
          <a:solidFill>
            <a:schemeClr val="bg1"/>
          </a:solidFill>
          <a:latin typeface="Minion" pitchFamily="2" charset="0"/>
        </a:defRPr>
      </a:lvl6pPr>
      <a:lvl7pPr marL="914400" algn="l" rtl="0" eaLnBrk="1" fontAlgn="base" hangingPunct="1">
        <a:spcBef>
          <a:spcPct val="0"/>
        </a:spcBef>
        <a:spcAft>
          <a:spcPct val="0"/>
        </a:spcAft>
        <a:defRPr sz="4400" b="1">
          <a:solidFill>
            <a:schemeClr val="bg1"/>
          </a:solidFill>
          <a:latin typeface="Minion" pitchFamily="2" charset="0"/>
        </a:defRPr>
      </a:lvl7pPr>
      <a:lvl8pPr marL="1371600" algn="l" rtl="0" eaLnBrk="1" fontAlgn="base" hangingPunct="1">
        <a:spcBef>
          <a:spcPct val="0"/>
        </a:spcBef>
        <a:spcAft>
          <a:spcPct val="0"/>
        </a:spcAft>
        <a:defRPr sz="4400" b="1">
          <a:solidFill>
            <a:schemeClr val="bg1"/>
          </a:solidFill>
          <a:latin typeface="Minion" pitchFamily="2" charset="0"/>
        </a:defRPr>
      </a:lvl8pPr>
      <a:lvl9pPr marL="1828800" algn="l" rtl="0" eaLnBrk="1" fontAlgn="base" hangingPunct="1">
        <a:spcBef>
          <a:spcPct val="0"/>
        </a:spcBef>
        <a:spcAft>
          <a:spcPct val="0"/>
        </a:spcAft>
        <a:defRPr sz="4400" b="1">
          <a:solidFill>
            <a:schemeClr val="bg1"/>
          </a:solidFill>
          <a:latin typeface="Minion" pitchFamily="2" charset="0"/>
        </a:defRPr>
      </a:lvl9pPr>
    </p:titleStyle>
    <p:bodyStyle>
      <a:lvl1pPr marL="342900" indent="-342900" algn="l" rtl="0" eaLnBrk="0" fontAlgn="base" hangingPunct="0">
        <a:lnSpc>
          <a:spcPct val="95000"/>
        </a:lnSpc>
        <a:spcBef>
          <a:spcPct val="0"/>
        </a:spcBef>
        <a:spcAft>
          <a:spcPct val="0"/>
        </a:spcAft>
        <a:buFont typeface="Arial" pitchFamily="34" charset="0"/>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bg1"/>
          </a:solidFill>
          <a:latin typeface="+mn-lt"/>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9592" y="72338"/>
            <a:ext cx="8229600" cy="765194"/>
          </a:xfrm>
          <a:prstGeom prst="rect">
            <a:avLst/>
          </a:prstGeom>
        </p:spPr>
        <p:txBody>
          <a:bodyPr vert="horz" lIns="91440" tIns="45720" rIns="91440" bIns="45720" rtlCol="0" anchor="ctr">
            <a:normAutofit/>
          </a:bodyPr>
          <a:lstStyle/>
          <a:p>
            <a:r>
              <a:rPr lang="en-US" dirty="0"/>
              <a:t>Click to edit Master </a:t>
            </a:r>
            <a:r>
              <a:rPr lang="en-US"/>
              <a:t>title style</a:t>
            </a:r>
            <a:endParaRPr lang="en-ZA" dirty="0"/>
          </a:p>
        </p:txBody>
      </p:sp>
      <p:sp>
        <p:nvSpPr>
          <p:cNvPr id="3" name="Text Placeholder 2"/>
          <p:cNvSpPr>
            <a:spLocks noGrp="1"/>
          </p:cNvSpPr>
          <p:nvPr>
            <p:ph type="body" idx="1"/>
          </p:nvPr>
        </p:nvSpPr>
        <p:spPr>
          <a:xfrm>
            <a:off x="895088" y="1259110"/>
            <a:ext cx="8229600" cy="474198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 name="Footer Placeholder 4"/>
          <p:cNvSpPr>
            <a:spLocks noGrp="1"/>
          </p:cNvSpPr>
          <p:nvPr>
            <p:ph type="ftr" sz="quarter" idx="3"/>
          </p:nvPr>
        </p:nvSpPr>
        <p:spPr>
          <a:xfrm>
            <a:off x="900496" y="6356350"/>
            <a:ext cx="5759736" cy="365125"/>
          </a:xfrm>
          <a:prstGeom prst="rect">
            <a:avLst/>
          </a:prstGeom>
        </p:spPr>
        <p:txBody>
          <a:bodyPr vert="horz" lIns="91440" tIns="45720" rIns="91440" bIns="45720" rtlCol="0" anchor="ctr"/>
          <a:lstStyle>
            <a:lvl1pPr algn="l">
              <a:defRPr sz="900">
                <a:solidFill>
                  <a:schemeClr val="tx1"/>
                </a:solidFill>
                <a:latin typeface="Arial" pitchFamily="34" charset="0"/>
                <a:cs typeface="Arial" pitchFamily="34" charset="0"/>
              </a:defRPr>
            </a:lvl1pPr>
          </a:lstStyle>
          <a:p>
            <a:pPr fontAlgn="base">
              <a:spcBef>
                <a:spcPct val="0"/>
              </a:spcBef>
              <a:spcAft>
                <a:spcPct val="0"/>
              </a:spcAft>
            </a:pPr>
            <a:endParaRPr lang="en-ZA" dirty="0">
              <a:solidFill>
                <a:prstClr val="black"/>
              </a:solidFill>
            </a:endParaRPr>
          </a:p>
        </p:txBody>
      </p:sp>
      <p:pic>
        <p:nvPicPr>
          <p:cNvPr id="8" name="Picture 28" descr="saarflogotop"/>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7280275" y="6007100"/>
            <a:ext cx="1828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userDrawn="1"/>
        </p:nvPicPr>
        <p:blipFill rotWithShape="1">
          <a:blip r:embed="rId12" cstate="print">
            <a:extLst>
              <a:ext uri="{28A0092B-C50C-407E-A947-70E740481C1C}">
                <a14:useLocalDpi xmlns:a14="http://schemas.microsoft.com/office/drawing/2010/main" val="0"/>
              </a:ext>
            </a:extLst>
          </a:blip>
          <a:srcRect l="398" r="-1"/>
          <a:stretch/>
        </p:blipFill>
        <p:spPr>
          <a:xfrm rot="16200000">
            <a:off x="-3016818" y="3010475"/>
            <a:ext cx="6856250" cy="838800"/>
          </a:xfrm>
          <a:prstGeom prst="rect">
            <a:avLst/>
          </a:prstGeom>
        </p:spPr>
      </p:pic>
      <p:grpSp>
        <p:nvGrpSpPr>
          <p:cNvPr id="24" name="Group 23"/>
          <p:cNvGrpSpPr/>
          <p:nvPr userDrawn="1"/>
        </p:nvGrpSpPr>
        <p:grpSpPr>
          <a:xfrm>
            <a:off x="900112" y="925718"/>
            <a:ext cx="8243888" cy="321177"/>
            <a:chOff x="900112" y="836706"/>
            <a:chExt cx="8243888" cy="321177"/>
          </a:xfrm>
        </p:grpSpPr>
        <p:pic>
          <p:nvPicPr>
            <p:cNvPr id="10" name="Picture 9"/>
            <p:cNvPicPr>
              <a:picLocks noChangeAspect="1"/>
            </p:cNvPicPr>
            <p:nvPr userDrawn="1"/>
          </p:nvPicPr>
          <p:blipFill rotWithShape="1">
            <a:blip r:embed="rId12" cstate="print">
              <a:extLst>
                <a:ext uri="{28A0092B-C50C-407E-A947-70E740481C1C}">
                  <a14:useLocalDpi xmlns:a14="http://schemas.microsoft.com/office/drawing/2010/main" val="0"/>
                </a:ext>
              </a:extLst>
            </a:blip>
            <a:srcRect l="91863" r="2094"/>
            <a:stretch/>
          </p:blipFill>
          <p:spPr>
            <a:xfrm rot="16200000">
              <a:off x="1063302" y="673522"/>
              <a:ext cx="321171" cy="647551"/>
            </a:xfrm>
            <a:prstGeom prst="rect">
              <a:avLst/>
            </a:prstGeom>
          </p:spPr>
        </p:pic>
        <p:pic>
          <p:nvPicPr>
            <p:cNvPr id="11" name="Picture 10"/>
            <p:cNvPicPr>
              <a:picLocks noChangeAspect="1"/>
            </p:cNvPicPr>
            <p:nvPr userDrawn="1"/>
          </p:nvPicPr>
          <p:blipFill rotWithShape="1">
            <a:blip r:embed="rId12" cstate="print">
              <a:extLst>
                <a:ext uri="{28A0092B-C50C-407E-A947-70E740481C1C}">
                  <a14:useLocalDpi xmlns:a14="http://schemas.microsoft.com/office/drawing/2010/main" val="0"/>
                </a:ext>
              </a:extLst>
            </a:blip>
            <a:srcRect l="91863" r="2094"/>
            <a:stretch/>
          </p:blipFill>
          <p:spPr>
            <a:xfrm rot="16200000">
              <a:off x="2363634" y="673522"/>
              <a:ext cx="321171" cy="647551"/>
            </a:xfrm>
            <a:prstGeom prst="rect">
              <a:avLst/>
            </a:prstGeom>
          </p:spPr>
        </p:pic>
        <p:pic>
          <p:nvPicPr>
            <p:cNvPr id="12" name="Picture 11"/>
            <p:cNvPicPr>
              <a:picLocks noChangeAspect="1"/>
            </p:cNvPicPr>
            <p:nvPr userDrawn="1"/>
          </p:nvPicPr>
          <p:blipFill rotWithShape="1">
            <a:blip r:embed="rId12" cstate="print">
              <a:extLst>
                <a:ext uri="{28A0092B-C50C-407E-A947-70E740481C1C}">
                  <a14:useLocalDpi xmlns:a14="http://schemas.microsoft.com/office/drawing/2010/main" val="0"/>
                </a:ext>
              </a:extLst>
            </a:blip>
            <a:srcRect l="1638" r="92367"/>
            <a:stretch/>
          </p:blipFill>
          <p:spPr>
            <a:xfrm rot="16200000">
              <a:off x="1713468" y="670907"/>
              <a:ext cx="321171" cy="652780"/>
            </a:xfrm>
            <a:prstGeom prst="rect">
              <a:avLst/>
            </a:prstGeom>
          </p:spPr>
        </p:pic>
        <p:pic>
          <p:nvPicPr>
            <p:cNvPr id="13" name="Picture 12"/>
            <p:cNvPicPr>
              <a:picLocks noChangeAspect="1"/>
            </p:cNvPicPr>
            <p:nvPr userDrawn="1"/>
          </p:nvPicPr>
          <p:blipFill rotWithShape="1">
            <a:blip r:embed="rId12" cstate="print">
              <a:extLst>
                <a:ext uri="{28A0092B-C50C-407E-A947-70E740481C1C}">
                  <a14:useLocalDpi xmlns:a14="http://schemas.microsoft.com/office/drawing/2010/main" val="0"/>
                </a:ext>
              </a:extLst>
            </a:blip>
            <a:srcRect l="91863" r="2094"/>
            <a:stretch/>
          </p:blipFill>
          <p:spPr>
            <a:xfrm rot="16200000">
              <a:off x="3663966" y="673521"/>
              <a:ext cx="321171" cy="647551"/>
            </a:xfrm>
            <a:prstGeom prst="rect">
              <a:avLst/>
            </a:prstGeom>
          </p:spPr>
        </p:pic>
        <p:pic>
          <p:nvPicPr>
            <p:cNvPr id="14" name="Picture 13"/>
            <p:cNvPicPr>
              <a:picLocks noChangeAspect="1"/>
            </p:cNvPicPr>
            <p:nvPr userDrawn="1"/>
          </p:nvPicPr>
          <p:blipFill rotWithShape="1">
            <a:blip r:embed="rId12" cstate="print">
              <a:extLst>
                <a:ext uri="{28A0092B-C50C-407E-A947-70E740481C1C}">
                  <a14:useLocalDpi xmlns:a14="http://schemas.microsoft.com/office/drawing/2010/main" val="0"/>
                </a:ext>
              </a:extLst>
            </a:blip>
            <a:srcRect l="91863" r="2094"/>
            <a:stretch/>
          </p:blipFill>
          <p:spPr>
            <a:xfrm rot="16200000">
              <a:off x="4964298" y="673522"/>
              <a:ext cx="321171" cy="647551"/>
            </a:xfrm>
            <a:prstGeom prst="rect">
              <a:avLst/>
            </a:prstGeom>
          </p:spPr>
        </p:pic>
        <p:pic>
          <p:nvPicPr>
            <p:cNvPr id="15" name="Picture 14"/>
            <p:cNvPicPr>
              <a:picLocks noChangeAspect="1"/>
            </p:cNvPicPr>
            <p:nvPr userDrawn="1"/>
          </p:nvPicPr>
          <p:blipFill rotWithShape="1">
            <a:blip r:embed="rId12" cstate="print">
              <a:extLst>
                <a:ext uri="{28A0092B-C50C-407E-A947-70E740481C1C}">
                  <a14:useLocalDpi xmlns:a14="http://schemas.microsoft.com/office/drawing/2010/main" val="0"/>
                </a:ext>
              </a:extLst>
            </a:blip>
            <a:srcRect l="91863" r="2094"/>
            <a:stretch/>
          </p:blipFill>
          <p:spPr>
            <a:xfrm rot="16200000">
              <a:off x="6239497" y="673522"/>
              <a:ext cx="321171" cy="647551"/>
            </a:xfrm>
            <a:prstGeom prst="rect">
              <a:avLst/>
            </a:prstGeom>
          </p:spPr>
        </p:pic>
        <p:pic>
          <p:nvPicPr>
            <p:cNvPr id="16" name="Picture 15"/>
            <p:cNvPicPr>
              <a:picLocks noChangeAspect="1"/>
            </p:cNvPicPr>
            <p:nvPr userDrawn="1"/>
          </p:nvPicPr>
          <p:blipFill rotWithShape="1">
            <a:blip r:embed="rId12" cstate="print">
              <a:extLst>
                <a:ext uri="{28A0092B-C50C-407E-A947-70E740481C1C}">
                  <a14:useLocalDpi xmlns:a14="http://schemas.microsoft.com/office/drawing/2010/main" val="0"/>
                </a:ext>
              </a:extLst>
            </a:blip>
            <a:srcRect l="1638" r="92367"/>
            <a:stretch/>
          </p:blipFill>
          <p:spPr>
            <a:xfrm rot="16200000">
              <a:off x="3013800" y="670907"/>
              <a:ext cx="321171" cy="652780"/>
            </a:xfrm>
            <a:prstGeom prst="rect">
              <a:avLst/>
            </a:prstGeom>
          </p:spPr>
        </p:pic>
        <p:pic>
          <p:nvPicPr>
            <p:cNvPr id="17" name="Picture 16"/>
            <p:cNvPicPr>
              <a:picLocks noChangeAspect="1"/>
            </p:cNvPicPr>
            <p:nvPr userDrawn="1"/>
          </p:nvPicPr>
          <p:blipFill rotWithShape="1">
            <a:blip r:embed="rId12" cstate="print">
              <a:extLst>
                <a:ext uri="{28A0092B-C50C-407E-A947-70E740481C1C}">
                  <a14:useLocalDpi xmlns:a14="http://schemas.microsoft.com/office/drawing/2010/main" val="0"/>
                </a:ext>
              </a:extLst>
            </a:blip>
            <a:srcRect l="1638" r="92367"/>
            <a:stretch/>
          </p:blipFill>
          <p:spPr>
            <a:xfrm rot="16200000">
              <a:off x="5601900" y="670904"/>
              <a:ext cx="321171" cy="652780"/>
            </a:xfrm>
            <a:prstGeom prst="rect">
              <a:avLst/>
            </a:prstGeom>
          </p:spPr>
        </p:pic>
        <p:pic>
          <p:nvPicPr>
            <p:cNvPr id="18" name="Picture 17"/>
            <p:cNvPicPr>
              <a:picLocks noChangeAspect="1"/>
            </p:cNvPicPr>
            <p:nvPr userDrawn="1"/>
          </p:nvPicPr>
          <p:blipFill rotWithShape="1">
            <a:blip r:embed="rId12" cstate="print">
              <a:extLst>
                <a:ext uri="{28A0092B-C50C-407E-A947-70E740481C1C}">
                  <a14:useLocalDpi xmlns:a14="http://schemas.microsoft.com/office/drawing/2010/main" val="0"/>
                </a:ext>
              </a:extLst>
            </a:blip>
            <a:srcRect l="1638" r="92367"/>
            <a:stretch/>
          </p:blipFill>
          <p:spPr>
            <a:xfrm rot="16200000">
              <a:off x="4314132" y="670905"/>
              <a:ext cx="321171" cy="652780"/>
            </a:xfrm>
            <a:prstGeom prst="rect">
              <a:avLst/>
            </a:prstGeom>
          </p:spPr>
        </p:pic>
        <p:pic>
          <p:nvPicPr>
            <p:cNvPr id="20" name="Picture 19"/>
            <p:cNvPicPr>
              <a:picLocks noChangeAspect="1"/>
            </p:cNvPicPr>
            <p:nvPr userDrawn="1"/>
          </p:nvPicPr>
          <p:blipFill rotWithShape="1">
            <a:blip r:embed="rId12" cstate="print">
              <a:extLst>
                <a:ext uri="{28A0092B-C50C-407E-A947-70E740481C1C}">
                  <a14:useLocalDpi xmlns:a14="http://schemas.microsoft.com/office/drawing/2010/main" val="0"/>
                </a:ext>
              </a:extLst>
            </a:blip>
            <a:srcRect l="1638" r="92367"/>
            <a:stretch/>
          </p:blipFill>
          <p:spPr>
            <a:xfrm rot="16200000">
              <a:off x="6889663" y="670907"/>
              <a:ext cx="321171" cy="652780"/>
            </a:xfrm>
            <a:prstGeom prst="rect">
              <a:avLst/>
            </a:prstGeom>
          </p:spPr>
        </p:pic>
        <p:pic>
          <p:nvPicPr>
            <p:cNvPr id="21" name="Picture 20"/>
            <p:cNvPicPr>
              <a:picLocks noChangeAspect="1"/>
            </p:cNvPicPr>
            <p:nvPr userDrawn="1"/>
          </p:nvPicPr>
          <p:blipFill rotWithShape="1">
            <a:blip r:embed="rId12" cstate="print">
              <a:extLst>
                <a:ext uri="{28A0092B-C50C-407E-A947-70E740481C1C}">
                  <a14:useLocalDpi xmlns:a14="http://schemas.microsoft.com/office/drawing/2010/main" val="0"/>
                </a:ext>
              </a:extLst>
            </a:blip>
            <a:srcRect l="1638" r="92367"/>
            <a:stretch/>
          </p:blipFill>
          <p:spPr>
            <a:xfrm rot="16200000">
              <a:off x="8189995" y="670903"/>
              <a:ext cx="321171" cy="652780"/>
            </a:xfrm>
            <a:prstGeom prst="rect">
              <a:avLst/>
            </a:prstGeom>
          </p:spPr>
        </p:pic>
        <p:pic>
          <p:nvPicPr>
            <p:cNvPr id="22" name="Picture 21"/>
            <p:cNvPicPr>
              <a:picLocks noChangeAspect="1"/>
            </p:cNvPicPr>
            <p:nvPr userDrawn="1"/>
          </p:nvPicPr>
          <p:blipFill rotWithShape="1">
            <a:blip r:embed="rId12" cstate="print">
              <a:extLst>
                <a:ext uri="{28A0092B-C50C-407E-A947-70E740481C1C}">
                  <a14:useLocalDpi xmlns:a14="http://schemas.microsoft.com/office/drawing/2010/main" val="0"/>
                </a:ext>
              </a:extLst>
            </a:blip>
            <a:srcRect l="91863" r="2094" b="27877"/>
            <a:stretch/>
          </p:blipFill>
          <p:spPr>
            <a:xfrm rot="16200000">
              <a:off x="8749900" y="763777"/>
              <a:ext cx="321171" cy="467029"/>
            </a:xfrm>
            <a:prstGeom prst="rect">
              <a:avLst/>
            </a:prstGeom>
          </p:spPr>
        </p:pic>
        <p:pic>
          <p:nvPicPr>
            <p:cNvPr id="23" name="Picture 22"/>
            <p:cNvPicPr>
              <a:picLocks noChangeAspect="1"/>
            </p:cNvPicPr>
            <p:nvPr userDrawn="1"/>
          </p:nvPicPr>
          <p:blipFill rotWithShape="1">
            <a:blip r:embed="rId12" cstate="print">
              <a:extLst>
                <a:ext uri="{28A0092B-C50C-407E-A947-70E740481C1C}">
                  <a14:useLocalDpi xmlns:a14="http://schemas.microsoft.com/office/drawing/2010/main" val="0"/>
                </a:ext>
              </a:extLst>
            </a:blip>
            <a:srcRect l="91863" r="2094"/>
            <a:stretch/>
          </p:blipFill>
          <p:spPr>
            <a:xfrm rot="16200000">
              <a:off x="7539829" y="673522"/>
              <a:ext cx="321171" cy="647551"/>
            </a:xfrm>
            <a:prstGeom prst="rect">
              <a:avLst/>
            </a:prstGeom>
          </p:spPr>
        </p:pic>
      </p:grpSp>
    </p:spTree>
    <p:extLst>
      <p:ext uri="{BB962C8B-B14F-4D97-AF65-F5344CB8AC3E}">
        <p14:creationId xmlns:p14="http://schemas.microsoft.com/office/powerpoint/2010/main" val="21374018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txStyles>
    <p:titleStyle>
      <a:lvl1pPr algn="l" defTabSz="914400" rtl="0" eaLnBrk="1" latinLnBrk="0" hangingPunct="1">
        <a:spcBef>
          <a:spcPct val="0"/>
        </a:spcBef>
        <a:buNone/>
        <a:defRPr sz="32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836712"/>
            <a:ext cx="7916862" cy="2448272"/>
          </a:xfrm>
        </p:spPr>
        <p:txBody>
          <a:bodyPr>
            <a:noAutofit/>
          </a:bodyPr>
          <a:lstStyle/>
          <a:p>
            <a:r>
              <a:rPr lang="en-US" sz="4000" dirty="0"/>
              <a:t>O </a:t>
            </a:r>
            <a:r>
              <a:rPr lang="en-US" sz="4000" dirty="0" err="1"/>
              <a:t>Direito</a:t>
            </a:r>
            <a:r>
              <a:rPr lang="en-US" sz="4000" dirty="0"/>
              <a:t> à </a:t>
            </a:r>
            <a:r>
              <a:rPr lang="en-US" sz="4000" dirty="0" err="1"/>
              <a:t>Saude</a:t>
            </a:r>
            <a:r>
              <a:rPr lang="en-US" sz="4000" dirty="0"/>
              <a:t> no </a:t>
            </a:r>
            <a:r>
              <a:rPr lang="en-US" sz="4000" dirty="0" err="1"/>
              <a:t>Cotidiano</a:t>
            </a:r>
            <a:r>
              <a:rPr lang="en-US" sz="4000" dirty="0"/>
              <a:t>:</a:t>
            </a:r>
            <a:br>
              <a:rPr lang="en-US" sz="4000" dirty="0"/>
            </a:br>
            <a:r>
              <a:rPr lang="en-US" sz="4000" dirty="0" err="1"/>
              <a:t>Familias</a:t>
            </a:r>
            <a:r>
              <a:rPr lang="en-US" sz="4000" dirty="0"/>
              <a:t> </a:t>
            </a:r>
            <a:r>
              <a:rPr lang="en-US" sz="4000" dirty="0" err="1"/>
              <a:t>Navegando</a:t>
            </a:r>
            <a:r>
              <a:rPr lang="en-US" sz="4000" dirty="0"/>
              <a:t> o SUS e a </a:t>
            </a:r>
            <a:r>
              <a:rPr lang="en-US" sz="4000" dirty="0" err="1"/>
              <a:t>Saúde</a:t>
            </a:r>
            <a:r>
              <a:rPr lang="en-US" sz="4000" dirty="0"/>
              <a:t> </a:t>
            </a:r>
            <a:r>
              <a:rPr lang="en-US" sz="4000" dirty="0" err="1"/>
              <a:t>Suplementar</a:t>
            </a:r>
            <a:r>
              <a:rPr lang="en-US" sz="4000" dirty="0"/>
              <a:t> no </a:t>
            </a:r>
            <a:r>
              <a:rPr lang="en-US" sz="4000" dirty="0" err="1"/>
              <a:t>Brasil</a:t>
            </a:r>
            <a:br>
              <a:rPr lang="en-US" sz="3200" dirty="0"/>
            </a:br>
            <a:endParaRPr lang="nl-NL" sz="3200" dirty="0"/>
          </a:p>
        </p:txBody>
      </p:sp>
      <p:sp>
        <p:nvSpPr>
          <p:cNvPr id="3" name="Subtitle 2"/>
          <p:cNvSpPr>
            <a:spLocks noGrp="1"/>
          </p:cNvSpPr>
          <p:nvPr>
            <p:ph type="subTitle" idx="1"/>
          </p:nvPr>
        </p:nvSpPr>
        <p:spPr>
          <a:xfrm>
            <a:off x="253895" y="4293096"/>
            <a:ext cx="5472112" cy="360363"/>
          </a:xfrm>
        </p:spPr>
        <p:txBody>
          <a:bodyPr/>
          <a:lstStyle/>
          <a:p>
            <a:r>
              <a:rPr lang="en-US" sz="3200" dirty="0"/>
              <a:t>Erik Bähre</a:t>
            </a:r>
          </a:p>
        </p:txBody>
      </p:sp>
      <p:pic>
        <p:nvPicPr>
          <p:cNvPr id="6" name="Afbeelding 5"/>
          <p:cNvPicPr>
            <a:picLocks noChangeAspect="1"/>
          </p:cNvPicPr>
          <p:nvPr/>
        </p:nvPicPr>
        <p:blipFill>
          <a:blip r:embed="rId3"/>
          <a:stretch>
            <a:fillRect/>
          </a:stretch>
        </p:blipFill>
        <p:spPr>
          <a:xfrm>
            <a:off x="7308304" y="5072478"/>
            <a:ext cx="1368152" cy="1368152"/>
          </a:xfrm>
          <a:prstGeom prst="rect">
            <a:avLst/>
          </a:prstGeom>
        </p:spPr>
      </p:pic>
    </p:spTree>
    <p:extLst>
      <p:ext uri="{BB962C8B-B14F-4D97-AF65-F5344CB8AC3E}">
        <p14:creationId xmlns:p14="http://schemas.microsoft.com/office/powerpoint/2010/main" val="4238335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B8109E-7F0A-4C7F-B489-1D3C74F93977}"/>
              </a:ext>
            </a:extLst>
          </p:cNvPr>
          <p:cNvSpPr>
            <a:spLocks noGrp="1"/>
          </p:cNvSpPr>
          <p:nvPr>
            <p:ph type="title"/>
          </p:nvPr>
        </p:nvSpPr>
        <p:spPr/>
        <p:txBody>
          <a:bodyPr/>
          <a:lstStyle/>
          <a:p>
            <a:r>
              <a:rPr lang="nl-NL" dirty="0" err="1"/>
              <a:t>Moralising</a:t>
            </a:r>
            <a:r>
              <a:rPr lang="nl-NL" dirty="0"/>
              <a:t> </a:t>
            </a:r>
            <a:r>
              <a:rPr lang="nl-NL" dirty="0" err="1"/>
              <a:t>Misfortune</a:t>
            </a:r>
            <a:endParaRPr lang="nl-NL" dirty="0"/>
          </a:p>
        </p:txBody>
      </p:sp>
      <p:pic>
        <p:nvPicPr>
          <p:cNvPr id="4" name="Tijdelijke aanduiding voor inhoud 3">
            <a:extLst>
              <a:ext uri="{FF2B5EF4-FFF2-40B4-BE49-F238E27FC236}">
                <a16:creationId xmlns:a16="http://schemas.microsoft.com/office/drawing/2014/main" id="{B1B18AB3-296C-4547-92D3-523E350BF0C0}"/>
              </a:ext>
            </a:extLst>
          </p:cNvPr>
          <p:cNvPicPr>
            <a:picLocks noGrp="1" noChangeAspect="1"/>
          </p:cNvPicPr>
          <p:nvPr>
            <p:ph idx="1"/>
          </p:nvPr>
        </p:nvPicPr>
        <p:blipFill>
          <a:blip r:embed="rId3"/>
          <a:stretch>
            <a:fillRect/>
          </a:stretch>
        </p:blipFill>
        <p:spPr>
          <a:xfrm>
            <a:off x="0" y="1142628"/>
            <a:ext cx="9175815" cy="4642166"/>
          </a:xfrm>
          <a:prstGeom prst="rect">
            <a:avLst/>
          </a:prstGeom>
        </p:spPr>
      </p:pic>
    </p:spTree>
    <p:extLst>
      <p:ext uri="{BB962C8B-B14F-4D97-AF65-F5344CB8AC3E}">
        <p14:creationId xmlns:p14="http://schemas.microsoft.com/office/powerpoint/2010/main" val="378156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err="1"/>
              <a:t>Places</a:t>
            </a:r>
            <a:endParaRPr lang="nl-NL" dirty="0"/>
          </a:p>
        </p:txBody>
      </p:sp>
      <p:pic>
        <p:nvPicPr>
          <p:cNvPr id="10" name="Tijdelijke aanduiding voor inhoud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196752"/>
            <a:ext cx="9144000" cy="4602685"/>
          </a:xfrm>
        </p:spPr>
      </p:pic>
    </p:spTree>
    <p:extLst>
      <p:ext uri="{BB962C8B-B14F-4D97-AF65-F5344CB8AC3E}">
        <p14:creationId xmlns:p14="http://schemas.microsoft.com/office/powerpoint/2010/main" val="1595263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42DB12-E49F-4217-ABAB-74C85B1A6756}"/>
              </a:ext>
            </a:extLst>
          </p:cNvPr>
          <p:cNvSpPr>
            <a:spLocks noGrp="1"/>
          </p:cNvSpPr>
          <p:nvPr>
            <p:ph type="title"/>
          </p:nvPr>
        </p:nvSpPr>
        <p:spPr>
          <a:xfrm>
            <a:off x="179512" y="333375"/>
            <a:ext cx="8654919" cy="633413"/>
          </a:xfrm>
        </p:spPr>
        <p:txBody>
          <a:bodyPr/>
          <a:lstStyle/>
          <a:p>
            <a:r>
              <a:rPr lang="nl-NL" sz="3600" dirty="0" err="1"/>
              <a:t>Actuarial</a:t>
            </a:r>
            <a:r>
              <a:rPr lang="nl-NL" sz="3600" dirty="0"/>
              <a:t> </a:t>
            </a:r>
            <a:r>
              <a:rPr lang="nl-NL" sz="3600" dirty="0" err="1"/>
              <a:t>calculations</a:t>
            </a:r>
            <a:r>
              <a:rPr lang="nl-NL" sz="3600" dirty="0"/>
              <a:t> </a:t>
            </a:r>
            <a:r>
              <a:rPr lang="nl-NL" sz="3600" dirty="0" err="1"/>
              <a:t>and</a:t>
            </a:r>
            <a:r>
              <a:rPr lang="nl-NL" sz="3600" dirty="0"/>
              <a:t> </a:t>
            </a:r>
            <a:r>
              <a:rPr lang="nl-NL" sz="3600" dirty="0" err="1"/>
              <a:t>judicialisation</a:t>
            </a:r>
            <a:endParaRPr lang="nl-NL" sz="3600" dirty="0"/>
          </a:p>
        </p:txBody>
      </p:sp>
      <p:graphicFrame>
        <p:nvGraphicFramePr>
          <p:cNvPr id="8" name="Tabel 8">
            <a:extLst>
              <a:ext uri="{FF2B5EF4-FFF2-40B4-BE49-F238E27FC236}">
                <a16:creationId xmlns:a16="http://schemas.microsoft.com/office/drawing/2014/main" id="{4B18A792-70E8-4F0D-BB57-ADA51882ACC3}"/>
              </a:ext>
            </a:extLst>
          </p:cNvPr>
          <p:cNvGraphicFramePr>
            <a:graphicFrameLocks noGrp="1"/>
          </p:cNvGraphicFramePr>
          <p:nvPr>
            <p:ph idx="1"/>
            <p:extLst>
              <p:ext uri="{D42A27DB-BD31-4B8C-83A1-F6EECF244321}">
                <p14:modId xmlns:p14="http://schemas.microsoft.com/office/powerpoint/2010/main" val="2744244472"/>
              </p:ext>
            </p:extLst>
          </p:nvPr>
        </p:nvGraphicFramePr>
        <p:xfrm>
          <a:off x="340503" y="1052736"/>
          <a:ext cx="8493928" cy="2376264"/>
        </p:xfrm>
        <a:graphic>
          <a:graphicData uri="http://schemas.openxmlformats.org/drawingml/2006/table">
            <a:tbl>
              <a:tblPr firstRow="1" bandRow="1">
                <a:tableStyleId>{5C22544A-7EE6-4342-B048-85BDC9FD1C3A}</a:tableStyleId>
              </a:tblPr>
              <a:tblGrid>
                <a:gridCol w="2123482">
                  <a:extLst>
                    <a:ext uri="{9D8B030D-6E8A-4147-A177-3AD203B41FA5}">
                      <a16:colId xmlns:a16="http://schemas.microsoft.com/office/drawing/2014/main" val="2005419451"/>
                    </a:ext>
                  </a:extLst>
                </a:gridCol>
                <a:gridCol w="2123482">
                  <a:extLst>
                    <a:ext uri="{9D8B030D-6E8A-4147-A177-3AD203B41FA5}">
                      <a16:colId xmlns:a16="http://schemas.microsoft.com/office/drawing/2014/main" val="2384105264"/>
                    </a:ext>
                  </a:extLst>
                </a:gridCol>
                <a:gridCol w="2123482">
                  <a:extLst>
                    <a:ext uri="{9D8B030D-6E8A-4147-A177-3AD203B41FA5}">
                      <a16:colId xmlns:a16="http://schemas.microsoft.com/office/drawing/2014/main" val="2475258707"/>
                    </a:ext>
                  </a:extLst>
                </a:gridCol>
                <a:gridCol w="2123482">
                  <a:extLst>
                    <a:ext uri="{9D8B030D-6E8A-4147-A177-3AD203B41FA5}">
                      <a16:colId xmlns:a16="http://schemas.microsoft.com/office/drawing/2014/main" val="2292513591"/>
                    </a:ext>
                  </a:extLst>
                </a:gridCol>
              </a:tblGrid>
              <a:tr h="594066">
                <a:tc>
                  <a:txBody>
                    <a:bodyPr/>
                    <a:lstStyle/>
                    <a:p>
                      <a:r>
                        <a:rPr lang="nl-NL" sz="2800" dirty="0">
                          <a:solidFill>
                            <a:schemeClr val="tx1"/>
                          </a:solidFill>
                        </a:rPr>
                        <a:t>Country</a:t>
                      </a:r>
                    </a:p>
                  </a:txBody>
                  <a:tcPr/>
                </a:tc>
                <a:tc>
                  <a:txBody>
                    <a:bodyPr/>
                    <a:lstStyle/>
                    <a:p>
                      <a:r>
                        <a:rPr lang="nl-NL" sz="2800" dirty="0" err="1">
                          <a:solidFill>
                            <a:schemeClr val="tx1"/>
                          </a:solidFill>
                        </a:rPr>
                        <a:t>Population</a:t>
                      </a:r>
                      <a:endParaRPr lang="nl-NL" sz="2800" dirty="0">
                        <a:solidFill>
                          <a:schemeClr val="tx1"/>
                        </a:solidFill>
                      </a:endParaRPr>
                    </a:p>
                  </a:txBody>
                  <a:tcPr/>
                </a:tc>
                <a:tc>
                  <a:txBody>
                    <a:bodyPr/>
                    <a:lstStyle/>
                    <a:p>
                      <a:r>
                        <a:rPr lang="nl-NL" sz="2800" dirty="0" err="1">
                          <a:solidFill>
                            <a:schemeClr val="tx1"/>
                          </a:solidFill>
                        </a:rPr>
                        <a:t>Actuaries</a:t>
                      </a:r>
                      <a:endParaRPr lang="nl-NL" sz="2800" dirty="0">
                        <a:solidFill>
                          <a:schemeClr val="tx1"/>
                        </a:solidFill>
                      </a:endParaRPr>
                    </a:p>
                  </a:txBody>
                  <a:tcPr/>
                </a:tc>
                <a:tc>
                  <a:txBody>
                    <a:bodyPr/>
                    <a:lstStyle/>
                    <a:p>
                      <a:r>
                        <a:rPr lang="nl-NL" sz="2800" dirty="0" err="1">
                          <a:solidFill>
                            <a:schemeClr val="tx1"/>
                          </a:solidFill>
                        </a:rPr>
                        <a:t>Rate</a:t>
                      </a:r>
                      <a:endParaRPr lang="nl-NL" sz="2800" dirty="0">
                        <a:solidFill>
                          <a:schemeClr val="tx1"/>
                        </a:solidFill>
                      </a:endParaRPr>
                    </a:p>
                  </a:txBody>
                  <a:tcPr/>
                </a:tc>
                <a:extLst>
                  <a:ext uri="{0D108BD9-81ED-4DB2-BD59-A6C34878D82A}">
                    <a16:rowId xmlns:a16="http://schemas.microsoft.com/office/drawing/2014/main" val="4214691776"/>
                  </a:ext>
                </a:extLst>
              </a:tr>
              <a:tr h="594066">
                <a:tc>
                  <a:txBody>
                    <a:bodyPr/>
                    <a:lstStyle/>
                    <a:p>
                      <a:r>
                        <a:rPr lang="nl-NL" sz="2800" dirty="0"/>
                        <a:t>Brazil</a:t>
                      </a:r>
                    </a:p>
                  </a:txBody>
                  <a:tcPr/>
                </a:tc>
                <a:tc>
                  <a:txBody>
                    <a:bodyPr/>
                    <a:lstStyle/>
                    <a:p>
                      <a:r>
                        <a:rPr lang="nl-NL" sz="2800" dirty="0"/>
                        <a:t>210 </a:t>
                      </a:r>
                      <a:r>
                        <a:rPr lang="nl-NL" sz="2800" dirty="0" err="1"/>
                        <a:t>million</a:t>
                      </a:r>
                      <a:endParaRPr lang="nl-NL" sz="2800" dirty="0"/>
                    </a:p>
                  </a:txBody>
                  <a:tcPr/>
                </a:tc>
                <a:tc>
                  <a:txBody>
                    <a:bodyPr/>
                    <a:lstStyle/>
                    <a:p>
                      <a:r>
                        <a:rPr lang="nl-NL" sz="2800" dirty="0"/>
                        <a:t>± 700?</a:t>
                      </a:r>
                    </a:p>
                  </a:txBody>
                  <a:tcPr/>
                </a:tc>
                <a:tc>
                  <a:txBody>
                    <a:bodyPr/>
                    <a:lstStyle/>
                    <a:p>
                      <a:r>
                        <a:rPr lang="nl-NL" sz="2800" dirty="0"/>
                        <a:t>1: 300.000</a:t>
                      </a:r>
                    </a:p>
                  </a:txBody>
                  <a:tcPr/>
                </a:tc>
                <a:extLst>
                  <a:ext uri="{0D108BD9-81ED-4DB2-BD59-A6C34878D82A}">
                    <a16:rowId xmlns:a16="http://schemas.microsoft.com/office/drawing/2014/main" val="152521287"/>
                  </a:ext>
                </a:extLst>
              </a:tr>
              <a:tr h="594066">
                <a:tc>
                  <a:txBody>
                    <a:bodyPr/>
                    <a:lstStyle/>
                    <a:p>
                      <a:r>
                        <a:rPr lang="nl-NL" sz="2800" dirty="0"/>
                        <a:t>South </a:t>
                      </a:r>
                      <a:r>
                        <a:rPr lang="nl-NL" sz="2800" dirty="0" err="1"/>
                        <a:t>Africa</a:t>
                      </a:r>
                      <a:endParaRPr lang="nl-NL" sz="2800" dirty="0"/>
                    </a:p>
                  </a:txBody>
                  <a:tcPr/>
                </a:tc>
                <a:tc>
                  <a:txBody>
                    <a:bodyPr/>
                    <a:lstStyle/>
                    <a:p>
                      <a:r>
                        <a:rPr lang="nl-NL" sz="2800" dirty="0"/>
                        <a:t>60 </a:t>
                      </a:r>
                      <a:r>
                        <a:rPr lang="nl-NL" sz="2800" dirty="0" err="1"/>
                        <a:t>million</a:t>
                      </a:r>
                      <a:endParaRPr lang="nl-NL" sz="2800" dirty="0"/>
                    </a:p>
                  </a:txBody>
                  <a:tcPr/>
                </a:tc>
                <a:tc>
                  <a:txBody>
                    <a:bodyPr/>
                    <a:lstStyle/>
                    <a:p>
                      <a:r>
                        <a:rPr lang="nl-NL" sz="2800" dirty="0"/>
                        <a:t>± 700</a:t>
                      </a:r>
                    </a:p>
                  </a:txBody>
                  <a:tcPr/>
                </a:tc>
                <a:tc>
                  <a:txBody>
                    <a:bodyPr/>
                    <a:lstStyle/>
                    <a:p>
                      <a:r>
                        <a:rPr lang="nl-NL" sz="2800" dirty="0"/>
                        <a:t>1:   85.000</a:t>
                      </a:r>
                    </a:p>
                  </a:txBody>
                  <a:tcPr/>
                </a:tc>
                <a:extLst>
                  <a:ext uri="{0D108BD9-81ED-4DB2-BD59-A6C34878D82A}">
                    <a16:rowId xmlns:a16="http://schemas.microsoft.com/office/drawing/2014/main" val="4279434330"/>
                  </a:ext>
                </a:extLst>
              </a:tr>
              <a:tr h="594066">
                <a:tc>
                  <a:txBody>
                    <a:bodyPr/>
                    <a:lstStyle/>
                    <a:p>
                      <a:r>
                        <a:rPr lang="nl-NL" sz="2800" dirty="0"/>
                        <a:t>US</a:t>
                      </a:r>
                    </a:p>
                  </a:txBody>
                  <a:tcPr/>
                </a:tc>
                <a:tc>
                  <a:txBody>
                    <a:bodyPr/>
                    <a:lstStyle/>
                    <a:p>
                      <a:r>
                        <a:rPr lang="nl-NL" sz="2800" dirty="0"/>
                        <a:t>330 </a:t>
                      </a:r>
                      <a:r>
                        <a:rPr lang="nl-NL" sz="2800" dirty="0" err="1"/>
                        <a:t>million</a:t>
                      </a:r>
                      <a:endParaRPr lang="nl-NL" sz="2800" dirty="0"/>
                    </a:p>
                  </a:txBody>
                  <a:tcPr/>
                </a:tc>
                <a:tc>
                  <a:txBody>
                    <a:bodyPr/>
                    <a:lstStyle/>
                    <a:p>
                      <a:r>
                        <a:rPr lang="nl-NL" sz="2800" dirty="0"/>
                        <a:t>± 20.000</a:t>
                      </a:r>
                    </a:p>
                  </a:txBody>
                  <a:tcPr/>
                </a:tc>
                <a:tc>
                  <a:txBody>
                    <a:bodyPr/>
                    <a:lstStyle/>
                    <a:p>
                      <a:r>
                        <a:rPr lang="nl-NL" sz="2800" dirty="0"/>
                        <a:t>1:   16.500</a:t>
                      </a:r>
                    </a:p>
                  </a:txBody>
                  <a:tcPr/>
                </a:tc>
                <a:extLst>
                  <a:ext uri="{0D108BD9-81ED-4DB2-BD59-A6C34878D82A}">
                    <a16:rowId xmlns:a16="http://schemas.microsoft.com/office/drawing/2014/main" val="2235115664"/>
                  </a:ext>
                </a:extLst>
              </a:tr>
            </a:tbl>
          </a:graphicData>
        </a:graphic>
      </p:graphicFrame>
      <p:pic>
        <p:nvPicPr>
          <p:cNvPr id="4" name="Afbeelding 3">
            <a:extLst>
              <a:ext uri="{FF2B5EF4-FFF2-40B4-BE49-F238E27FC236}">
                <a16:creationId xmlns:a16="http://schemas.microsoft.com/office/drawing/2014/main" id="{1F646D3E-F743-4251-AE89-DE2854498668}"/>
              </a:ext>
            </a:extLst>
          </p:cNvPr>
          <p:cNvPicPr>
            <a:picLocks noChangeAspect="1"/>
          </p:cNvPicPr>
          <p:nvPr/>
        </p:nvPicPr>
        <p:blipFill>
          <a:blip r:embed="rId3"/>
          <a:stretch>
            <a:fillRect/>
          </a:stretch>
        </p:blipFill>
        <p:spPr>
          <a:xfrm>
            <a:off x="2627783" y="3745159"/>
            <a:ext cx="3960441" cy="2636169"/>
          </a:xfrm>
          <a:prstGeom prst="rect">
            <a:avLst/>
          </a:prstGeom>
        </p:spPr>
      </p:pic>
    </p:spTree>
    <p:extLst>
      <p:ext uri="{BB962C8B-B14F-4D97-AF65-F5344CB8AC3E}">
        <p14:creationId xmlns:p14="http://schemas.microsoft.com/office/powerpoint/2010/main" val="2479711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527124-AB26-4B8C-BB5C-559CFC181CD0}"/>
              </a:ext>
            </a:extLst>
          </p:cNvPr>
          <p:cNvSpPr>
            <a:spLocks noGrp="1"/>
          </p:cNvSpPr>
          <p:nvPr>
            <p:ph type="title"/>
          </p:nvPr>
        </p:nvSpPr>
        <p:spPr>
          <a:xfrm>
            <a:off x="468313" y="116633"/>
            <a:ext cx="8135937" cy="792088"/>
          </a:xfrm>
        </p:spPr>
        <p:txBody>
          <a:bodyPr/>
          <a:lstStyle/>
          <a:p>
            <a:r>
              <a:rPr lang="nl-NL" dirty="0"/>
              <a:t>High-</a:t>
            </a:r>
            <a:r>
              <a:rPr lang="nl-NL" dirty="0" err="1"/>
              <a:t>cost</a:t>
            </a:r>
            <a:r>
              <a:rPr lang="nl-NL" dirty="0"/>
              <a:t> </a:t>
            </a:r>
            <a:r>
              <a:rPr lang="nl-NL" dirty="0" err="1"/>
              <a:t>medication</a:t>
            </a:r>
            <a:endParaRPr lang="nl-NL" dirty="0"/>
          </a:p>
        </p:txBody>
      </p:sp>
      <p:sp>
        <p:nvSpPr>
          <p:cNvPr id="3" name="Tijdelijke aanduiding voor inhoud 2">
            <a:extLst>
              <a:ext uri="{FF2B5EF4-FFF2-40B4-BE49-F238E27FC236}">
                <a16:creationId xmlns:a16="http://schemas.microsoft.com/office/drawing/2014/main" id="{81FD34B5-6BDE-4B12-B7DC-570917F69C51}"/>
              </a:ext>
            </a:extLst>
          </p:cNvPr>
          <p:cNvSpPr>
            <a:spLocks noGrp="1"/>
          </p:cNvSpPr>
          <p:nvPr>
            <p:ph idx="1"/>
          </p:nvPr>
        </p:nvSpPr>
        <p:spPr>
          <a:xfrm>
            <a:off x="468313" y="908720"/>
            <a:ext cx="8135937" cy="5400600"/>
          </a:xfrm>
        </p:spPr>
        <p:txBody>
          <a:bodyPr/>
          <a:lstStyle/>
          <a:p>
            <a:r>
              <a:rPr lang="nl-NL" dirty="0"/>
              <a:t>SUS </a:t>
            </a:r>
            <a:r>
              <a:rPr lang="nl-NL" dirty="0" err="1"/>
              <a:t>hospital</a:t>
            </a:r>
            <a:r>
              <a:rPr lang="nl-NL" dirty="0"/>
              <a:t> </a:t>
            </a:r>
            <a:r>
              <a:rPr lang="nl-NL" dirty="0" err="1"/>
              <a:t>and</a:t>
            </a:r>
            <a:r>
              <a:rPr lang="nl-NL" dirty="0"/>
              <a:t> </a:t>
            </a:r>
            <a:r>
              <a:rPr lang="nl-NL" dirty="0" err="1"/>
              <a:t>privately</a:t>
            </a:r>
            <a:r>
              <a:rPr lang="nl-NL" dirty="0"/>
              <a:t> </a:t>
            </a:r>
            <a:r>
              <a:rPr lang="nl-NL" dirty="0" err="1"/>
              <a:t>paid</a:t>
            </a:r>
            <a:r>
              <a:rPr lang="nl-NL" dirty="0"/>
              <a:t> </a:t>
            </a:r>
            <a:r>
              <a:rPr lang="nl-NL" dirty="0" err="1"/>
              <a:t>medicine</a:t>
            </a:r>
            <a:r>
              <a:rPr lang="nl-NL" dirty="0"/>
              <a:t>.</a:t>
            </a:r>
          </a:p>
          <a:p>
            <a:endParaRPr lang="nl-NL" dirty="0"/>
          </a:p>
          <a:p>
            <a:r>
              <a:rPr lang="nl-NL" dirty="0"/>
              <a:t>Treatment (±18 </a:t>
            </a:r>
            <a:r>
              <a:rPr lang="nl-NL" dirty="0" err="1"/>
              <a:t>months</a:t>
            </a:r>
            <a:r>
              <a:rPr lang="nl-NL" dirty="0"/>
              <a:t>): </a:t>
            </a:r>
            <a:r>
              <a:rPr lang="nl-NL" dirty="0" err="1"/>
              <a:t>from</a:t>
            </a:r>
            <a:r>
              <a:rPr lang="nl-NL" dirty="0"/>
              <a:t> R7500,- </a:t>
            </a:r>
            <a:r>
              <a:rPr lang="nl-NL" dirty="0" err="1"/>
              <a:t>to</a:t>
            </a:r>
            <a:r>
              <a:rPr lang="nl-NL" dirty="0"/>
              <a:t> R130.000,-?</a:t>
            </a:r>
          </a:p>
          <a:p>
            <a:endParaRPr lang="nl-NL" dirty="0"/>
          </a:p>
          <a:p>
            <a:r>
              <a:rPr lang="nl-NL" dirty="0" err="1"/>
              <a:t>Cost</a:t>
            </a:r>
            <a:r>
              <a:rPr lang="nl-NL" dirty="0"/>
              <a:t> are </a:t>
            </a:r>
            <a:r>
              <a:rPr lang="nl-NL" dirty="0" err="1"/>
              <a:t>not</a:t>
            </a:r>
            <a:r>
              <a:rPr lang="nl-NL" dirty="0"/>
              <a:t> </a:t>
            </a:r>
            <a:r>
              <a:rPr lang="nl-NL" dirty="0" err="1"/>
              <a:t>only</a:t>
            </a:r>
            <a:r>
              <a:rPr lang="nl-NL" dirty="0"/>
              <a:t> </a:t>
            </a:r>
            <a:r>
              <a:rPr lang="nl-NL" dirty="0" err="1"/>
              <a:t>technology</a:t>
            </a:r>
            <a:r>
              <a:rPr lang="nl-NL" dirty="0"/>
              <a:t> </a:t>
            </a:r>
            <a:r>
              <a:rPr lang="nl-NL" dirty="0" err="1"/>
              <a:t>related</a:t>
            </a:r>
            <a:r>
              <a:rPr lang="nl-NL" dirty="0"/>
              <a:t>, but </a:t>
            </a:r>
            <a:r>
              <a:rPr lang="nl-NL" dirty="0" err="1"/>
              <a:t>also</a:t>
            </a:r>
            <a:r>
              <a:rPr lang="nl-NL" dirty="0"/>
              <a:t> </a:t>
            </a:r>
            <a:r>
              <a:rPr lang="nl-NL" dirty="0" err="1"/>
              <a:t>related</a:t>
            </a:r>
            <a:r>
              <a:rPr lang="nl-NL" dirty="0"/>
              <a:t> </a:t>
            </a:r>
            <a:r>
              <a:rPr lang="nl-NL" dirty="0" err="1"/>
              <a:t>to</a:t>
            </a:r>
            <a:r>
              <a:rPr lang="nl-NL" dirty="0"/>
              <a:t> </a:t>
            </a:r>
            <a:r>
              <a:rPr lang="nl-NL" dirty="0" err="1"/>
              <a:t>regulations</a:t>
            </a:r>
            <a:r>
              <a:rPr lang="nl-NL" dirty="0"/>
              <a:t> of </a:t>
            </a:r>
            <a:r>
              <a:rPr lang="nl-NL" dirty="0" err="1"/>
              <a:t>global</a:t>
            </a:r>
            <a:r>
              <a:rPr lang="nl-NL" dirty="0"/>
              <a:t> </a:t>
            </a:r>
            <a:r>
              <a:rPr lang="nl-NL" dirty="0" err="1"/>
              <a:t>markets</a:t>
            </a:r>
            <a:r>
              <a:rPr lang="nl-NL" dirty="0"/>
              <a:t>.</a:t>
            </a:r>
          </a:p>
          <a:p>
            <a:endParaRPr lang="nl-NL" dirty="0"/>
          </a:p>
          <a:p>
            <a:r>
              <a:rPr lang="nl-NL" dirty="0" err="1"/>
              <a:t>Who</a:t>
            </a:r>
            <a:r>
              <a:rPr lang="nl-NL" dirty="0"/>
              <a:t> </a:t>
            </a:r>
            <a:r>
              <a:rPr lang="nl-NL" dirty="0" err="1"/>
              <a:t>pays</a:t>
            </a:r>
            <a:r>
              <a:rPr lang="nl-NL" dirty="0"/>
              <a:t>? A financial, </a:t>
            </a:r>
            <a:r>
              <a:rPr lang="nl-NL" dirty="0" err="1"/>
              <a:t>political</a:t>
            </a:r>
            <a:r>
              <a:rPr lang="nl-NL" dirty="0"/>
              <a:t>, </a:t>
            </a:r>
            <a:r>
              <a:rPr lang="nl-NL" dirty="0" err="1"/>
              <a:t>and</a:t>
            </a:r>
            <a:r>
              <a:rPr lang="nl-NL" dirty="0"/>
              <a:t> </a:t>
            </a:r>
            <a:r>
              <a:rPr lang="nl-NL" dirty="0" err="1"/>
              <a:t>moral</a:t>
            </a:r>
            <a:r>
              <a:rPr lang="nl-NL" dirty="0"/>
              <a:t> question.</a:t>
            </a:r>
          </a:p>
          <a:p>
            <a:endParaRPr lang="nl-NL" dirty="0"/>
          </a:p>
          <a:p>
            <a:r>
              <a:rPr lang="nl-NL" dirty="0" err="1"/>
              <a:t>Importance</a:t>
            </a:r>
            <a:r>
              <a:rPr lang="nl-NL" dirty="0"/>
              <a:t> of </a:t>
            </a:r>
            <a:r>
              <a:rPr lang="nl-NL" dirty="0" err="1"/>
              <a:t>insecurity</a:t>
            </a:r>
            <a:r>
              <a:rPr lang="nl-NL" dirty="0"/>
              <a:t> </a:t>
            </a:r>
            <a:r>
              <a:rPr lang="nl-NL" dirty="0" err="1"/>
              <a:t>for</a:t>
            </a:r>
            <a:r>
              <a:rPr lang="nl-NL" dirty="0"/>
              <a:t> </a:t>
            </a:r>
            <a:r>
              <a:rPr lang="nl-NL" dirty="0" err="1"/>
              <a:t>patient</a:t>
            </a:r>
            <a:r>
              <a:rPr lang="nl-NL" dirty="0"/>
              <a:t>.</a:t>
            </a:r>
          </a:p>
          <a:p>
            <a:endParaRPr lang="nl-NL" dirty="0"/>
          </a:p>
          <a:p>
            <a:endParaRPr lang="nl-NL" dirty="0"/>
          </a:p>
        </p:txBody>
      </p:sp>
    </p:spTree>
    <p:extLst>
      <p:ext uri="{BB962C8B-B14F-4D97-AF65-F5344CB8AC3E}">
        <p14:creationId xmlns:p14="http://schemas.microsoft.com/office/powerpoint/2010/main" val="881285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313" y="333375"/>
            <a:ext cx="8135937" cy="503337"/>
          </a:xfrm>
        </p:spPr>
        <p:txBody>
          <a:bodyPr/>
          <a:lstStyle/>
          <a:p>
            <a:r>
              <a:rPr lang="nl-NL" dirty="0" err="1"/>
              <a:t>Ageing</a:t>
            </a:r>
            <a:r>
              <a:rPr lang="nl-NL" dirty="0"/>
              <a:t> Brazil</a:t>
            </a:r>
          </a:p>
        </p:txBody>
      </p:sp>
      <p:pic>
        <p:nvPicPr>
          <p:cNvPr id="6" name="Tijdelijke aanduiding voor inhoud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13355" y="980728"/>
            <a:ext cx="6117290" cy="5425188"/>
          </a:xfrm>
        </p:spPr>
      </p:pic>
    </p:spTree>
    <p:extLst>
      <p:ext uri="{BB962C8B-B14F-4D97-AF65-F5344CB8AC3E}">
        <p14:creationId xmlns:p14="http://schemas.microsoft.com/office/powerpoint/2010/main" val="3324163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cases of Plano de </a:t>
            </a:r>
            <a:r>
              <a:rPr lang="en-US" dirty="0" err="1"/>
              <a:t>Saúde</a:t>
            </a:r>
            <a:endParaRPr lang="nl-NL" dirty="0"/>
          </a:p>
        </p:txBody>
      </p:sp>
      <p:sp>
        <p:nvSpPr>
          <p:cNvPr id="3" name="Content Placeholder 2"/>
          <p:cNvSpPr>
            <a:spLocks noGrp="1"/>
          </p:cNvSpPr>
          <p:nvPr>
            <p:ph idx="1"/>
          </p:nvPr>
        </p:nvSpPr>
        <p:spPr>
          <a:xfrm>
            <a:off x="468313" y="1412775"/>
            <a:ext cx="8135937" cy="4464149"/>
          </a:xfrm>
        </p:spPr>
        <p:txBody>
          <a:bodyPr/>
          <a:lstStyle/>
          <a:p>
            <a:r>
              <a:rPr lang="en-US" dirty="0"/>
              <a:t>‘My life has stopped</a:t>
            </a:r>
            <a:r>
              <a:rPr lang="nl-NL" dirty="0"/>
              <a:t>’.</a:t>
            </a:r>
            <a:endParaRPr lang="en-US" dirty="0"/>
          </a:p>
          <a:p>
            <a:pPr lvl="1"/>
            <a:r>
              <a:rPr lang="en-US" dirty="0"/>
              <a:t>Cancelation of contract.</a:t>
            </a:r>
          </a:p>
          <a:p>
            <a:pPr lvl="1"/>
            <a:r>
              <a:rPr lang="en-US" dirty="0"/>
              <a:t>Caring for mother: divorce and daughter.</a:t>
            </a:r>
          </a:p>
          <a:p>
            <a:pPr lvl="1"/>
            <a:endParaRPr lang="en-US" dirty="0"/>
          </a:p>
          <a:p>
            <a:r>
              <a:rPr lang="en-US" dirty="0"/>
              <a:t>‘I might kill my mother’.</a:t>
            </a:r>
          </a:p>
          <a:p>
            <a:pPr lvl="1"/>
            <a:r>
              <a:rPr lang="en-US" dirty="0"/>
              <a:t>24/12 hour home care.</a:t>
            </a:r>
          </a:p>
          <a:p>
            <a:pPr lvl="1"/>
            <a:r>
              <a:rPr lang="en-US" dirty="0"/>
              <a:t>Too close to help professionally.</a:t>
            </a:r>
          </a:p>
          <a:p>
            <a:pPr marL="457200" lvl="1" indent="0">
              <a:buNone/>
            </a:pPr>
            <a:endParaRPr lang="nl-NL" dirty="0"/>
          </a:p>
        </p:txBody>
      </p:sp>
    </p:spTree>
    <p:extLst>
      <p:ext uri="{BB962C8B-B14F-4D97-AF65-F5344CB8AC3E}">
        <p14:creationId xmlns:p14="http://schemas.microsoft.com/office/powerpoint/2010/main" val="3081297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894525-F231-4B31-80F9-BF01EB28C5F7}"/>
              </a:ext>
            </a:extLst>
          </p:cNvPr>
          <p:cNvSpPr>
            <a:spLocks noGrp="1"/>
          </p:cNvSpPr>
          <p:nvPr>
            <p:ph type="title"/>
          </p:nvPr>
        </p:nvSpPr>
        <p:spPr>
          <a:xfrm>
            <a:off x="251520" y="333375"/>
            <a:ext cx="8568951" cy="633413"/>
          </a:xfrm>
        </p:spPr>
        <p:txBody>
          <a:bodyPr/>
          <a:lstStyle/>
          <a:p>
            <a:r>
              <a:rPr lang="nl-NL" dirty="0" err="1"/>
              <a:t>Navigating</a:t>
            </a:r>
            <a:r>
              <a:rPr lang="nl-NL" dirty="0"/>
              <a:t> </a:t>
            </a:r>
            <a:r>
              <a:rPr lang="nl-NL" dirty="0" err="1"/>
              <a:t>bureaucracies</a:t>
            </a:r>
            <a:r>
              <a:rPr lang="nl-NL" dirty="0"/>
              <a:t> </a:t>
            </a:r>
            <a:r>
              <a:rPr lang="nl-NL" dirty="0" err="1"/>
              <a:t>and</a:t>
            </a:r>
            <a:r>
              <a:rPr lang="nl-NL" dirty="0"/>
              <a:t> translating </a:t>
            </a:r>
            <a:r>
              <a:rPr lang="nl-NL" dirty="0" err="1"/>
              <a:t>suffering</a:t>
            </a:r>
            <a:endParaRPr lang="nl-NL" dirty="0"/>
          </a:p>
        </p:txBody>
      </p:sp>
      <p:sp>
        <p:nvSpPr>
          <p:cNvPr id="3" name="Tijdelijke aanduiding voor inhoud 2">
            <a:extLst>
              <a:ext uri="{FF2B5EF4-FFF2-40B4-BE49-F238E27FC236}">
                <a16:creationId xmlns:a16="http://schemas.microsoft.com/office/drawing/2014/main" id="{31D7A6E7-E361-4E31-8F47-00148011F6DE}"/>
              </a:ext>
            </a:extLst>
          </p:cNvPr>
          <p:cNvSpPr>
            <a:spLocks noGrp="1"/>
          </p:cNvSpPr>
          <p:nvPr>
            <p:ph idx="1"/>
          </p:nvPr>
        </p:nvSpPr>
        <p:spPr>
          <a:xfrm>
            <a:off x="468313" y="1700807"/>
            <a:ext cx="8135937" cy="4176117"/>
          </a:xfrm>
        </p:spPr>
        <p:txBody>
          <a:bodyPr/>
          <a:lstStyle/>
          <a:p>
            <a:r>
              <a:rPr lang="nl-NL" dirty="0"/>
              <a:t>‘Show the </a:t>
            </a:r>
            <a:r>
              <a:rPr lang="nl-NL" dirty="0" err="1"/>
              <a:t>judge</a:t>
            </a:r>
            <a:r>
              <a:rPr lang="nl-NL" dirty="0"/>
              <a:t> the </a:t>
            </a:r>
            <a:r>
              <a:rPr lang="nl-NL" dirty="0" err="1"/>
              <a:t>photographs</a:t>
            </a:r>
            <a:r>
              <a:rPr lang="nl-NL" dirty="0"/>
              <a:t>! </a:t>
            </a:r>
            <a:r>
              <a:rPr lang="nl-NL" dirty="0" err="1"/>
              <a:t>They</a:t>
            </a:r>
            <a:r>
              <a:rPr lang="nl-NL" dirty="0"/>
              <a:t> </a:t>
            </a:r>
            <a:r>
              <a:rPr lang="nl-NL" dirty="0" err="1"/>
              <a:t>can</a:t>
            </a:r>
            <a:r>
              <a:rPr lang="nl-NL" dirty="0"/>
              <a:t> </a:t>
            </a:r>
            <a:r>
              <a:rPr lang="nl-NL" dirty="0" err="1"/>
              <a:t>see</a:t>
            </a:r>
            <a:r>
              <a:rPr lang="nl-NL" dirty="0"/>
              <a:t> </a:t>
            </a:r>
            <a:r>
              <a:rPr lang="nl-NL" dirty="0" err="1"/>
              <a:t>my</a:t>
            </a:r>
            <a:r>
              <a:rPr lang="nl-NL" dirty="0"/>
              <a:t> </a:t>
            </a:r>
            <a:r>
              <a:rPr lang="nl-NL" dirty="0" err="1"/>
              <a:t>mother</a:t>
            </a:r>
            <a:r>
              <a:rPr lang="nl-NL" dirty="0"/>
              <a:t> is </a:t>
            </a:r>
            <a:r>
              <a:rPr lang="nl-NL" dirty="0" err="1"/>
              <a:t>suffering</a:t>
            </a:r>
            <a:r>
              <a:rPr lang="nl-NL" dirty="0"/>
              <a:t>!’</a:t>
            </a:r>
          </a:p>
          <a:p>
            <a:endParaRPr lang="nl-NL" dirty="0"/>
          </a:p>
          <a:p>
            <a:r>
              <a:rPr lang="nl-NL" dirty="0"/>
              <a:t>A </a:t>
            </a:r>
            <a:r>
              <a:rPr lang="nl-NL" dirty="0" err="1"/>
              <a:t>young</a:t>
            </a:r>
            <a:r>
              <a:rPr lang="nl-NL" dirty="0"/>
              <a:t> </a:t>
            </a:r>
            <a:r>
              <a:rPr lang="nl-NL" dirty="0" err="1"/>
              <a:t>mother</a:t>
            </a:r>
            <a:r>
              <a:rPr lang="nl-NL" dirty="0"/>
              <a:t> </a:t>
            </a:r>
            <a:r>
              <a:rPr lang="nl-NL" dirty="0" err="1"/>
              <a:t>struggling</a:t>
            </a:r>
            <a:r>
              <a:rPr lang="nl-NL" dirty="0"/>
              <a:t> </a:t>
            </a:r>
            <a:r>
              <a:rPr lang="nl-NL" dirty="0" err="1"/>
              <a:t>for</a:t>
            </a:r>
            <a:r>
              <a:rPr lang="nl-NL" dirty="0"/>
              <a:t> her </a:t>
            </a:r>
            <a:r>
              <a:rPr lang="nl-NL" dirty="0" err="1"/>
              <a:t>daughter</a:t>
            </a:r>
            <a:r>
              <a:rPr lang="nl-NL" dirty="0"/>
              <a:t>.</a:t>
            </a:r>
          </a:p>
          <a:p>
            <a:endParaRPr lang="nl-NL" dirty="0"/>
          </a:p>
          <a:p>
            <a:r>
              <a:rPr lang="nl-NL" dirty="0" err="1"/>
              <a:t>Moral</a:t>
            </a:r>
            <a:r>
              <a:rPr lang="nl-NL" dirty="0"/>
              <a:t> </a:t>
            </a:r>
            <a:r>
              <a:rPr lang="nl-NL" dirty="0" err="1"/>
              <a:t>damage</a:t>
            </a:r>
            <a:r>
              <a:rPr lang="nl-NL" dirty="0"/>
              <a:t> </a:t>
            </a:r>
            <a:r>
              <a:rPr lang="nl-NL" dirty="0" err="1"/>
              <a:t>and</a:t>
            </a:r>
            <a:r>
              <a:rPr lang="nl-NL" dirty="0"/>
              <a:t> </a:t>
            </a:r>
            <a:r>
              <a:rPr lang="nl-NL" dirty="0" err="1"/>
              <a:t>negotiating</a:t>
            </a:r>
            <a:r>
              <a:rPr lang="nl-NL" dirty="0"/>
              <a:t> court </a:t>
            </a:r>
            <a:r>
              <a:rPr lang="nl-NL" dirty="0" err="1"/>
              <a:t>decision</a:t>
            </a:r>
            <a:r>
              <a:rPr lang="nl-NL" dirty="0"/>
              <a:t>.</a:t>
            </a:r>
          </a:p>
        </p:txBody>
      </p:sp>
    </p:spTree>
    <p:extLst>
      <p:ext uri="{BB962C8B-B14F-4D97-AF65-F5344CB8AC3E}">
        <p14:creationId xmlns:p14="http://schemas.microsoft.com/office/powerpoint/2010/main" val="1094480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1273A3-BAE0-4058-AB10-4D56CFF37800}"/>
              </a:ext>
            </a:extLst>
          </p:cNvPr>
          <p:cNvSpPr>
            <a:spLocks noGrp="1"/>
          </p:cNvSpPr>
          <p:nvPr>
            <p:ph type="title"/>
          </p:nvPr>
        </p:nvSpPr>
        <p:spPr/>
        <p:txBody>
          <a:bodyPr/>
          <a:lstStyle/>
          <a:p>
            <a:r>
              <a:rPr lang="nl-NL" dirty="0" err="1"/>
              <a:t>What</a:t>
            </a:r>
            <a:r>
              <a:rPr lang="nl-NL" dirty="0"/>
              <a:t> is </a:t>
            </a:r>
            <a:r>
              <a:rPr lang="nl-NL" dirty="0" err="1"/>
              <a:t>judicialisation</a:t>
            </a:r>
            <a:r>
              <a:rPr lang="nl-NL" dirty="0"/>
              <a:t> of health in </a:t>
            </a:r>
            <a:r>
              <a:rPr lang="nl-NL" dirty="0" err="1"/>
              <a:t>everyday</a:t>
            </a:r>
            <a:r>
              <a:rPr lang="nl-NL" dirty="0"/>
              <a:t> life?</a:t>
            </a:r>
          </a:p>
        </p:txBody>
      </p:sp>
      <p:sp>
        <p:nvSpPr>
          <p:cNvPr id="3" name="Tijdelijke aanduiding voor inhoud 2">
            <a:extLst>
              <a:ext uri="{FF2B5EF4-FFF2-40B4-BE49-F238E27FC236}">
                <a16:creationId xmlns:a16="http://schemas.microsoft.com/office/drawing/2014/main" id="{6FE832F0-4A65-4D57-BF59-A73F785F3A64}"/>
              </a:ext>
            </a:extLst>
          </p:cNvPr>
          <p:cNvSpPr>
            <a:spLocks noGrp="1"/>
          </p:cNvSpPr>
          <p:nvPr>
            <p:ph idx="1"/>
          </p:nvPr>
        </p:nvSpPr>
        <p:spPr>
          <a:xfrm>
            <a:off x="468313" y="1340768"/>
            <a:ext cx="8135937" cy="4392141"/>
          </a:xfrm>
        </p:spPr>
        <p:txBody>
          <a:bodyPr/>
          <a:lstStyle/>
          <a:p>
            <a:r>
              <a:rPr lang="nl-NL" dirty="0" err="1"/>
              <a:t>Related</a:t>
            </a:r>
            <a:r>
              <a:rPr lang="nl-NL" dirty="0"/>
              <a:t> </a:t>
            </a:r>
            <a:r>
              <a:rPr lang="nl-NL" dirty="0" err="1"/>
              <a:t>to</a:t>
            </a:r>
            <a:r>
              <a:rPr lang="nl-NL" dirty="0"/>
              <a:t> </a:t>
            </a:r>
            <a:r>
              <a:rPr lang="nl-NL" dirty="0" err="1"/>
              <a:t>actuarial</a:t>
            </a:r>
            <a:r>
              <a:rPr lang="nl-NL" dirty="0"/>
              <a:t> risk </a:t>
            </a:r>
            <a:r>
              <a:rPr lang="nl-NL" dirty="0" err="1"/>
              <a:t>calculations</a:t>
            </a:r>
            <a:r>
              <a:rPr lang="nl-NL" dirty="0"/>
              <a:t>: the </a:t>
            </a:r>
            <a:r>
              <a:rPr lang="nl-NL" dirty="0" err="1"/>
              <a:t>price</a:t>
            </a:r>
            <a:r>
              <a:rPr lang="nl-NL" dirty="0"/>
              <a:t> of flexibility.</a:t>
            </a:r>
          </a:p>
          <a:p>
            <a:endParaRPr lang="nl-NL" dirty="0"/>
          </a:p>
          <a:p>
            <a:r>
              <a:rPr lang="nl-NL" dirty="0" err="1"/>
              <a:t>Related</a:t>
            </a:r>
            <a:r>
              <a:rPr lang="nl-NL" dirty="0"/>
              <a:t> </a:t>
            </a:r>
            <a:r>
              <a:rPr lang="nl-NL" dirty="0" err="1"/>
              <a:t>to</a:t>
            </a:r>
            <a:r>
              <a:rPr lang="nl-NL" dirty="0"/>
              <a:t> </a:t>
            </a:r>
            <a:r>
              <a:rPr lang="nl-NL" dirty="0" err="1"/>
              <a:t>ageing</a:t>
            </a:r>
            <a:r>
              <a:rPr lang="nl-NL" dirty="0"/>
              <a:t> </a:t>
            </a:r>
            <a:r>
              <a:rPr lang="nl-NL" dirty="0" err="1"/>
              <a:t>population</a:t>
            </a:r>
            <a:r>
              <a:rPr lang="nl-NL" dirty="0"/>
              <a:t>.</a:t>
            </a:r>
          </a:p>
          <a:p>
            <a:endParaRPr lang="nl-NL" dirty="0"/>
          </a:p>
          <a:p>
            <a:r>
              <a:rPr lang="nl-NL" dirty="0" err="1"/>
              <a:t>Crucial</a:t>
            </a:r>
            <a:r>
              <a:rPr lang="nl-NL" dirty="0"/>
              <a:t> </a:t>
            </a:r>
            <a:r>
              <a:rPr lang="nl-NL" dirty="0" err="1"/>
              <a:t>role</a:t>
            </a:r>
            <a:r>
              <a:rPr lang="nl-NL" dirty="0"/>
              <a:t> of </a:t>
            </a:r>
            <a:r>
              <a:rPr lang="nl-NL" dirty="0" err="1"/>
              <a:t>Defensoria</a:t>
            </a:r>
            <a:r>
              <a:rPr lang="nl-NL" dirty="0"/>
              <a:t> </a:t>
            </a:r>
            <a:r>
              <a:rPr lang="nl-NL" dirty="0" err="1"/>
              <a:t>Pública</a:t>
            </a:r>
            <a:r>
              <a:rPr lang="nl-NL" dirty="0"/>
              <a:t> </a:t>
            </a:r>
            <a:r>
              <a:rPr lang="nl-NL" dirty="0" err="1"/>
              <a:t>for</a:t>
            </a:r>
            <a:r>
              <a:rPr lang="nl-NL" dirty="0"/>
              <a:t> SUS </a:t>
            </a:r>
            <a:r>
              <a:rPr lang="nl-NL" dirty="0" err="1"/>
              <a:t>ánd</a:t>
            </a:r>
            <a:r>
              <a:rPr lang="nl-NL" dirty="0"/>
              <a:t> Plano de </a:t>
            </a:r>
            <a:r>
              <a:rPr lang="nl-NL" dirty="0" err="1"/>
              <a:t>Saúde</a:t>
            </a:r>
            <a:r>
              <a:rPr lang="nl-NL" dirty="0"/>
              <a:t> </a:t>
            </a:r>
            <a:r>
              <a:rPr lang="nl-NL" dirty="0" err="1"/>
              <a:t>for</a:t>
            </a:r>
            <a:r>
              <a:rPr lang="nl-NL" dirty="0"/>
              <a:t> translating </a:t>
            </a:r>
            <a:r>
              <a:rPr lang="nl-NL" dirty="0" err="1"/>
              <a:t>experiences</a:t>
            </a:r>
            <a:r>
              <a:rPr lang="nl-NL" dirty="0"/>
              <a:t> </a:t>
            </a:r>
            <a:r>
              <a:rPr lang="nl-NL" dirty="0" err="1"/>
              <a:t>for</a:t>
            </a:r>
            <a:r>
              <a:rPr lang="nl-NL" dirty="0"/>
              <a:t> </a:t>
            </a:r>
            <a:r>
              <a:rPr lang="nl-NL" dirty="0" err="1"/>
              <a:t>legal</a:t>
            </a:r>
            <a:r>
              <a:rPr lang="nl-NL" dirty="0"/>
              <a:t> setting.</a:t>
            </a:r>
          </a:p>
          <a:p>
            <a:endParaRPr lang="nl-NL" dirty="0"/>
          </a:p>
          <a:p>
            <a:r>
              <a:rPr lang="en-US" dirty="0"/>
              <a:t>A technical term but sometimes also a moral statement: defining responsibility.</a:t>
            </a:r>
          </a:p>
          <a:p>
            <a:endParaRPr lang="nl-NL" dirty="0"/>
          </a:p>
          <a:p>
            <a:endParaRPr lang="nl-NL" dirty="0"/>
          </a:p>
          <a:p>
            <a:endParaRPr lang="nl-NL" dirty="0"/>
          </a:p>
          <a:p>
            <a:endParaRPr lang="nl-NL" dirty="0"/>
          </a:p>
          <a:p>
            <a:endParaRPr lang="nl-NL" dirty="0"/>
          </a:p>
          <a:p>
            <a:endParaRPr lang="nl-NL" dirty="0"/>
          </a:p>
        </p:txBody>
      </p:sp>
    </p:spTree>
    <p:extLst>
      <p:ext uri="{BB962C8B-B14F-4D97-AF65-F5344CB8AC3E}">
        <p14:creationId xmlns:p14="http://schemas.microsoft.com/office/powerpoint/2010/main" val="894804185"/>
      </p:ext>
    </p:extLst>
  </p:cSld>
  <p:clrMapOvr>
    <a:masterClrMapping/>
  </p:clrMapOvr>
</p:sld>
</file>

<file path=ppt/theme/theme1.xml><?xml version="1.0" encoding="utf-8"?>
<a:theme xmlns:a="http://schemas.openxmlformats.org/drawingml/2006/main" name="presentatiesjabloon_nl">
  <a:themeElements>
    <a:clrScheme name="LEI sjabloon blauw_N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EI sjabloon blauw_NL">
      <a:majorFont>
        <a:latin typeface="Minion"/>
        <a:ea typeface=""/>
        <a:cs typeface=""/>
      </a:majorFont>
      <a:minorFont>
        <a:latin typeface="Minion"/>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bg1"/>
            </a:solidFill>
            <a:effectLst/>
            <a:latin typeface="Minion" pitchFamily="2"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bg1"/>
            </a:solidFill>
            <a:effectLst/>
            <a:latin typeface="Minion" pitchFamily="2" charset="0"/>
          </a:defRPr>
        </a:defPPr>
      </a:lstStyle>
    </a:lnDef>
  </a:objectDefaults>
  <a:extraClrSchemeLst>
    <a:extraClrScheme>
      <a:clrScheme name="LEI sjabloon blauw_N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I sjabloon blauw_N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I sjabloon blauw_N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I sjabloon blauw_N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I sjabloon blauw_N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I sjabloon blauw_N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I sjabloon blauw_N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I sjabloon blauw_N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I sjabloon blauw_N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I sjabloon blauw_N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I sjabloon blauw_N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I sjabloon blauw_N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Custom 1">
      <a:dk1>
        <a:sysClr val="windowText" lastClr="000000"/>
      </a:dk1>
      <a:lt1>
        <a:sysClr val="window" lastClr="FFFFFF"/>
      </a:lt1>
      <a:dk2>
        <a:srgbClr val="1F497D"/>
      </a:dk2>
      <a:lt2>
        <a:srgbClr val="EEECE1"/>
      </a:lt2>
      <a:accent1>
        <a:srgbClr val="000099"/>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4292</Words>
  <Application>Microsoft Office PowerPoint</Application>
  <PresentationFormat>Diavoorstelling (4:3)</PresentationFormat>
  <Paragraphs>148</Paragraphs>
  <Slides>9</Slides>
  <Notes>9</Notes>
  <HiddenSlides>0</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9</vt:i4>
      </vt:variant>
    </vt:vector>
  </HeadingPairs>
  <TitlesOfParts>
    <vt:vector size="16" baseType="lpstr">
      <vt:lpstr>Arial</vt:lpstr>
      <vt:lpstr>Calibri</vt:lpstr>
      <vt:lpstr>Garamond</vt:lpstr>
      <vt:lpstr>Minion</vt:lpstr>
      <vt:lpstr>Times New Roman</vt:lpstr>
      <vt:lpstr>presentatiesjabloon_nl</vt:lpstr>
      <vt:lpstr>1_Office Theme</vt:lpstr>
      <vt:lpstr>O Direito à Saude no Cotidiano: Familias Navegando o SUS e a Saúde Suplementar no Brasil </vt:lpstr>
      <vt:lpstr>Moralising Misfortune</vt:lpstr>
      <vt:lpstr>Places</vt:lpstr>
      <vt:lpstr>Actuarial calculations and judicialisation</vt:lpstr>
      <vt:lpstr>High-cost medication</vt:lpstr>
      <vt:lpstr>Ageing Brazil</vt:lpstr>
      <vt:lpstr>Two cases of Plano de Saúde</vt:lpstr>
      <vt:lpstr>Navigating bureaucracies and translating suffering</vt:lpstr>
      <vt:lpstr>What is judicialisation of health in everyday life?</vt:lpstr>
    </vt:vector>
  </TitlesOfParts>
  <Company>Universiteit Leiden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Emoties: Universeel of niet?</dc:title>
  <dc:creator>Baehre</dc:creator>
  <cp:lastModifiedBy>Erik Bähre</cp:lastModifiedBy>
  <cp:revision>113</cp:revision>
  <cp:lastPrinted>2017-02-16T22:07:28Z</cp:lastPrinted>
  <dcterms:created xsi:type="dcterms:W3CDTF">2015-10-06T11:41:09Z</dcterms:created>
  <dcterms:modified xsi:type="dcterms:W3CDTF">2019-10-07T00:39:07Z</dcterms:modified>
</cp:coreProperties>
</file>