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09" r:id="rId3"/>
  </p:sldMasterIdLst>
  <p:notesMasterIdLst>
    <p:notesMasterId r:id="rId23"/>
  </p:notesMasterIdLst>
  <p:sldIdLst>
    <p:sldId id="258" r:id="rId4"/>
    <p:sldId id="281" r:id="rId5"/>
    <p:sldId id="297" r:id="rId6"/>
    <p:sldId id="282" r:id="rId7"/>
    <p:sldId id="300" r:id="rId8"/>
    <p:sldId id="285" r:id="rId9"/>
    <p:sldId id="298" r:id="rId10"/>
    <p:sldId id="286" r:id="rId11"/>
    <p:sldId id="302" r:id="rId12"/>
    <p:sldId id="303" r:id="rId13"/>
    <p:sldId id="304" r:id="rId14"/>
    <p:sldId id="305" r:id="rId15"/>
    <p:sldId id="310" r:id="rId16"/>
    <p:sldId id="311" r:id="rId17"/>
    <p:sldId id="307" r:id="rId18"/>
    <p:sldId id="308" r:id="rId19"/>
    <p:sldId id="312" r:id="rId20"/>
    <p:sldId id="313" r:id="rId21"/>
    <p:sldId id="28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7B0"/>
    <a:srgbClr val="306D35"/>
    <a:srgbClr val="EA9C00"/>
    <a:srgbClr val="F8E530"/>
    <a:srgbClr val="FCE4CD"/>
    <a:srgbClr val="8BA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[ATUALIZADO_14_03_2019_SUS_2018.xlsx]ANS!$B$5</c:f>
              <c:strCache>
                <c:ptCount val="1"/>
                <c:pt idx="0">
                  <c:v>Saúde Suplementar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[ATUALIZADO_14_03_2019_SUS_2018.xlsx]ANS!$A$6:$A$11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  <c:pt idx="5">
                  <c:v>BRASIL</c:v>
                </c:pt>
              </c:strCache>
            </c:strRef>
          </c:cat>
          <c:val>
            <c:numRef>
              <c:f>[ATUALIZADO_14_03_2019_SUS_2018.xlsx]ANS!$B$6:$B$11</c:f>
              <c:numCache>
                <c:formatCode>0.00%</c:formatCode>
                <c:ptCount val="6"/>
                <c:pt idx="0">
                  <c:v>0.106</c:v>
                </c:pt>
                <c:pt idx="1">
                  <c:v>0.122</c:v>
                </c:pt>
                <c:pt idx="2">
                  <c:v>0.35299999999999998</c:v>
                </c:pt>
                <c:pt idx="3">
                  <c:v>0.249</c:v>
                </c:pt>
                <c:pt idx="4">
                  <c:v>0.21</c:v>
                </c:pt>
                <c:pt idx="5">
                  <c:v>0.24199999999999999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B-40F3-AFDA-ADBBC093774C}"/>
            </c:ext>
          </c:extLst>
        </c:ser>
        <c:ser>
          <c:idx val="1"/>
          <c:order val="1"/>
          <c:tx>
            <c:strRef>
              <c:f>[ATUALIZADO_14_03_2019_SUS_2018.xlsx]ANS!$C$5</c:f>
              <c:strCache>
                <c:ptCount val="1"/>
                <c:pt idx="0">
                  <c:v>SUS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[ATUALIZADO_14_03_2019_SUS_2018.xlsx]ANS!$A$6:$A$11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  <c:pt idx="5">
                  <c:v>BRASIL</c:v>
                </c:pt>
              </c:strCache>
            </c:strRef>
          </c:cat>
          <c:val>
            <c:numRef>
              <c:f>[ATUALIZADO_14_03_2019_SUS_2018.xlsx]ANS!$C$6:$C$11</c:f>
              <c:numCache>
                <c:formatCode>0.00%</c:formatCode>
                <c:ptCount val="6"/>
                <c:pt idx="0">
                  <c:v>0.89400000000000002</c:v>
                </c:pt>
                <c:pt idx="1">
                  <c:v>0.878</c:v>
                </c:pt>
                <c:pt idx="2">
                  <c:v>0.64700000000000002</c:v>
                </c:pt>
                <c:pt idx="3">
                  <c:v>0.75099999999999989</c:v>
                </c:pt>
                <c:pt idx="4">
                  <c:v>0.79</c:v>
                </c:pt>
                <c:pt idx="5">
                  <c:v>0.75800000000000001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2B-40F3-AFDA-ADBBC0937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595496"/>
        <c:axId val="166595888"/>
        <c:axId val="0"/>
      </c:bar3DChart>
      <c:catAx>
        <c:axId val="166595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6595888"/>
        <c:crosses val="autoZero"/>
        <c:auto val="1"/>
        <c:lblAlgn val="ctr"/>
        <c:lblOffset val="100"/>
        <c:noMultiLvlLbl val="0"/>
      </c:catAx>
      <c:valAx>
        <c:axId val="16659588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166595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27190696308937"/>
          <c:y val="0.51625902298492099"/>
          <c:w val="0.18669177784363308"/>
          <c:h val="9.615371329987570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63167104111991E-2"/>
          <c:y val="0.2617548848060659"/>
          <c:w val="0.64039632545931757"/>
          <c:h val="0.64767096821230674"/>
        </c:manualLayout>
      </c:layout>
      <c:pie3DChart>
        <c:varyColors val="1"/>
        <c:ser>
          <c:idx val="0"/>
          <c:order val="0"/>
          <c:tx>
            <c:strRef>
              <c:f>[ATUALIZADO_14_03_2019_SUS_2018.xlsx]Produção!$H$4</c:f>
              <c:strCache>
                <c:ptCount val="1"/>
                <c:pt idx="0">
                  <c:v>Quantidade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7723206474190725"/>
                  <c:y val="-1.19947506561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B8-49A1-89AB-F372181187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203849518810154E-2"/>
                  <c:y val="-1.889909594634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B8-49A1-89AB-F372181187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727690288713886E-2"/>
                  <c:y val="-7.4559638378536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B8-49A1-89AB-F372181187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[ATUALIZADO_14_03_2019_SUS_2018.xlsx]Produção!$A$5:$A$7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Filantropico</c:v>
                </c:pt>
              </c:strCache>
            </c:strRef>
          </c:cat>
          <c:val>
            <c:numRef>
              <c:f>[ATUALIZADO_14_03_2019_SUS_2018.xlsx]Produção!$H$5:$H$7</c:f>
              <c:numCache>
                <c:formatCode>0.00%</c:formatCode>
                <c:ptCount val="3"/>
                <c:pt idx="0">
                  <c:v>0.84416378172556439</c:v>
                </c:pt>
                <c:pt idx="1">
                  <c:v>6.6898632978714803E-2</c:v>
                </c:pt>
                <c:pt idx="2">
                  <c:v>8.8937585295720781E-2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B8-49A1-89AB-F3721811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[ATUALIZADO_14_03_2019_SUS_2018.xlsx]Produção!$I$4</c:f>
              <c:strCache>
                <c:ptCount val="1"/>
                <c:pt idx="0">
                  <c:v>Valor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[ATUALIZADO_14_03_2019_SUS_2018.xlsx]Produção!$A$5:$A$7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Filantropico</c:v>
                </c:pt>
              </c:strCache>
            </c:strRef>
          </c:cat>
          <c:val>
            <c:numRef>
              <c:f>[ATUALIZADO_14_03_2019_SUS_2018.xlsx]Produção!$I$5:$I$7</c:f>
              <c:numCache>
                <c:formatCode>0.00%</c:formatCode>
                <c:ptCount val="3"/>
                <c:pt idx="0">
                  <c:v>0.44692606938886148</c:v>
                </c:pt>
                <c:pt idx="1">
                  <c:v>0.16907000607115083</c:v>
                </c:pt>
                <c:pt idx="2">
                  <c:v>0.38400392453998761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9-4722-A2DE-152E12663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2822025622883994E-2"/>
          <c:y val="0.86516477107028267"/>
          <c:w val="0.57327734033245847"/>
          <c:h val="0.130781204432779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210A2-248C-4822-91B4-2E5223062490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69C7-D440-438B-B610-17635FB69A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67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B524D-2374-4FBE-8E4F-417BFD2B6D84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12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A0FB04-6AAD-40B8-9A25-0EE7136AF0D0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036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0B445D-A8AD-46B5-8CB8-AD43424DCCD6}" type="slidenum">
              <a:rPr lang="en-US" altLang="pt-BR" smtClean="0"/>
              <a:pPr/>
              <a:t>12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13666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A6ADFD-D188-4C42-BE56-850979F109DB}" type="slidenum">
              <a:rPr lang="en-US" altLang="pt-BR" smtClean="0"/>
              <a:pPr/>
              <a:t>13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01827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0958A2-6BAE-4933-A613-7D39C83A6E4F}" type="slidenum">
              <a:rPr lang="en-US" altLang="pt-BR" smtClean="0"/>
              <a:pPr/>
              <a:t>14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87916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6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70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9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0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65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78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5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71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08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5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148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75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57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525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99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93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88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8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54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724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2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99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34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876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53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2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8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4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5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4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2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06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313151" y="6301310"/>
            <a:ext cx="3920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 da </a:t>
            </a:r>
            <a:r>
              <a:rPr lang="en-US" sz="1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apresentação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DD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/MM/AAAA</a:t>
            </a:r>
          </a:p>
        </p:txBody>
      </p:sp>
    </p:spTree>
    <p:extLst>
      <p:ext uri="{BB962C8B-B14F-4D97-AF65-F5344CB8AC3E}">
        <p14:creationId xmlns:p14="http://schemas.microsoft.com/office/powerpoint/2010/main" val="204187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556"/>
          </a:xfrm>
          <a:prstGeom prst="rect">
            <a:avLst/>
          </a:prstGeom>
        </p:spPr>
      </p:pic>
      <p:sp>
        <p:nvSpPr>
          <p:cNvPr id="4" name="CaixaDeTexto 3"/>
          <p:cNvSpPr txBox="1"/>
          <p:nvPr userDrawn="1"/>
        </p:nvSpPr>
        <p:spPr>
          <a:xfrm>
            <a:off x="313151" y="6301310"/>
            <a:ext cx="3920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 da </a:t>
            </a:r>
            <a:r>
              <a:rPr lang="en-US" sz="1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apresentação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DD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/MM/AAAA</a:t>
            </a:r>
          </a:p>
        </p:txBody>
      </p:sp>
    </p:spTree>
    <p:extLst>
      <p:ext uri="{BB962C8B-B14F-4D97-AF65-F5344CB8AC3E}">
        <p14:creationId xmlns:p14="http://schemas.microsoft.com/office/powerpoint/2010/main" val="46279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9000" y="774809"/>
            <a:ext cx="1029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pt-BR" sz="2800" dirty="0" smtClean="0">
                <a:solidFill>
                  <a:srgbClr val="1967B0"/>
                </a:solidFill>
              </a:rPr>
              <a:t>Escola Nacional de Formação e Aperfeiçoamento de </a:t>
            </a:r>
            <a:r>
              <a:rPr lang="pt-BR" sz="2800" dirty="0" smtClean="0">
                <a:solidFill>
                  <a:srgbClr val="1967B0"/>
                </a:solidFill>
              </a:rPr>
              <a:t>Magistrados</a:t>
            </a:r>
            <a:endParaRPr lang="pt-BR" sz="2800" dirty="0" smtClean="0">
              <a:solidFill>
                <a:srgbClr val="1967B0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pt-BR" sz="2800" dirty="0" smtClean="0">
                <a:solidFill>
                  <a:srgbClr val="1967B0"/>
                </a:solidFill>
              </a:rPr>
              <a:t>Conselho Nacional de Justiça</a:t>
            </a:r>
          </a:p>
          <a:p>
            <a:pPr algn="just">
              <a:lnSpc>
                <a:spcPts val="3600"/>
              </a:lnSpc>
            </a:pPr>
            <a:endParaRPr lang="pt-BR" sz="2800" dirty="0" smtClean="0">
              <a:solidFill>
                <a:srgbClr val="1967B0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pt-BR" sz="2800" dirty="0">
                <a:solidFill>
                  <a:srgbClr val="1967B0"/>
                </a:solidFill>
              </a:rPr>
              <a:t>1º Curso Nacional </a:t>
            </a:r>
            <a:r>
              <a:rPr lang="pt-BR" sz="2800" dirty="0" smtClean="0">
                <a:solidFill>
                  <a:srgbClr val="1967B0"/>
                </a:solidFill>
              </a:rPr>
              <a:t>– </a:t>
            </a:r>
            <a:r>
              <a:rPr lang="pt-BR" sz="2800" dirty="0" err="1" smtClean="0">
                <a:solidFill>
                  <a:srgbClr val="1967B0"/>
                </a:solidFill>
              </a:rPr>
              <a:t>Judicialização</a:t>
            </a:r>
            <a:r>
              <a:rPr lang="pt-BR" sz="2800" dirty="0" smtClean="0">
                <a:solidFill>
                  <a:srgbClr val="1967B0"/>
                </a:solidFill>
              </a:rPr>
              <a:t> da Saúde</a:t>
            </a:r>
            <a:endParaRPr lang="pt-BR" sz="2800" dirty="0">
              <a:solidFill>
                <a:srgbClr val="1967B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14800" y="4445001"/>
            <a:ext cx="2705100" cy="50799"/>
          </a:xfrm>
          <a:prstGeom prst="rect">
            <a:avLst/>
          </a:prstGeom>
          <a:solidFill>
            <a:srgbClr val="EA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E4CD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5573" y="237995"/>
            <a:ext cx="1741117" cy="37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D90FD07-F8AC-4E93-9201-EAE7341098BA}"/>
              </a:ext>
            </a:extLst>
          </p:cNvPr>
          <p:cNvSpPr txBox="1"/>
          <p:nvPr/>
        </p:nvSpPr>
        <p:spPr>
          <a:xfrm>
            <a:off x="1752600" y="3078036"/>
            <a:ext cx="74168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2400" dirty="0" smtClean="0">
                <a:solidFill>
                  <a:srgbClr val="1967B0"/>
                </a:solidFill>
              </a:rPr>
              <a:t>Enunciado 93 da III Jornada de Direito em Saúde do CNJ: </a:t>
            </a:r>
          </a:p>
          <a:p>
            <a:pPr algn="ctr">
              <a:lnSpc>
                <a:spcPts val="3600"/>
              </a:lnSpc>
            </a:pPr>
            <a:r>
              <a:rPr lang="pt-BR" sz="2400" dirty="0" smtClean="0">
                <a:solidFill>
                  <a:srgbClr val="1967B0"/>
                </a:solidFill>
              </a:rPr>
              <a:t>Perspectivas interinstitucionais sobre filas de espera</a:t>
            </a:r>
          </a:p>
          <a:p>
            <a:pPr algn="ctr">
              <a:lnSpc>
                <a:spcPts val="3600"/>
              </a:lnSpc>
            </a:pPr>
            <a:endParaRPr lang="pt-BR" sz="2400" dirty="0" smtClean="0">
              <a:solidFill>
                <a:srgbClr val="1967B0"/>
              </a:solidFill>
            </a:endParaRPr>
          </a:p>
          <a:p>
            <a:pPr algn="ctr">
              <a:lnSpc>
                <a:spcPts val="3600"/>
              </a:lnSpc>
            </a:pPr>
            <a:r>
              <a:rPr lang="pt-BR" sz="2000" dirty="0" smtClean="0">
                <a:solidFill>
                  <a:srgbClr val="1967B0"/>
                </a:solidFill>
              </a:rPr>
              <a:t>Brasília – DF – 07/10/2019</a:t>
            </a:r>
          </a:p>
          <a:p>
            <a:pPr algn="ctr">
              <a:lnSpc>
                <a:spcPts val="3600"/>
              </a:lnSpc>
            </a:pPr>
            <a:endParaRPr lang="pt-BR" sz="2000" dirty="0">
              <a:solidFill>
                <a:srgbClr val="1967B0"/>
              </a:solidFill>
            </a:endParaRPr>
          </a:p>
          <a:p>
            <a:pPr algn="ctr">
              <a:lnSpc>
                <a:spcPts val="3600"/>
              </a:lnSpc>
            </a:pPr>
            <a:r>
              <a:rPr lang="pt-BR" sz="2000" dirty="0" smtClean="0">
                <a:solidFill>
                  <a:srgbClr val="1967B0"/>
                </a:solidFill>
              </a:rPr>
              <a:t>Maria Inez </a:t>
            </a:r>
            <a:r>
              <a:rPr lang="pt-BR" sz="2000" dirty="0" err="1" smtClean="0">
                <a:solidFill>
                  <a:srgbClr val="1967B0"/>
                </a:solidFill>
              </a:rPr>
              <a:t>Pordeus</a:t>
            </a:r>
            <a:r>
              <a:rPr lang="pt-BR" sz="2000" dirty="0" smtClean="0">
                <a:solidFill>
                  <a:srgbClr val="1967B0"/>
                </a:solidFill>
              </a:rPr>
              <a:t> Gadelha</a:t>
            </a:r>
          </a:p>
        </p:txBody>
      </p:sp>
    </p:spTree>
    <p:extLst>
      <p:ext uri="{BB962C8B-B14F-4D97-AF65-F5344CB8AC3E}">
        <p14:creationId xmlns:p14="http://schemas.microsoft.com/office/powerpoint/2010/main" val="10283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644899" y="987425"/>
            <a:ext cx="4000501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Listas de Espera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85900" y="2149039"/>
            <a:ext cx="8318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333333"/>
                </a:solidFill>
                <a:latin typeface="MosquitoStd"/>
              </a:rPr>
              <a:t>	</a:t>
            </a:r>
            <a:r>
              <a:rPr lang="pt-BR" sz="2400" kern="0" dirty="0">
                <a:solidFill>
                  <a:prstClr val="black"/>
                </a:solidFill>
              </a:rPr>
              <a:t>As listas de espera constituem uma tecnologia de gestão da clínica orientada a racionalizar o acesso a serviços em que existe desequilíbrio </a:t>
            </a:r>
            <a:r>
              <a:rPr lang="pt-BR" sz="2400" kern="0" dirty="0" smtClean="0">
                <a:solidFill>
                  <a:prstClr val="black"/>
                </a:solidFill>
              </a:rPr>
              <a:t>entre oferta </a:t>
            </a:r>
            <a:r>
              <a:rPr lang="pt-BR" sz="2400" kern="0" dirty="0">
                <a:solidFill>
                  <a:prstClr val="black"/>
                </a:solidFill>
              </a:rPr>
              <a:t>e demanda. Essa tecnologia para funcionar adequadamente </a:t>
            </a:r>
            <a:r>
              <a:rPr lang="pt-BR" sz="2400" kern="0" dirty="0" smtClean="0">
                <a:solidFill>
                  <a:prstClr val="black"/>
                </a:solidFill>
              </a:rPr>
              <a:t>implica duas </a:t>
            </a:r>
            <a:r>
              <a:rPr lang="pt-BR" sz="2400" kern="0" dirty="0">
                <a:solidFill>
                  <a:prstClr val="black"/>
                </a:solidFill>
              </a:rPr>
              <a:t>condições essenciais: a transparência e o ordenamento por </a:t>
            </a:r>
            <a:r>
              <a:rPr lang="pt-BR" sz="2400" kern="0" dirty="0" smtClean="0">
                <a:solidFill>
                  <a:prstClr val="black"/>
                </a:solidFill>
              </a:rPr>
              <a:t>riscos do </a:t>
            </a:r>
            <a:r>
              <a:rPr lang="pt-BR" sz="2400" kern="0" dirty="0">
                <a:solidFill>
                  <a:prstClr val="black"/>
                </a:solidFill>
              </a:rPr>
              <a:t>acesso da população aos serviços de saúde.</a:t>
            </a:r>
          </a:p>
        </p:txBody>
      </p:sp>
    </p:spTree>
    <p:extLst>
      <p:ext uri="{BB962C8B-B14F-4D97-AF65-F5344CB8AC3E}">
        <p14:creationId xmlns:p14="http://schemas.microsoft.com/office/powerpoint/2010/main" val="562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727325" y="3008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pt-BR" b="1" u="sng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938563" y="2341364"/>
            <a:ext cx="102387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6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O que dificulta se alcançar a gestão virtuosa?</a:t>
            </a:r>
            <a:endParaRPr lang="pt-BR" sz="3600" b="1" dirty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336925" y="95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b="1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1854200" y="1079500"/>
            <a:ext cx="8102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 Sistema de Saúde Brasileiro</a:t>
            </a:r>
            <a:endParaRPr lang="pt-BR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524125" y="1928813"/>
            <a:ext cx="7729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4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400" b="1">
                <a:solidFill>
                  <a:srgbClr val="990000"/>
                </a:solidFill>
              </a:rPr>
              <a:t>Primário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2400" b="1">
                <a:solidFill>
                  <a:srgbClr val="990000"/>
                </a:solidFill>
                <a:sym typeface="Monotype Sorts"/>
              </a:rPr>
              <a:t></a:t>
            </a:r>
            <a:r>
              <a:rPr lang="pt-BR" altLang="pt-BR" sz="2800" b="1">
                <a:solidFill>
                  <a:srgbClr val="990000"/>
                </a:solidFill>
                <a:sym typeface="Monotype Sorts"/>
              </a:rPr>
              <a:t>  </a:t>
            </a:r>
            <a:r>
              <a:rPr lang="pt-BR" altLang="pt-BR" sz="2800" b="1">
                <a:solidFill>
                  <a:srgbClr val="990000"/>
                </a:solidFill>
              </a:rPr>
              <a:t>SUS</a:t>
            </a:r>
            <a:r>
              <a:rPr lang="pt-BR" altLang="pt-BR" sz="3200" b="1">
                <a:solidFill>
                  <a:srgbClr val="990000"/>
                </a:solidFill>
              </a:rPr>
              <a:t>	</a:t>
            </a:r>
            <a:r>
              <a:rPr lang="pt-BR" altLang="pt-BR" sz="2400" b="1">
                <a:solidFill>
                  <a:srgbClr val="990000"/>
                </a:solidFill>
              </a:rPr>
              <a:t>Secundário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200" b="1">
                <a:solidFill>
                  <a:srgbClr val="990000"/>
                </a:solidFill>
              </a:rPr>
              <a:t> 			</a:t>
            </a:r>
            <a:r>
              <a:rPr lang="pt-BR" altLang="pt-BR" sz="2400" b="1">
                <a:solidFill>
                  <a:srgbClr val="990000"/>
                </a:solidFill>
              </a:rPr>
              <a:t>Terciário (alto custo/complexidade)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590800" y="3643313"/>
            <a:ext cx="8077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2400" b="1">
                <a:solidFill>
                  <a:srgbClr val="003399"/>
                </a:solidFill>
              </a:rPr>
              <a:t>Saúde Suplementar</a:t>
            </a:r>
            <a:endParaRPr lang="pt-BR" altLang="pt-BR" sz="2400" b="1" i="1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</a:pPr>
            <a:r>
              <a:rPr lang="pt-BR" altLang="pt-BR" sz="2400" b="1" i="1">
                <a:solidFill>
                  <a:schemeClr val="hlink"/>
                </a:solidFill>
              </a:rPr>
              <a:t>	</a:t>
            </a:r>
            <a:r>
              <a:rPr lang="pt-BR" altLang="pt-BR" b="1" i="1">
                <a:solidFill>
                  <a:schemeClr val="tx2"/>
                </a:solidFill>
              </a:rPr>
              <a:t>(primário </a:t>
            </a:r>
            <a:r>
              <a:rPr lang="pt-BR" altLang="pt-BR" sz="1400" b="1" i="1">
                <a:solidFill>
                  <a:schemeClr val="tx2"/>
                </a:solidFill>
              </a:rPr>
              <a:t>&lt;</a:t>
            </a:r>
            <a:r>
              <a:rPr lang="pt-BR" altLang="pt-BR" sz="1400" b="1"/>
              <a:t> </a:t>
            </a:r>
            <a:r>
              <a:rPr lang="pt-BR" altLang="pt-BR" b="1" i="1">
                <a:solidFill>
                  <a:schemeClr val="tx2"/>
                </a:solidFill>
              </a:rPr>
              <a:t>secundário </a:t>
            </a:r>
            <a:r>
              <a:rPr lang="pt-BR" altLang="pt-BR" sz="1400" b="1" i="1">
                <a:solidFill>
                  <a:schemeClr val="tx2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&gt;</a:t>
            </a:r>
            <a:r>
              <a:rPr lang="pt-BR" altLang="pt-BR" b="1" i="1">
                <a:solidFill>
                  <a:schemeClr val="tx2"/>
                </a:solidFill>
              </a:rPr>
              <a:t> terciário / internação &lt; ambulatório)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pt-BR" altLang="pt-BR" sz="2000" b="1" i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2400" b="1">
                <a:solidFill>
                  <a:srgbClr val="222286"/>
                </a:solidFill>
              </a:rPr>
              <a:t>Estatal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pt-BR" altLang="pt-BR" sz="2400">
              <a:solidFill>
                <a:srgbClr val="22228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2400" b="1">
                <a:solidFill>
                  <a:srgbClr val="222286"/>
                </a:solidFill>
              </a:rPr>
              <a:t>Ministérios Militares</a:t>
            </a:r>
          </a:p>
        </p:txBody>
      </p:sp>
    </p:spTree>
    <p:extLst>
      <p:ext uri="{BB962C8B-B14F-4D97-AF65-F5344CB8AC3E}">
        <p14:creationId xmlns:p14="http://schemas.microsoft.com/office/powerpoint/2010/main" val="3309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36925" y="95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b="1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66989" y="685800"/>
            <a:ext cx="705802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PROPORCIONALIDADE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76600" y="1905000"/>
            <a:ext cx="601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2800">
                <a:solidFill>
                  <a:srgbClr val="003399"/>
                </a:solidFill>
              </a:rPr>
              <a:t> </a:t>
            </a:r>
            <a:r>
              <a:rPr lang="pt-BR" altLang="pt-BR" sz="2800" b="1">
                <a:solidFill>
                  <a:srgbClr val="003399"/>
                </a:solidFill>
              </a:rPr>
              <a:t>SUS	  =    	75% do Sistema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24200" y="4800600"/>
            <a:ext cx="27511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pt-BR" altLang="pt-BR" sz="2800" b="1">
                <a:solidFill>
                  <a:srgbClr val="990000"/>
                </a:solidFill>
              </a:rPr>
              <a:t>Público = 25%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477000" y="48006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pt-BR" altLang="pt-BR" sz="2800" b="1">
                <a:solidFill>
                  <a:srgbClr val="990000"/>
                </a:solidFill>
              </a:rPr>
              <a:t>Privado = 75% </a:t>
            </a:r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6324601" y="2895600"/>
            <a:ext cx="1558925" cy="1468438"/>
            <a:chOff x="2640" y="1680"/>
            <a:chExt cx="1105" cy="925"/>
          </a:xfrm>
        </p:grpSpPr>
        <p:sp>
          <p:nvSpPr>
            <p:cNvPr id="123912" name="Freeform 8"/>
            <p:cNvSpPr>
              <a:spLocks/>
            </p:cNvSpPr>
            <p:nvPr/>
          </p:nvSpPr>
          <p:spPr bwMode="auto">
            <a:xfrm>
              <a:off x="2641" y="1683"/>
              <a:ext cx="640" cy="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46" y="57"/>
                </a:cxn>
                <a:cxn ang="0">
                  <a:pos x="89" y="72"/>
                </a:cxn>
                <a:cxn ang="0">
                  <a:pos x="127" y="90"/>
                </a:cxn>
                <a:cxn ang="0">
                  <a:pos x="166" y="108"/>
                </a:cxn>
                <a:cxn ang="0">
                  <a:pos x="200" y="126"/>
                </a:cxn>
                <a:cxn ang="0">
                  <a:pos x="228" y="144"/>
                </a:cxn>
                <a:cxn ang="0">
                  <a:pos x="254" y="160"/>
                </a:cxn>
                <a:cxn ang="0">
                  <a:pos x="285" y="181"/>
                </a:cxn>
                <a:cxn ang="0">
                  <a:pos x="311" y="205"/>
                </a:cxn>
                <a:cxn ang="0">
                  <a:pos x="341" y="235"/>
                </a:cxn>
                <a:cxn ang="0">
                  <a:pos x="365" y="262"/>
                </a:cxn>
                <a:cxn ang="0">
                  <a:pos x="389" y="289"/>
                </a:cxn>
                <a:cxn ang="0">
                  <a:pos x="411" y="319"/>
                </a:cxn>
                <a:cxn ang="0">
                  <a:pos x="440" y="355"/>
                </a:cxn>
                <a:cxn ang="0">
                  <a:pos x="470" y="397"/>
                </a:cxn>
                <a:cxn ang="0">
                  <a:pos x="487" y="427"/>
                </a:cxn>
                <a:cxn ang="0">
                  <a:pos x="505" y="459"/>
                </a:cxn>
                <a:cxn ang="0">
                  <a:pos x="524" y="490"/>
                </a:cxn>
                <a:cxn ang="0">
                  <a:pos x="540" y="520"/>
                </a:cxn>
                <a:cxn ang="0">
                  <a:pos x="560" y="568"/>
                </a:cxn>
                <a:cxn ang="0">
                  <a:pos x="572" y="607"/>
                </a:cxn>
                <a:cxn ang="0">
                  <a:pos x="639" y="595"/>
                </a:cxn>
                <a:cxn ang="0">
                  <a:pos x="617" y="529"/>
                </a:cxn>
                <a:cxn ang="0">
                  <a:pos x="584" y="459"/>
                </a:cxn>
                <a:cxn ang="0">
                  <a:pos x="550" y="400"/>
                </a:cxn>
                <a:cxn ang="0">
                  <a:pos x="505" y="337"/>
                </a:cxn>
                <a:cxn ang="0">
                  <a:pos x="446" y="247"/>
                </a:cxn>
                <a:cxn ang="0">
                  <a:pos x="379" y="172"/>
                </a:cxn>
                <a:cxn ang="0">
                  <a:pos x="309" y="108"/>
                </a:cxn>
                <a:cxn ang="0">
                  <a:pos x="246" y="69"/>
                </a:cxn>
                <a:cxn ang="0">
                  <a:pos x="168" y="30"/>
                </a:cxn>
                <a:cxn ang="0">
                  <a:pos x="105" y="15"/>
                </a:cxn>
                <a:cxn ang="0">
                  <a:pos x="0" y="0"/>
                </a:cxn>
              </a:cxnLst>
              <a:rect l="0" t="0" r="r" b="b"/>
              <a:pathLst>
                <a:path w="640" h="608">
                  <a:moveTo>
                    <a:pt x="0" y="0"/>
                  </a:moveTo>
                  <a:lnTo>
                    <a:pt x="0" y="45"/>
                  </a:lnTo>
                  <a:lnTo>
                    <a:pt x="46" y="57"/>
                  </a:lnTo>
                  <a:lnTo>
                    <a:pt x="89" y="72"/>
                  </a:lnTo>
                  <a:lnTo>
                    <a:pt x="127" y="90"/>
                  </a:lnTo>
                  <a:lnTo>
                    <a:pt x="166" y="108"/>
                  </a:lnTo>
                  <a:lnTo>
                    <a:pt x="200" y="126"/>
                  </a:lnTo>
                  <a:lnTo>
                    <a:pt x="228" y="144"/>
                  </a:lnTo>
                  <a:lnTo>
                    <a:pt x="254" y="160"/>
                  </a:lnTo>
                  <a:lnTo>
                    <a:pt x="285" y="181"/>
                  </a:lnTo>
                  <a:lnTo>
                    <a:pt x="311" y="205"/>
                  </a:lnTo>
                  <a:lnTo>
                    <a:pt x="341" y="235"/>
                  </a:lnTo>
                  <a:lnTo>
                    <a:pt x="365" y="262"/>
                  </a:lnTo>
                  <a:lnTo>
                    <a:pt x="389" y="289"/>
                  </a:lnTo>
                  <a:lnTo>
                    <a:pt x="411" y="319"/>
                  </a:lnTo>
                  <a:lnTo>
                    <a:pt x="440" y="355"/>
                  </a:lnTo>
                  <a:lnTo>
                    <a:pt x="470" y="397"/>
                  </a:lnTo>
                  <a:lnTo>
                    <a:pt x="487" y="427"/>
                  </a:lnTo>
                  <a:lnTo>
                    <a:pt x="505" y="459"/>
                  </a:lnTo>
                  <a:lnTo>
                    <a:pt x="524" y="490"/>
                  </a:lnTo>
                  <a:lnTo>
                    <a:pt x="540" y="520"/>
                  </a:lnTo>
                  <a:lnTo>
                    <a:pt x="560" y="568"/>
                  </a:lnTo>
                  <a:lnTo>
                    <a:pt x="572" y="607"/>
                  </a:lnTo>
                  <a:lnTo>
                    <a:pt x="639" y="595"/>
                  </a:lnTo>
                  <a:lnTo>
                    <a:pt x="617" y="529"/>
                  </a:lnTo>
                  <a:lnTo>
                    <a:pt x="584" y="459"/>
                  </a:lnTo>
                  <a:lnTo>
                    <a:pt x="550" y="400"/>
                  </a:lnTo>
                  <a:lnTo>
                    <a:pt x="505" y="337"/>
                  </a:lnTo>
                  <a:lnTo>
                    <a:pt x="446" y="247"/>
                  </a:lnTo>
                  <a:lnTo>
                    <a:pt x="379" y="172"/>
                  </a:lnTo>
                  <a:lnTo>
                    <a:pt x="309" y="108"/>
                  </a:lnTo>
                  <a:lnTo>
                    <a:pt x="246" y="69"/>
                  </a:lnTo>
                  <a:lnTo>
                    <a:pt x="168" y="30"/>
                  </a:lnTo>
                  <a:lnTo>
                    <a:pt x="105" y="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23913" name="Freeform 9"/>
            <p:cNvSpPr>
              <a:spLocks/>
            </p:cNvSpPr>
            <p:nvPr/>
          </p:nvSpPr>
          <p:spPr bwMode="auto">
            <a:xfrm>
              <a:off x="3413" y="2170"/>
              <a:ext cx="332" cy="435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13" y="409"/>
                </a:cxn>
                <a:cxn ang="0">
                  <a:pos x="28" y="383"/>
                </a:cxn>
                <a:cxn ang="0">
                  <a:pos x="48" y="356"/>
                </a:cxn>
                <a:cxn ang="0">
                  <a:pos x="72" y="325"/>
                </a:cxn>
                <a:cxn ang="0">
                  <a:pos x="95" y="291"/>
                </a:cxn>
                <a:cxn ang="0">
                  <a:pos x="120" y="259"/>
                </a:cxn>
                <a:cxn ang="0">
                  <a:pos x="142" y="232"/>
                </a:cxn>
                <a:cxn ang="0">
                  <a:pos x="162" y="208"/>
                </a:cxn>
                <a:cxn ang="0">
                  <a:pos x="184" y="186"/>
                </a:cxn>
                <a:cxn ang="0">
                  <a:pos x="207" y="164"/>
                </a:cxn>
                <a:cxn ang="0">
                  <a:pos x="234" y="141"/>
                </a:cxn>
                <a:cxn ang="0">
                  <a:pos x="258" y="123"/>
                </a:cxn>
                <a:cxn ang="0">
                  <a:pos x="284" y="107"/>
                </a:cxn>
                <a:cxn ang="0">
                  <a:pos x="311" y="90"/>
                </a:cxn>
                <a:cxn ang="0">
                  <a:pos x="331" y="76"/>
                </a:cxn>
                <a:cxn ang="0">
                  <a:pos x="331" y="0"/>
                </a:cxn>
                <a:cxn ang="0">
                  <a:pos x="295" y="15"/>
                </a:cxn>
                <a:cxn ang="0">
                  <a:pos x="242" y="49"/>
                </a:cxn>
                <a:cxn ang="0">
                  <a:pos x="174" y="92"/>
                </a:cxn>
                <a:cxn ang="0">
                  <a:pos x="124" y="138"/>
                </a:cxn>
                <a:cxn ang="0">
                  <a:pos x="79" y="204"/>
                </a:cxn>
                <a:cxn ang="0">
                  <a:pos x="34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332" h="435">
                  <a:moveTo>
                    <a:pt x="0" y="335"/>
                  </a:moveTo>
                  <a:lnTo>
                    <a:pt x="0" y="434"/>
                  </a:lnTo>
                  <a:lnTo>
                    <a:pt x="13" y="409"/>
                  </a:lnTo>
                  <a:lnTo>
                    <a:pt x="28" y="383"/>
                  </a:lnTo>
                  <a:lnTo>
                    <a:pt x="48" y="356"/>
                  </a:lnTo>
                  <a:lnTo>
                    <a:pt x="72" y="325"/>
                  </a:lnTo>
                  <a:lnTo>
                    <a:pt x="95" y="291"/>
                  </a:lnTo>
                  <a:lnTo>
                    <a:pt x="120" y="259"/>
                  </a:lnTo>
                  <a:lnTo>
                    <a:pt x="142" y="232"/>
                  </a:lnTo>
                  <a:lnTo>
                    <a:pt x="162" y="208"/>
                  </a:lnTo>
                  <a:lnTo>
                    <a:pt x="184" y="186"/>
                  </a:lnTo>
                  <a:lnTo>
                    <a:pt x="207" y="164"/>
                  </a:lnTo>
                  <a:lnTo>
                    <a:pt x="234" y="141"/>
                  </a:lnTo>
                  <a:lnTo>
                    <a:pt x="258" y="123"/>
                  </a:lnTo>
                  <a:lnTo>
                    <a:pt x="284" y="107"/>
                  </a:lnTo>
                  <a:lnTo>
                    <a:pt x="311" y="90"/>
                  </a:lnTo>
                  <a:lnTo>
                    <a:pt x="331" y="76"/>
                  </a:lnTo>
                  <a:lnTo>
                    <a:pt x="331" y="0"/>
                  </a:lnTo>
                  <a:lnTo>
                    <a:pt x="295" y="15"/>
                  </a:lnTo>
                  <a:lnTo>
                    <a:pt x="242" y="49"/>
                  </a:lnTo>
                  <a:lnTo>
                    <a:pt x="174" y="92"/>
                  </a:lnTo>
                  <a:lnTo>
                    <a:pt x="124" y="138"/>
                  </a:lnTo>
                  <a:lnTo>
                    <a:pt x="79" y="204"/>
                  </a:lnTo>
                  <a:lnTo>
                    <a:pt x="34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auto">
            <a:xfrm>
              <a:off x="3017" y="2333"/>
              <a:ext cx="396" cy="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25" y="90"/>
                </a:cxn>
                <a:cxn ang="0">
                  <a:pos x="52" y="97"/>
                </a:cxn>
                <a:cxn ang="0">
                  <a:pos x="76" y="106"/>
                </a:cxn>
                <a:cxn ang="0">
                  <a:pos x="102" y="115"/>
                </a:cxn>
                <a:cxn ang="0">
                  <a:pos x="131" y="126"/>
                </a:cxn>
                <a:cxn ang="0">
                  <a:pos x="164" y="138"/>
                </a:cxn>
                <a:cxn ang="0">
                  <a:pos x="204" y="156"/>
                </a:cxn>
                <a:cxn ang="0">
                  <a:pos x="243" y="172"/>
                </a:cxn>
                <a:cxn ang="0">
                  <a:pos x="268" y="185"/>
                </a:cxn>
                <a:cxn ang="0">
                  <a:pos x="298" y="203"/>
                </a:cxn>
                <a:cxn ang="0">
                  <a:pos x="331" y="223"/>
                </a:cxn>
                <a:cxn ang="0">
                  <a:pos x="361" y="243"/>
                </a:cxn>
                <a:cxn ang="0">
                  <a:pos x="382" y="259"/>
                </a:cxn>
                <a:cxn ang="0">
                  <a:pos x="395" y="270"/>
                </a:cxn>
                <a:cxn ang="0">
                  <a:pos x="395" y="167"/>
                </a:cxn>
                <a:cxn ang="0">
                  <a:pos x="370" y="141"/>
                </a:cxn>
                <a:cxn ang="0">
                  <a:pos x="321" y="105"/>
                </a:cxn>
                <a:cxn ang="0">
                  <a:pos x="263" y="69"/>
                </a:cxn>
                <a:cxn ang="0">
                  <a:pos x="211" y="49"/>
                </a:cxn>
                <a:cxn ang="0">
                  <a:pos x="152" y="24"/>
                </a:cxn>
                <a:cxn ang="0">
                  <a:pos x="92" y="7"/>
                </a:cxn>
                <a:cxn ang="0">
                  <a:pos x="50" y="1"/>
                </a:cxn>
                <a:cxn ang="0">
                  <a:pos x="0" y="0"/>
                </a:cxn>
              </a:cxnLst>
              <a:rect l="0" t="0" r="r" b="b"/>
              <a:pathLst>
                <a:path w="396" h="271">
                  <a:moveTo>
                    <a:pt x="0" y="0"/>
                  </a:moveTo>
                  <a:lnTo>
                    <a:pt x="0" y="83"/>
                  </a:lnTo>
                  <a:lnTo>
                    <a:pt x="25" y="90"/>
                  </a:lnTo>
                  <a:lnTo>
                    <a:pt x="52" y="97"/>
                  </a:lnTo>
                  <a:lnTo>
                    <a:pt x="76" y="106"/>
                  </a:lnTo>
                  <a:lnTo>
                    <a:pt x="102" y="115"/>
                  </a:lnTo>
                  <a:lnTo>
                    <a:pt x="131" y="126"/>
                  </a:lnTo>
                  <a:lnTo>
                    <a:pt x="164" y="138"/>
                  </a:lnTo>
                  <a:lnTo>
                    <a:pt x="204" y="156"/>
                  </a:lnTo>
                  <a:lnTo>
                    <a:pt x="243" y="172"/>
                  </a:lnTo>
                  <a:lnTo>
                    <a:pt x="268" y="185"/>
                  </a:lnTo>
                  <a:lnTo>
                    <a:pt x="298" y="203"/>
                  </a:lnTo>
                  <a:lnTo>
                    <a:pt x="331" y="223"/>
                  </a:lnTo>
                  <a:lnTo>
                    <a:pt x="361" y="243"/>
                  </a:lnTo>
                  <a:lnTo>
                    <a:pt x="382" y="259"/>
                  </a:lnTo>
                  <a:lnTo>
                    <a:pt x="395" y="270"/>
                  </a:lnTo>
                  <a:lnTo>
                    <a:pt x="395" y="167"/>
                  </a:lnTo>
                  <a:lnTo>
                    <a:pt x="370" y="141"/>
                  </a:lnTo>
                  <a:lnTo>
                    <a:pt x="321" y="105"/>
                  </a:lnTo>
                  <a:lnTo>
                    <a:pt x="263" y="69"/>
                  </a:lnTo>
                  <a:lnTo>
                    <a:pt x="211" y="49"/>
                  </a:lnTo>
                  <a:lnTo>
                    <a:pt x="152" y="24"/>
                  </a:lnTo>
                  <a:lnTo>
                    <a:pt x="92" y="7"/>
                  </a:lnTo>
                  <a:lnTo>
                    <a:pt x="50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23915" name="Freeform 11"/>
            <p:cNvSpPr>
              <a:spLocks/>
            </p:cNvSpPr>
            <p:nvPr/>
          </p:nvSpPr>
          <p:spPr bwMode="auto">
            <a:xfrm>
              <a:off x="2640" y="1680"/>
              <a:ext cx="1105" cy="82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27" y="0"/>
                </a:cxn>
                <a:cxn ang="0">
                  <a:pos x="195" y="6"/>
                </a:cxn>
                <a:cxn ang="0">
                  <a:pos x="259" y="21"/>
                </a:cxn>
                <a:cxn ang="0">
                  <a:pos x="333" y="45"/>
                </a:cxn>
                <a:cxn ang="0">
                  <a:pos x="403" y="78"/>
                </a:cxn>
                <a:cxn ang="0">
                  <a:pos x="478" y="123"/>
                </a:cxn>
                <a:cxn ang="0">
                  <a:pos x="544" y="170"/>
                </a:cxn>
                <a:cxn ang="0">
                  <a:pos x="607" y="217"/>
                </a:cxn>
                <a:cxn ang="0">
                  <a:pos x="672" y="271"/>
                </a:cxn>
                <a:cxn ang="0">
                  <a:pos x="732" y="331"/>
                </a:cxn>
                <a:cxn ang="0">
                  <a:pos x="791" y="400"/>
                </a:cxn>
                <a:cxn ang="0">
                  <a:pos x="838" y="469"/>
                </a:cxn>
                <a:cxn ang="0">
                  <a:pos x="870" y="533"/>
                </a:cxn>
                <a:cxn ang="0">
                  <a:pos x="1071" y="512"/>
                </a:cxn>
                <a:cxn ang="0">
                  <a:pos x="1003" y="557"/>
                </a:cxn>
                <a:cxn ang="0">
                  <a:pos x="955" y="593"/>
                </a:cxn>
                <a:cxn ang="0">
                  <a:pos x="915" y="630"/>
                </a:cxn>
                <a:cxn ang="0">
                  <a:pos x="877" y="676"/>
                </a:cxn>
                <a:cxn ang="0">
                  <a:pos x="832" y="736"/>
                </a:cxn>
                <a:cxn ang="0">
                  <a:pos x="791" y="796"/>
                </a:cxn>
                <a:cxn ang="0">
                  <a:pos x="754" y="811"/>
                </a:cxn>
                <a:cxn ang="0">
                  <a:pos x="717" y="783"/>
                </a:cxn>
                <a:cxn ang="0">
                  <a:pos x="670" y="755"/>
                </a:cxn>
                <a:cxn ang="0">
                  <a:pos x="628" y="735"/>
                </a:cxn>
                <a:cxn ang="0">
                  <a:pos x="580" y="715"/>
                </a:cxn>
                <a:cxn ang="0">
                  <a:pos x="531" y="696"/>
                </a:cxn>
                <a:cxn ang="0">
                  <a:pos x="483" y="681"/>
                </a:cxn>
                <a:cxn ang="0">
                  <a:pos x="438" y="666"/>
                </a:cxn>
                <a:cxn ang="0">
                  <a:pos x="376" y="652"/>
                </a:cxn>
                <a:cxn ang="0">
                  <a:pos x="601" y="542"/>
                </a:cxn>
                <a:cxn ang="0">
                  <a:pos x="548" y="439"/>
                </a:cxn>
                <a:cxn ang="0">
                  <a:pos x="508" y="379"/>
                </a:cxn>
                <a:cxn ang="0">
                  <a:pos x="450" y="298"/>
                </a:cxn>
                <a:cxn ang="0">
                  <a:pos x="399" y="235"/>
                </a:cxn>
                <a:cxn ang="0">
                  <a:pos x="359" y="188"/>
                </a:cxn>
                <a:cxn ang="0">
                  <a:pos x="309" y="141"/>
                </a:cxn>
                <a:cxn ang="0">
                  <a:pos x="257" y="102"/>
                </a:cxn>
                <a:cxn ang="0">
                  <a:pos x="195" y="69"/>
                </a:cxn>
                <a:cxn ang="0">
                  <a:pos x="129" y="45"/>
                </a:cxn>
                <a:cxn ang="0">
                  <a:pos x="58" y="24"/>
                </a:cxn>
              </a:cxnLst>
              <a:rect l="0" t="0" r="r" b="b"/>
              <a:pathLst>
                <a:path w="1105" h="824">
                  <a:moveTo>
                    <a:pt x="0" y="6"/>
                  </a:moveTo>
                  <a:lnTo>
                    <a:pt x="60" y="0"/>
                  </a:lnTo>
                  <a:lnTo>
                    <a:pt x="91" y="0"/>
                  </a:lnTo>
                  <a:lnTo>
                    <a:pt x="127" y="0"/>
                  </a:lnTo>
                  <a:lnTo>
                    <a:pt x="161" y="3"/>
                  </a:lnTo>
                  <a:lnTo>
                    <a:pt x="195" y="6"/>
                  </a:lnTo>
                  <a:lnTo>
                    <a:pt x="229" y="12"/>
                  </a:lnTo>
                  <a:lnTo>
                    <a:pt x="259" y="21"/>
                  </a:lnTo>
                  <a:lnTo>
                    <a:pt x="293" y="30"/>
                  </a:lnTo>
                  <a:lnTo>
                    <a:pt x="333" y="45"/>
                  </a:lnTo>
                  <a:lnTo>
                    <a:pt x="369" y="63"/>
                  </a:lnTo>
                  <a:lnTo>
                    <a:pt x="403" y="78"/>
                  </a:lnTo>
                  <a:lnTo>
                    <a:pt x="442" y="99"/>
                  </a:lnTo>
                  <a:lnTo>
                    <a:pt x="478" y="123"/>
                  </a:lnTo>
                  <a:lnTo>
                    <a:pt x="514" y="147"/>
                  </a:lnTo>
                  <a:lnTo>
                    <a:pt x="544" y="170"/>
                  </a:lnTo>
                  <a:lnTo>
                    <a:pt x="579" y="194"/>
                  </a:lnTo>
                  <a:lnTo>
                    <a:pt x="607" y="217"/>
                  </a:lnTo>
                  <a:lnTo>
                    <a:pt x="640" y="244"/>
                  </a:lnTo>
                  <a:lnTo>
                    <a:pt x="672" y="271"/>
                  </a:lnTo>
                  <a:lnTo>
                    <a:pt x="704" y="304"/>
                  </a:lnTo>
                  <a:lnTo>
                    <a:pt x="732" y="331"/>
                  </a:lnTo>
                  <a:lnTo>
                    <a:pt x="762" y="367"/>
                  </a:lnTo>
                  <a:lnTo>
                    <a:pt x="791" y="400"/>
                  </a:lnTo>
                  <a:lnTo>
                    <a:pt x="817" y="433"/>
                  </a:lnTo>
                  <a:lnTo>
                    <a:pt x="838" y="469"/>
                  </a:lnTo>
                  <a:lnTo>
                    <a:pt x="856" y="500"/>
                  </a:lnTo>
                  <a:lnTo>
                    <a:pt x="870" y="533"/>
                  </a:lnTo>
                  <a:lnTo>
                    <a:pt x="1104" y="489"/>
                  </a:lnTo>
                  <a:lnTo>
                    <a:pt x="1071" y="512"/>
                  </a:lnTo>
                  <a:lnTo>
                    <a:pt x="1033" y="536"/>
                  </a:lnTo>
                  <a:lnTo>
                    <a:pt x="1003" y="557"/>
                  </a:lnTo>
                  <a:lnTo>
                    <a:pt x="980" y="573"/>
                  </a:lnTo>
                  <a:lnTo>
                    <a:pt x="955" y="593"/>
                  </a:lnTo>
                  <a:lnTo>
                    <a:pt x="935" y="611"/>
                  </a:lnTo>
                  <a:lnTo>
                    <a:pt x="915" y="630"/>
                  </a:lnTo>
                  <a:lnTo>
                    <a:pt x="896" y="653"/>
                  </a:lnTo>
                  <a:lnTo>
                    <a:pt x="877" y="676"/>
                  </a:lnTo>
                  <a:lnTo>
                    <a:pt x="854" y="705"/>
                  </a:lnTo>
                  <a:lnTo>
                    <a:pt x="832" y="736"/>
                  </a:lnTo>
                  <a:lnTo>
                    <a:pt x="813" y="762"/>
                  </a:lnTo>
                  <a:lnTo>
                    <a:pt x="791" y="796"/>
                  </a:lnTo>
                  <a:lnTo>
                    <a:pt x="772" y="823"/>
                  </a:lnTo>
                  <a:lnTo>
                    <a:pt x="754" y="811"/>
                  </a:lnTo>
                  <a:lnTo>
                    <a:pt x="736" y="796"/>
                  </a:lnTo>
                  <a:lnTo>
                    <a:pt x="717" y="783"/>
                  </a:lnTo>
                  <a:lnTo>
                    <a:pt x="694" y="769"/>
                  </a:lnTo>
                  <a:lnTo>
                    <a:pt x="670" y="755"/>
                  </a:lnTo>
                  <a:lnTo>
                    <a:pt x="649" y="744"/>
                  </a:lnTo>
                  <a:lnTo>
                    <a:pt x="628" y="735"/>
                  </a:lnTo>
                  <a:lnTo>
                    <a:pt x="605" y="724"/>
                  </a:lnTo>
                  <a:lnTo>
                    <a:pt x="580" y="715"/>
                  </a:lnTo>
                  <a:lnTo>
                    <a:pt x="554" y="705"/>
                  </a:lnTo>
                  <a:lnTo>
                    <a:pt x="531" y="696"/>
                  </a:lnTo>
                  <a:lnTo>
                    <a:pt x="508" y="687"/>
                  </a:lnTo>
                  <a:lnTo>
                    <a:pt x="483" y="681"/>
                  </a:lnTo>
                  <a:lnTo>
                    <a:pt x="460" y="673"/>
                  </a:lnTo>
                  <a:lnTo>
                    <a:pt x="438" y="666"/>
                  </a:lnTo>
                  <a:lnTo>
                    <a:pt x="411" y="658"/>
                  </a:lnTo>
                  <a:lnTo>
                    <a:pt x="376" y="652"/>
                  </a:lnTo>
                  <a:lnTo>
                    <a:pt x="617" y="590"/>
                  </a:lnTo>
                  <a:lnTo>
                    <a:pt x="601" y="542"/>
                  </a:lnTo>
                  <a:lnTo>
                    <a:pt x="583" y="506"/>
                  </a:lnTo>
                  <a:lnTo>
                    <a:pt x="548" y="439"/>
                  </a:lnTo>
                  <a:lnTo>
                    <a:pt x="528" y="409"/>
                  </a:lnTo>
                  <a:lnTo>
                    <a:pt x="508" y="379"/>
                  </a:lnTo>
                  <a:lnTo>
                    <a:pt x="472" y="328"/>
                  </a:lnTo>
                  <a:lnTo>
                    <a:pt x="450" y="298"/>
                  </a:lnTo>
                  <a:lnTo>
                    <a:pt x="423" y="262"/>
                  </a:lnTo>
                  <a:lnTo>
                    <a:pt x="399" y="235"/>
                  </a:lnTo>
                  <a:lnTo>
                    <a:pt x="379" y="211"/>
                  </a:lnTo>
                  <a:lnTo>
                    <a:pt x="359" y="188"/>
                  </a:lnTo>
                  <a:lnTo>
                    <a:pt x="335" y="164"/>
                  </a:lnTo>
                  <a:lnTo>
                    <a:pt x="309" y="141"/>
                  </a:lnTo>
                  <a:lnTo>
                    <a:pt x="283" y="123"/>
                  </a:lnTo>
                  <a:lnTo>
                    <a:pt x="257" y="102"/>
                  </a:lnTo>
                  <a:lnTo>
                    <a:pt x="225" y="84"/>
                  </a:lnTo>
                  <a:lnTo>
                    <a:pt x="195" y="69"/>
                  </a:lnTo>
                  <a:lnTo>
                    <a:pt x="161" y="57"/>
                  </a:lnTo>
                  <a:lnTo>
                    <a:pt x="129" y="45"/>
                  </a:lnTo>
                  <a:lnTo>
                    <a:pt x="95" y="33"/>
                  </a:lnTo>
                  <a:lnTo>
                    <a:pt x="58" y="24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4114800" y="2895600"/>
            <a:ext cx="1423988" cy="1455738"/>
            <a:chOff x="1488" y="1632"/>
            <a:chExt cx="1009" cy="917"/>
          </a:xfrm>
        </p:grpSpPr>
        <p:sp>
          <p:nvSpPr>
            <p:cNvPr id="123917" name="Freeform 13"/>
            <p:cNvSpPr>
              <a:spLocks/>
            </p:cNvSpPr>
            <p:nvPr/>
          </p:nvSpPr>
          <p:spPr bwMode="auto">
            <a:xfrm>
              <a:off x="1489" y="1632"/>
              <a:ext cx="1008" cy="831"/>
            </a:xfrm>
            <a:custGeom>
              <a:avLst/>
              <a:gdLst/>
              <a:ahLst/>
              <a:cxnLst>
                <a:cxn ang="0">
                  <a:pos x="949" y="0"/>
                </a:cxn>
                <a:cxn ang="0">
                  <a:pos x="890" y="0"/>
                </a:cxn>
                <a:cxn ang="0">
                  <a:pos x="827" y="5"/>
                </a:cxn>
                <a:cxn ang="0">
                  <a:pos x="769" y="20"/>
                </a:cxn>
                <a:cxn ang="0">
                  <a:pos x="702" y="44"/>
                </a:cxn>
                <a:cxn ang="0">
                  <a:pos x="637" y="78"/>
                </a:cxn>
                <a:cxn ang="0">
                  <a:pos x="570" y="124"/>
                </a:cxn>
                <a:cxn ang="0">
                  <a:pos x="509" y="172"/>
                </a:cxn>
                <a:cxn ang="0">
                  <a:pos x="451" y="219"/>
                </a:cxn>
                <a:cxn ang="0">
                  <a:pos x="393" y="274"/>
                </a:cxn>
                <a:cxn ang="0">
                  <a:pos x="338" y="335"/>
                </a:cxn>
                <a:cxn ang="0">
                  <a:pos x="284" y="405"/>
                </a:cxn>
                <a:cxn ang="0">
                  <a:pos x="241" y="475"/>
                </a:cxn>
                <a:cxn ang="0">
                  <a:pos x="212" y="540"/>
                </a:cxn>
                <a:cxn ang="0">
                  <a:pos x="32" y="519"/>
                </a:cxn>
                <a:cxn ang="0">
                  <a:pos x="89" y="561"/>
                </a:cxn>
                <a:cxn ang="0">
                  <a:pos x="133" y="603"/>
                </a:cxn>
                <a:cxn ang="0">
                  <a:pos x="169" y="641"/>
                </a:cxn>
                <a:cxn ang="0">
                  <a:pos x="206" y="685"/>
                </a:cxn>
                <a:cxn ang="0">
                  <a:pos x="248" y="743"/>
                </a:cxn>
                <a:cxn ang="0">
                  <a:pos x="286" y="804"/>
                </a:cxn>
                <a:cxn ang="0">
                  <a:pos x="318" y="822"/>
                </a:cxn>
                <a:cxn ang="0">
                  <a:pos x="352" y="794"/>
                </a:cxn>
                <a:cxn ang="0">
                  <a:pos x="394" y="764"/>
                </a:cxn>
                <a:cxn ang="0">
                  <a:pos x="433" y="745"/>
                </a:cxn>
                <a:cxn ang="0">
                  <a:pos x="477" y="725"/>
                </a:cxn>
                <a:cxn ang="0">
                  <a:pos x="521" y="705"/>
                </a:cxn>
                <a:cxn ang="0">
                  <a:pos x="565" y="690"/>
                </a:cxn>
                <a:cxn ang="0">
                  <a:pos x="606" y="675"/>
                </a:cxn>
                <a:cxn ang="0">
                  <a:pos x="663" y="660"/>
                </a:cxn>
                <a:cxn ang="0">
                  <a:pos x="457" y="549"/>
                </a:cxn>
                <a:cxn ang="0">
                  <a:pos x="505" y="445"/>
                </a:cxn>
                <a:cxn ang="0">
                  <a:pos x="542" y="383"/>
                </a:cxn>
                <a:cxn ang="0">
                  <a:pos x="595" y="302"/>
                </a:cxn>
                <a:cxn ang="0">
                  <a:pos x="641" y="247"/>
                </a:cxn>
                <a:cxn ang="0">
                  <a:pos x="676" y="206"/>
                </a:cxn>
                <a:cxn ang="0">
                  <a:pos x="726" y="159"/>
                </a:cxn>
                <a:cxn ang="0">
                  <a:pos x="765" y="126"/>
                </a:cxn>
                <a:cxn ang="0">
                  <a:pos x="824" y="99"/>
                </a:cxn>
                <a:cxn ang="0">
                  <a:pos x="886" y="75"/>
                </a:cxn>
                <a:cxn ang="0">
                  <a:pos x="1007" y="63"/>
                </a:cxn>
              </a:cxnLst>
              <a:rect l="0" t="0" r="r" b="b"/>
              <a:pathLst>
                <a:path w="1008" h="831">
                  <a:moveTo>
                    <a:pt x="1006" y="5"/>
                  </a:moveTo>
                  <a:lnTo>
                    <a:pt x="949" y="0"/>
                  </a:lnTo>
                  <a:lnTo>
                    <a:pt x="923" y="0"/>
                  </a:lnTo>
                  <a:lnTo>
                    <a:pt x="890" y="0"/>
                  </a:lnTo>
                  <a:lnTo>
                    <a:pt x="858" y="2"/>
                  </a:lnTo>
                  <a:lnTo>
                    <a:pt x="827" y="5"/>
                  </a:lnTo>
                  <a:lnTo>
                    <a:pt x="797" y="11"/>
                  </a:lnTo>
                  <a:lnTo>
                    <a:pt x="769" y="20"/>
                  </a:lnTo>
                  <a:lnTo>
                    <a:pt x="738" y="30"/>
                  </a:lnTo>
                  <a:lnTo>
                    <a:pt x="702" y="44"/>
                  </a:lnTo>
                  <a:lnTo>
                    <a:pt x="669" y="63"/>
                  </a:lnTo>
                  <a:lnTo>
                    <a:pt x="637" y="78"/>
                  </a:lnTo>
                  <a:lnTo>
                    <a:pt x="603" y="100"/>
                  </a:lnTo>
                  <a:lnTo>
                    <a:pt x="570" y="124"/>
                  </a:lnTo>
                  <a:lnTo>
                    <a:pt x="537" y="148"/>
                  </a:lnTo>
                  <a:lnTo>
                    <a:pt x="509" y="172"/>
                  </a:lnTo>
                  <a:lnTo>
                    <a:pt x="478" y="196"/>
                  </a:lnTo>
                  <a:lnTo>
                    <a:pt x="451" y="219"/>
                  </a:lnTo>
                  <a:lnTo>
                    <a:pt x="422" y="246"/>
                  </a:lnTo>
                  <a:lnTo>
                    <a:pt x="393" y="274"/>
                  </a:lnTo>
                  <a:lnTo>
                    <a:pt x="363" y="308"/>
                  </a:lnTo>
                  <a:lnTo>
                    <a:pt x="338" y="335"/>
                  </a:lnTo>
                  <a:lnTo>
                    <a:pt x="310" y="372"/>
                  </a:lnTo>
                  <a:lnTo>
                    <a:pt x="284" y="405"/>
                  </a:lnTo>
                  <a:lnTo>
                    <a:pt x="261" y="438"/>
                  </a:lnTo>
                  <a:lnTo>
                    <a:pt x="241" y="475"/>
                  </a:lnTo>
                  <a:lnTo>
                    <a:pt x="225" y="506"/>
                  </a:lnTo>
                  <a:lnTo>
                    <a:pt x="212" y="540"/>
                  </a:lnTo>
                  <a:lnTo>
                    <a:pt x="0" y="494"/>
                  </a:lnTo>
                  <a:lnTo>
                    <a:pt x="32" y="519"/>
                  </a:lnTo>
                  <a:lnTo>
                    <a:pt x="58" y="540"/>
                  </a:lnTo>
                  <a:lnTo>
                    <a:pt x="89" y="561"/>
                  </a:lnTo>
                  <a:lnTo>
                    <a:pt x="112" y="583"/>
                  </a:lnTo>
                  <a:lnTo>
                    <a:pt x="133" y="603"/>
                  </a:lnTo>
                  <a:lnTo>
                    <a:pt x="151" y="619"/>
                  </a:lnTo>
                  <a:lnTo>
                    <a:pt x="169" y="641"/>
                  </a:lnTo>
                  <a:lnTo>
                    <a:pt x="187" y="661"/>
                  </a:lnTo>
                  <a:lnTo>
                    <a:pt x="206" y="685"/>
                  </a:lnTo>
                  <a:lnTo>
                    <a:pt x="226" y="714"/>
                  </a:lnTo>
                  <a:lnTo>
                    <a:pt x="248" y="743"/>
                  </a:lnTo>
                  <a:lnTo>
                    <a:pt x="266" y="772"/>
                  </a:lnTo>
                  <a:lnTo>
                    <a:pt x="286" y="804"/>
                  </a:lnTo>
                  <a:lnTo>
                    <a:pt x="301" y="830"/>
                  </a:lnTo>
                  <a:lnTo>
                    <a:pt x="318" y="822"/>
                  </a:lnTo>
                  <a:lnTo>
                    <a:pt x="334" y="806"/>
                  </a:lnTo>
                  <a:lnTo>
                    <a:pt x="352" y="794"/>
                  </a:lnTo>
                  <a:lnTo>
                    <a:pt x="373" y="779"/>
                  </a:lnTo>
                  <a:lnTo>
                    <a:pt x="394" y="764"/>
                  </a:lnTo>
                  <a:lnTo>
                    <a:pt x="414" y="754"/>
                  </a:lnTo>
                  <a:lnTo>
                    <a:pt x="433" y="745"/>
                  </a:lnTo>
                  <a:lnTo>
                    <a:pt x="454" y="733"/>
                  </a:lnTo>
                  <a:lnTo>
                    <a:pt x="477" y="725"/>
                  </a:lnTo>
                  <a:lnTo>
                    <a:pt x="500" y="714"/>
                  </a:lnTo>
                  <a:lnTo>
                    <a:pt x="521" y="705"/>
                  </a:lnTo>
                  <a:lnTo>
                    <a:pt x="542" y="696"/>
                  </a:lnTo>
                  <a:lnTo>
                    <a:pt x="565" y="690"/>
                  </a:lnTo>
                  <a:lnTo>
                    <a:pt x="586" y="682"/>
                  </a:lnTo>
                  <a:lnTo>
                    <a:pt x="606" y="675"/>
                  </a:lnTo>
                  <a:lnTo>
                    <a:pt x="630" y="666"/>
                  </a:lnTo>
                  <a:lnTo>
                    <a:pt x="663" y="660"/>
                  </a:lnTo>
                  <a:lnTo>
                    <a:pt x="442" y="597"/>
                  </a:lnTo>
                  <a:lnTo>
                    <a:pt x="457" y="549"/>
                  </a:lnTo>
                  <a:lnTo>
                    <a:pt x="474" y="513"/>
                  </a:lnTo>
                  <a:lnTo>
                    <a:pt x="505" y="445"/>
                  </a:lnTo>
                  <a:lnTo>
                    <a:pt x="524" y="414"/>
                  </a:lnTo>
                  <a:lnTo>
                    <a:pt x="542" y="383"/>
                  </a:lnTo>
                  <a:lnTo>
                    <a:pt x="575" y="332"/>
                  </a:lnTo>
                  <a:lnTo>
                    <a:pt x="595" y="302"/>
                  </a:lnTo>
                  <a:lnTo>
                    <a:pt x="619" y="271"/>
                  </a:lnTo>
                  <a:lnTo>
                    <a:pt x="641" y="247"/>
                  </a:lnTo>
                  <a:lnTo>
                    <a:pt x="660" y="229"/>
                  </a:lnTo>
                  <a:lnTo>
                    <a:pt x="676" y="206"/>
                  </a:lnTo>
                  <a:lnTo>
                    <a:pt x="700" y="185"/>
                  </a:lnTo>
                  <a:lnTo>
                    <a:pt x="726" y="159"/>
                  </a:lnTo>
                  <a:lnTo>
                    <a:pt x="746" y="141"/>
                  </a:lnTo>
                  <a:lnTo>
                    <a:pt x="765" y="126"/>
                  </a:lnTo>
                  <a:lnTo>
                    <a:pt x="800" y="111"/>
                  </a:lnTo>
                  <a:lnTo>
                    <a:pt x="824" y="99"/>
                  </a:lnTo>
                  <a:lnTo>
                    <a:pt x="858" y="87"/>
                  </a:lnTo>
                  <a:lnTo>
                    <a:pt x="886" y="75"/>
                  </a:lnTo>
                  <a:lnTo>
                    <a:pt x="919" y="69"/>
                  </a:lnTo>
                  <a:lnTo>
                    <a:pt x="1007" y="63"/>
                  </a:lnTo>
                  <a:lnTo>
                    <a:pt x="1006" y="5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23918" name="Freeform 14"/>
            <p:cNvSpPr>
              <a:spLocks/>
            </p:cNvSpPr>
            <p:nvPr/>
          </p:nvSpPr>
          <p:spPr bwMode="auto">
            <a:xfrm>
              <a:off x="1932" y="2235"/>
              <a:ext cx="218" cy="139"/>
            </a:xfrm>
            <a:custGeom>
              <a:avLst/>
              <a:gdLst/>
              <a:ahLst/>
              <a:cxnLst>
                <a:cxn ang="0">
                  <a:pos x="218" y="57"/>
                </a:cxn>
                <a:cxn ang="0">
                  <a:pos x="218" y="138"/>
                </a:cxn>
                <a:cxn ang="0">
                  <a:pos x="0" y="75"/>
                </a:cxn>
                <a:cxn ang="0">
                  <a:pos x="4" y="38"/>
                </a:cxn>
                <a:cxn ang="0">
                  <a:pos x="18" y="0"/>
                </a:cxn>
                <a:cxn ang="0">
                  <a:pos x="218" y="57"/>
                </a:cxn>
              </a:cxnLst>
              <a:rect l="0" t="0" r="r" b="b"/>
              <a:pathLst>
                <a:path w="219" h="139">
                  <a:moveTo>
                    <a:pt x="218" y="57"/>
                  </a:moveTo>
                  <a:lnTo>
                    <a:pt x="218" y="138"/>
                  </a:lnTo>
                  <a:lnTo>
                    <a:pt x="0" y="75"/>
                  </a:lnTo>
                  <a:lnTo>
                    <a:pt x="4" y="38"/>
                  </a:lnTo>
                  <a:lnTo>
                    <a:pt x="18" y="0"/>
                  </a:lnTo>
                  <a:lnTo>
                    <a:pt x="218" y="57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23919" name="Freeform 15"/>
            <p:cNvSpPr>
              <a:spLocks/>
            </p:cNvSpPr>
            <p:nvPr/>
          </p:nvSpPr>
          <p:spPr bwMode="auto">
            <a:xfrm>
              <a:off x="1489" y="2128"/>
              <a:ext cx="210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6"/>
                </a:cxn>
                <a:cxn ang="0">
                  <a:pos x="210" y="134"/>
                </a:cxn>
                <a:cxn ang="0">
                  <a:pos x="210" y="39"/>
                </a:cxn>
                <a:cxn ang="0">
                  <a:pos x="0" y="0"/>
                </a:cxn>
              </a:cxnLst>
              <a:rect l="0" t="0" r="r" b="b"/>
              <a:pathLst>
                <a:path w="211" h="135">
                  <a:moveTo>
                    <a:pt x="0" y="0"/>
                  </a:moveTo>
                  <a:lnTo>
                    <a:pt x="1" y="76"/>
                  </a:lnTo>
                  <a:lnTo>
                    <a:pt x="210" y="134"/>
                  </a:lnTo>
                  <a:lnTo>
                    <a:pt x="210" y="3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23920" name="Freeform 16"/>
            <p:cNvSpPr>
              <a:spLocks/>
            </p:cNvSpPr>
            <p:nvPr/>
          </p:nvSpPr>
          <p:spPr bwMode="auto">
            <a:xfrm>
              <a:off x="1488" y="1693"/>
              <a:ext cx="1008" cy="856"/>
            </a:xfrm>
            <a:custGeom>
              <a:avLst/>
              <a:gdLst/>
              <a:ahLst/>
              <a:cxnLst>
                <a:cxn ang="0">
                  <a:pos x="951" y="0"/>
                </a:cxn>
                <a:cxn ang="0">
                  <a:pos x="891" y="0"/>
                </a:cxn>
                <a:cxn ang="0">
                  <a:pos x="828" y="6"/>
                </a:cxn>
                <a:cxn ang="0">
                  <a:pos x="770" y="21"/>
                </a:cxn>
                <a:cxn ang="0">
                  <a:pos x="703" y="46"/>
                </a:cxn>
                <a:cxn ang="0">
                  <a:pos x="639" y="81"/>
                </a:cxn>
                <a:cxn ang="0">
                  <a:pos x="571" y="127"/>
                </a:cxn>
                <a:cxn ang="0">
                  <a:pos x="510" y="177"/>
                </a:cxn>
                <a:cxn ang="0">
                  <a:pos x="453" y="226"/>
                </a:cxn>
                <a:cxn ang="0">
                  <a:pos x="394" y="282"/>
                </a:cxn>
                <a:cxn ang="0">
                  <a:pos x="339" y="345"/>
                </a:cxn>
                <a:cxn ang="0">
                  <a:pos x="286" y="417"/>
                </a:cxn>
                <a:cxn ang="0">
                  <a:pos x="242" y="490"/>
                </a:cxn>
                <a:cxn ang="0">
                  <a:pos x="213" y="556"/>
                </a:cxn>
                <a:cxn ang="0">
                  <a:pos x="34" y="534"/>
                </a:cxn>
                <a:cxn ang="0">
                  <a:pos x="91" y="578"/>
                </a:cxn>
                <a:cxn ang="0">
                  <a:pos x="134" y="621"/>
                </a:cxn>
                <a:cxn ang="0">
                  <a:pos x="170" y="660"/>
                </a:cxn>
                <a:cxn ang="0">
                  <a:pos x="207" y="705"/>
                </a:cxn>
                <a:cxn ang="0">
                  <a:pos x="250" y="765"/>
                </a:cxn>
                <a:cxn ang="0">
                  <a:pos x="287" y="827"/>
                </a:cxn>
                <a:cxn ang="0">
                  <a:pos x="319" y="845"/>
                </a:cxn>
                <a:cxn ang="0">
                  <a:pos x="353" y="816"/>
                </a:cxn>
                <a:cxn ang="0">
                  <a:pos x="395" y="786"/>
                </a:cxn>
                <a:cxn ang="0">
                  <a:pos x="434" y="767"/>
                </a:cxn>
                <a:cxn ang="0">
                  <a:pos x="478" y="746"/>
                </a:cxn>
                <a:cxn ang="0">
                  <a:pos x="522" y="726"/>
                </a:cxn>
                <a:cxn ang="0">
                  <a:pos x="566" y="710"/>
                </a:cxn>
                <a:cxn ang="0">
                  <a:pos x="608" y="695"/>
                </a:cxn>
                <a:cxn ang="0">
                  <a:pos x="663" y="680"/>
                </a:cxn>
                <a:cxn ang="0">
                  <a:pos x="458" y="565"/>
                </a:cxn>
                <a:cxn ang="0">
                  <a:pos x="507" y="459"/>
                </a:cxn>
                <a:cxn ang="0">
                  <a:pos x="543" y="395"/>
                </a:cxn>
                <a:cxn ang="0">
                  <a:pos x="596" y="311"/>
                </a:cxn>
                <a:cxn ang="0">
                  <a:pos x="642" y="245"/>
                </a:cxn>
                <a:cxn ang="0">
                  <a:pos x="679" y="196"/>
                </a:cxn>
                <a:cxn ang="0">
                  <a:pos x="725" y="146"/>
                </a:cxn>
                <a:cxn ang="0">
                  <a:pos x="772" y="105"/>
                </a:cxn>
                <a:cxn ang="0">
                  <a:pos x="828" y="72"/>
                </a:cxn>
                <a:cxn ang="0">
                  <a:pos x="889" y="46"/>
                </a:cxn>
                <a:cxn ang="0">
                  <a:pos x="954" y="23"/>
                </a:cxn>
              </a:cxnLst>
              <a:rect l="0" t="0" r="r" b="b"/>
              <a:pathLst>
                <a:path w="1008" h="856">
                  <a:moveTo>
                    <a:pt x="1007" y="6"/>
                  </a:moveTo>
                  <a:lnTo>
                    <a:pt x="951" y="0"/>
                  </a:lnTo>
                  <a:lnTo>
                    <a:pt x="924" y="0"/>
                  </a:lnTo>
                  <a:lnTo>
                    <a:pt x="891" y="0"/>
                  </a:lnTo>
                  <a:lnTo>
                    <a:pt x="860" y="3"/>
                  </a:lnTo>
                  <a:lnTo>
                    <a:pt x="828" y="6"/>
                  </a:lnTo>
                  <a:lnTo>
                    <a:pt x="798" y="12"/>
                  </a:lnTo>
                  <a:lnTo>
                    <a:pt x="770" y="21"/>
                  </a:lnTo>
                  <a:lnTo>
                    <a:pt x="740" y="31"/>
                  </a:lnTo>
                  <a:lnTo>
                    <a:pt x="703" y="46"/>
                  </a:lnTo>
                  <a:lnTo>
                    <a:pt x="670" y="65"/>
                  </a:lnTo>
                  <a:lnTo>
                    <a:pt x="639" y="81"/>
                  </a:lnTo>
                  <a:lnTo>
                    <a:pt x="604" y="103"/>
                  </a:lnTo>
                  <a:lnTo>
                    <a:pt x="571" y="127"/>
                  </a:lnTo>
                  <a:lnTo>
                    <a:pt x="538" y="152"/>
                  </a:lnTo>
                  <a:lnTo>
                    <a:pt x="510" y="177"/>
                  </a:lnTo>
                  <a:lnTo>
                    <a:pt x="479" y="202"/>
                  </a:lnTo>
                  <a:lnTo>
                    <a:pt x="453" y="226"/>
                  </a:lnTo>
                  <a:lnTo>
                    <a:pt x="423" y="254"/>
                  </a:lnTo>
                  <a:lnTo>
                    <a:pt x="394" y="282"/>
                  </a:lnTo>
                  <a:lnTo>
                    <a:pt x="365" y="317"/>
                  </a:lnTo>
                  <a:lnTo>
                    <a:pt x="339" y="345"/>
                  </a:lnTo>
                  <a:lnTo>
                    <a:pt x="311" y="383"/>
                  </a:lnTo>
                  <a:lnTo>
                    <a:pt x="286" y="417"/>
                  </a:lnTo>
                  <a:lnTo>
                    <a:pt x="262" y="452"/>
                  </a:lnTo>
                  <a:lnTo>
                    <a:pt x="242" y="490"/>
                  </a:lnTo>
                  <a:lnTo>
                    <a:pt x="226" y="521"/>
                  </a:lnTo>
                  <a:lnTo>
                    <a:pt x="213" y="556"/>
                  </a:lnTo>
                  <a:lnTo>
                    <a:pt x="0" y="510"/>
                  </a:lnTo>
                  <a:lnTo>
                    <a:pt x="34" y="534"/>
                  </a:lnTo>
                  <a:lnTo>
                    <a:pt x="59" y="556"/>
                  </a:lnTo>
                  <a:lnTo>
                    <a:pt x="91" y="578"/>
                  </a:lnTo>
                  <a:lnTo>
                    <a:pt x="113" y="600"/>
                  </a:lnTo>
                  <a:lnTo>
                    <a:pt x="134" y="621"/>
                  </a:lnTo>
                  <a:lnTo>
                    <a:pt x="152" y="637"/>
                  </a:lnTo>
                  <a:lnTo>
                    <a:pt x="170" y="660"/>
                  </a:lnTo>
                  <a:lnTo>
                    <a:pt x="188" y="681"/>
                  </a:lnTo>
                  <a:lnTo>
                    <a:pt x="207" y="705"/>
                  </a:lnTo>
                  <a:lnTo>
                    <a:pt x="228" y="735"/>
                  </a:lnTo>
                  <a:lnTo>
                    <a:pt x="250" y="765"/>
                  </a:lnTo>
                  <a:lnTo>
                    <a:pt x="267" y="794"/>
                  </a:lnTo>
                  <a:lnTo>
                    <a:pt x="287" y="827"/>
                  </a:lnTo>
                  <a:lnTo>
                    <a:pt x="302" y="855"/>
                  </a:lnTo>
                  <a:lnTo>
                    <a:pt x="319" y="845"/>
                  </a:lnTo>
                  <a:lnTo>
                    <a:pt x="335" y="829"/>
                  </a:lnTo>
                  <a:lnTo>
                    <a:pt x="353" y="816"/>
                  </a:lnTo>
                  <a:lnTo>
                    <a:pt x="374" y="801"/>
                  </a:lnTo>
                  <a:lnTo>
                    <a:pt x="395" y="786"/>
                  </a:lnTo>
                  <a:lnTo>
                    <a:pt x="415" y="775"/>
                  </a:lnTo>
                  <a:lnTo>
                    <a:pt x="434" y="767"/>
                  </a:lnTo>
                  <a:lnTo>
                    <a:pt x="455" y="755"/>
                  </a:lnTo>
                  <a:lnTo>
                    <a:pt x="478" y="746"/>
                  </a:lnTo>
                  <a:lnTo>
                    <a:pt x="501" y="735"/>
                  </a:lnTo>
                  <a:lnTo>
                    <a:pt x="522" y="726"/>
                  </a:lnTo>
                  <a:lnTo>
                    <a:pt x="543" y="717"/>
                  </a:lnTo>
                  <a:lnTo>
                    <a:pt x="566" y="710"/>
                  </a:lnTo>
                  <a:lnTo>
                    <a:pt x="587" y="702"/>
                  </a:lnTo>
                  <a:lnTo>
                    <a:pt x="608" y="695"/>
                  </a:lnTo>
                  <a:lnTo>
                    <a:pt x="631" y="686"/>
                  </a:lnTo>
                  <a:lnTo>
                    <a:pt x="663" y="680"/>
                  </a:lnTo>
                  <a:lnTo>
                    <a:pt x="444" y="615"/>
                  </a:lnTo>
                  <a:lnTo>
                    <a:pt x="458" y="565"/>
                  </a:lnTo>
                  <a:lnTo>
                    <a:pt x="475" y="528"/>
                  </a:lnTo>
                  <a:lnTo>
                    <a:pt x="507" y="459"/>
                  </a:lnTo>
                  <a:lnTo>
                    <a:pt x="525" y="426"/>
                  </a:lnTo>
                  <a:lnTo>
                    <a:pt x="543" y="395"/>
                  </a:lnTo>
                  <a:lnTo>
                    <a:pt x="576" y="342"/>
                  </a:lnTo>
                  <a:lnTo>
                    <a:pt x="596" y="311"/>
                  </a:lnTo>
                  <a:lnTo>
                    <a:pt x="620" y="273"/>
                  </a:lnTo>
                  <a:lnTo>
                    <a:pt x="642" y="245"/>
                  </a:lnTo>
                  <a:lnTo>
                    <a:pt x="661" y="220"/>
                  </a:lnTo>
                  <a:lnTo>
                    <a:pt x="679" y="196"/>
                  </a:lnTo>
                  <a:lnTo>
                    <a:pt x="701" y="171"/>
                  </a:lnTo>
                  <a:lnTo>
                    <a:pt x="725" y="146"/>
                  </a:lnTo>
                  <a:lnTo>
                    <a:pt x="749" y="127"/>
                  </a:lnTo>
                  <a:lnTo>
                    <a:pt x="772" y="105"/>
                  </a:lnTo>
                  <a:lnTo>
                    <a:pt x="801" y="87"/>
                  </a:lnTo>
                  <a:lnTo>
                    <a:pt x="828" y="72"/>
                  </a:lnTo>
                  <a:lnTo>
                    <a:pt x="860" y="59"/>
                  </a:lnTo>
                  <a:lnTo>
                    <a:pt x="889" y="46"/>
                  </a:lnTo>
                  <a:lnTo>
                    <a:pt x="920" y="34"/>
                  </a:lnTo>
                  <a:lnTo>
                    <a:pt x="954" y="23"/>
                  </a:lnTo>
                  <a:lnTo>
                    <a:pt x="1007" y="6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36925" y="95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b="1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352800" y="457200"/>
            <a:ext cx="59118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NÍVEIS DE ATUAÇÃO</a:t>
            </a:r>
          </a:p>
        </p:txBody>
      </p:sp>
      <p:graphicFrame>
        <p:nvGraphicFramePr>
          <p:cNvPr id="24580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71800" y="1524001"/>
          <a:ext cx="6548438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áfico" r:id="rId4" imgW="6543759" imgH="4533900" progId="MSGraph.Chart.8">
                  <p:embed followColorScheme="full"/>
                </p:oleObj>
              </mc:Choice>
              <mc:Fallback>
                <p:oleObj name="Gráfico" r:id="rId4" imgW="6543759" imgH="45339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1"/>
                        <a:ext cx="6548438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tx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9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34"/>
          <p:cNvSpPr txBox="1">
            <a:spLocks noChangeArrowheads="1"/>
          </p:cNvSpPr>
          <p:nvPr/>
        </p:nvSpPr>
        <p:spPr bwMode="auto">
          <a:xfrm>
            <a:off x="2351089" y="6524626"/>
            <a:ext cx="2155825" cy="2000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700" b="1" i="1"/>
              <a:t>Fonte: MS – DATASUS – SCNES – 13_03_2019</a:t>
            </a:r>
            <a:endParaRPr lang="pt-BR" altLang="pt-BR" sz="1000" b="1" i="1"/>
          </a:p>
        </p:txBody>
      </p:sp>
      <p:sp>
        <p:nvSpPr>
          <p:cNvPr id="3" name="Retângulo 2"/>
          <p:cNvSpPr/>
          <p:nvPr/>
        </p:nvSpPr>
        <p:spPr>
          <a:xfrm>
            <a:off x="2135188" y="115889"/>
            <a:ext cx="7777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kern="0" dirty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Percentuais de Estabelecimentos Públicos e não Públicos - Brasil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35189" y="692150"/>
          <a:ext cx="8353424" cy="5740401"/>
        </p:xfrm>
        <a:graphic>
          <a:graphicData uri="http://schemas.openxmlformats.org/drawingml/2006/table">
            <a:tbl>
              <a:tblPr/>
              <a:tblGrid>
                <a:gridCol w="3907197">
                  <a:extLst>
                    <a:ext uri="{9D8B030D-6E8A-4147-A177-3AD203B41FA5}"/>
                  </a:extLst>
                </a:gridCol>
                <a:gridCol w="702819">
                  <a:extLst>
                    <a:ext uri="{9D8B030D-6E8A-4147-A177-3AD203B41FA5}"/>
                  </a:extLst>
                </a:gridCol>
                <a:gridCol w="655172">
                  <a:extLst>
                    <a:ext uri="{9D8B030D-6E8A-4147-A177-3AD203B41FA5}"/>
                  </a:extLst>
                </a:gridCol>
                <a:gridCol w="848744">
                  <a:extLst>
                    <a:ext uri="{9D8B030D-6E8A-4147-A177-3AD203B41FA5}"/>
                  </a:extLst>
                </a:gridCol>
                <a:gridCol w="702819">
                  <a:extLst>
                    <a:ext uri="{9D8B030D-6E8A-4147-A177-3AD203B41FA5}"/>
                  </a:extLst>
                </a:gridCol>
                <a:gridCol w="964888">
                  <a:extLst>
                    <a:ext uri="{9D8B030D-6E8A-4147-A177-3AD203B41FA5}"/>
                  </a:extLst>
                </a:gridCol>
                <a:gridCol w="571785">
                  <a:extLst>
                    <a:ext uri="{9D8B030D-6E8A-4147-A177-3AD203B41FA5}"/>
                  </a:extLst>
                </a:gridCol>
              </a:tblGrid>
              <a:tr h="14127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TIPO DE UNIDADE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´TOTAL´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'PÚBLICO'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NÃO PÚBLICO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 PÚBLICO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 NÃO PÚBLICO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01 - POSTO DE 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9.047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8.977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70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02 - CENTRO DE SAUDE/UNIDADE BASICA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37.285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36.975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310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04 - POLICLINICA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8.041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1.460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6.581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05 - HOSPITAL GERAL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5.072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2.108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2.964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07 - HOSPITAL ESPECIALIZADO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941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243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698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15 - UNIDADE MISTA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625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574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51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20 - PRONTO SOCORRO GERAL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343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265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78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21 - PRONTO SOCORRO ESPECIALIZADO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75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30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45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22 - CONSULTORIO ISOLADO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163.100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965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162.135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32 - UNIDADE MOVEL FLUVIAL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57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56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36 - CLINICA/CENTRO DE ESPECIALIDADE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50.549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5.090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45.459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39 - UNIDADE DE APOIO DIAGNOSE E TERAPIA (SADT ISOLADO)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24.760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1.468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23.292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40 - UNIDADE MOVEL TERRESTRE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986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705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281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42 - UNIDADE MOVEL DE NIVEL PRE-HOSPITALAR NA AREA DE URGENCIA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4.161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3.889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272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43 - FARMACIA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3.467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2.065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1.402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50 - UNIDADE DE VIGILANCIA EM 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2.395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2.395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-  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60 - COOPERATIVA OU EMPRESA DE CESSAO DE TRABALHADORES NA 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630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630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61 - CENTRO DE PARTO NORMAL - ISOLADO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19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18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62 - HOSPITAL/DIA - ISOLADO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647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55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592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67 - LABORATORIO CENTRAL DE SAUDE PUBLICA LACEN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33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33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-  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68 - CENTRAL DE GESTAO EM 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5.970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5.958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12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69 - CENTRO DE ATENCAO HEMOTERAPIA E OU HEMATOLOGICA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391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179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212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70 - CENTRO DE ATENCAO PSICOSSOCIAL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3.002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2.995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71 - CENTRO DE APOIO A SAUDE DA FAMILIA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1.102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1.102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-  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72 - UNIDADE DE ATENCAO A SAUDE INDIGENA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1.057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1.057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-  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73 - PRONTO ATENDIMENTO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1.196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1.087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109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74 - POLO ACADEMIA DA 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2.538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2.538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-  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75 - TELESSAUDE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71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64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76 - CENTRAL DE REGULACAO MEDICA DAS URGENCIAS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211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206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77 - SERVICO DE ATENCAO DOMICILIAR ISOLADO(HOME CARE)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735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20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715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78 - UNIDADE DE ATENCAO EM REGIME RESIDENCIAL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53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53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79 - OFICINA ORTOPEDICA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29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22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80 - LABORATORIO DE SAUDE PUBLICA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442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345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97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81 - CENTRAL DE REGULACAO DO ACESSO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1.280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1.279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  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82 - CENTRAL DE NOTIFICACAO,CAPTACAO E DISTRIB DE ORGAOS ESTADUAL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131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73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  58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5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83 - POLO DE PREVENCAO DE DOENCAS E AGRAVOS E PROMOCAO DA SAUDE</a:t>
                      </a: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362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10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               352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67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     330.803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84.291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246.512 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75%</a:t>
                      </a:r>
                    </a:p>
                  </a:txBody>
                  <a:tcPr marL="4090" marR="4090" marT="4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3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3000376" y="333375"/>
            <a:ext cx="67230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kern="0" dirty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COMPARATIVO DA POPULAÇÃO DEPENDENTE DO SUS</a:t>
            </a:r>
          </a:p>
          <a:p>
            <a:pPr algn="ctr">
              <a:defRPr/>
            </a:pPr>
            <a:r>
              <a:rPr lang="pt-BR" kern="0" dirty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E POPULAÇÃO COM PLANO OU SEGURO DE SAÚDE</a:t>
            </a:r>
          </a:p>
        </p:txBody>
      </p:sp>
      <p:sp>
        <p:nvSpPr>
          <p:cNvPr id="18435" name="CaixaDeTexto 4"/>
          <p:cNvSpPr txBox="1">
            <a:spLocks noChangeArrowheads="1"/>
          </p:cNvSpPr>
          <p:nvPr/>
        </p:nvSpPr>
        <p:spPr bwMode="auto">
          <a:xfrm>
            <a:off x="2351088" y="6211888"/>
            <a:ext cx="7561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b="1" i="1"/>
              <a:t>Fontes: SIB/ANS/MS - Janeiro/2019 e População - IBGE/DATASUS/EST_TCU_2016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919536" y="1268761"/>
          <a:ext cx="8352928" cy="437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4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6"/>
          <p:cNvSpPr txBox="1">
            <a:spLocks noChangeArrowheads="1"/>
          </p:cNvSpPr>
          <p:nvPr/>
        </p:nvSpPr>
        <p:spPr bwMode="auto">
          <a:xfrm>
            <a:off x="3287713" y="5876925"/>
            <a:ext cx="5473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000" b="1" i="1"/>
              <a:t>Fonte: MS_DATASUS_14_03_2019</a:t>
            </a:r>
            <a:endParaRPr lang="pt-BR" altLang="pt-BR" sz="1000" b="1" i="1">
              <a:solidFill>
                <a:srgbClr val="FF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351088" y="549276"/>
          <a:ext cx="7289800" cy="1647825"/>
        </p:xfrm>
        <a:graphic>
          <a:graphicData uri="http://schemas.openxmlformats.org/drawingml/2006/table">
            <a:tbl>
              <a:tblPr/>
              <a:tblGrid>
                <a:gridCol w="514574">
                  <a:extLst>
                    <a:ext uri="{9D8B030D-6E8A-4147-A177-3AD203B41FA5}"/>
                  </a:extLst>
                </a:gridCol>
                <a:gridCol w="975547">
                  <a:extLst>
                    <a:ext uri="{9D8B030D-6E8A-4147-A177-3AD203B41FA5}"/>
                  </a:extLst>
                </a:gridCol>
                <a:gridCol w="975547">
                  <a:extLst>
                    <a:ext uri="{9D8B030D-6E8A-4147-A177-3AD203B41FA5}"/>
                  </a:extLst>
                </a:gridCol>
                <a:gridCol w="975547">
                  <a:extLst>
                    <a:ext uri="{9D8B030D-6E8A-4147-A177-3AD203B41FA5}"/>
                  </a:extLst>
                </a:gridCol>
                <a:gridCol w="975547">
                  <a:extLst>
                    <a:ext uri="{9D8B030D-6E8A-4147-A177-3AD203B41FA5}"/>
                  </a:extLst>
                </a:gridCol>
                <a:gridCol w="921945">
                  <a:extLst>
                    <a:ext uri="{9D8B030D-6E8A-4147-A177-3AD203B41FA5}"/>
                  </a:extLst>
                </a:gridCol>
                <a:gridCol w="921945">
                  <a:extLst>
                    <a:ext uri="{9D8B030D-6E8A-4147-A177-3AD203B41FA5}"/>
                  </a:extLst>
                </a:gridCol>
                <a:gridCol w="514574">
                  <a:extLst>
                    <a:ext uri="{9D8B030D-6E8A-4147-A177-3AD203B41FA5}"/>
                  </a:extLst>
                </a:gridCol>
                <a:gridCol w="514574">
                  <a:extLst>
                    <a:ext uri="{9D8B030D-6E8A-4147-A177-3AD203B41FA5}"/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GASTOS FEDERAIS - PRODUÇÃO </a:t>
                      </a:r>
                      <a:r>
                        <a:rPr lang="pt-B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r>
                        <a:rPr lang="pt-B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MAC</a:t>
                      </a:r>
                      <a:r>
                        <a:rPr lang="pt-B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JANEIRO A DEZEMBRO DE 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Público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6.122.220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R$ 6.250.428.567,10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3.077.067.278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R$ 9.519.743.544,43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3.083.189.498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R$ 15.770.172.111,53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R$ 1.232.278.551,71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243.583.635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R$ 4.733.502.541,09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244.337.849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R$ 5.965.781.092,80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Filantropico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5.063.843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R$ 7.592.645.445,86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319.768.180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R$ 5.957.264.474,99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324.832.023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R$ 13.549.909.920,85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11.940.277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15.075.352.564,67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3.640.419.093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20.210.510.560,51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3.652.359.370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R$ 35.285.863.125,18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Gráfico 8" title="Quantidade"/>
          <p:cNvGraphicFramePr>
            <a:graphicFrameLocks/>
          </p:cNvGraphicFramePr>
          <p:nvPr/>
        </p:nvGraphicFramePr>
        <p:xfrm>
          <a:off x="2351584" y="2564904"/>
          <a:ext cx="38884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6312024" y="2492896"/>
          <a:ext cx="41044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29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4000" y="987425"/>
            <a:ext cx="10744199" cy="4791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Necessidade</a:t>
            </a:r>
            <a:r>
              <a:rPr kumimoji="0" lang="es-ES" sz="40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x Demanda x Oferta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i="1" kern="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</a:t>
            </a:r>
            <a:r>
              <a:rPr lang="es-ES" sz="40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Limites das RAS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 x Sistema de </a:t>
            </a:r>
            <a:r>
              <a:rPr lang="es-ES" sz="40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endParaRPr lang="es-ES" sz="4000" b="1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b="1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Acesso</a:t>
            </a: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à </a:t>
            </a:r>
            <a:r>
              <a:rPr kumimoji="0" lang="es-E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Atenção</a:t>
            </a: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s-E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Primária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r>
              <a:rPr lang="es-ES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s-ES" sz="32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r>
              <a:rPr lang="es-ES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Especializada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Telessaúde</a:t>
            </a:r>
            <a:r>
              <a:rPr lang="es-ES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s-ES" sz="32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</a:t>
            </a:r>
            <a:r>
              <a:rPr lang="es-ES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sz="32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r>
              <a:rPr lang="es-ES" sz="32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Assistencial</a:t>
            </a:r>
            <a:endParaRPr lang="es-ES" sz="3200" b="1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3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80442" y="2247900"/>
            <a:ext cx="5164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OBRIGADA!</a:t>
            </a:r>
          </a:p>
          <a:p>
            <a:pPr algn="ctr"/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m</a:t>
            </a:r>
            <a:r>
              <a:rPr lang="pt-BR" sz="3200" b="1" dirty="0" smtClean="0">
                <a:solidFill>
                  <a:srgbClr val="C00000"/>
                </a:solidFill>
              </a:rPr>
              <a:t>aria.gadelha@saúde.gov.br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2875" y="758825"/>
            <a:ext cx="11058525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Enunciado</a:t>
            </a:r>
            <a:r>
              <a:rPr kumimoji="0" lang="es-ES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93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320800" y="1687513"/>
            <a:ext cx="9431336" cy="3570287"/>
          </a:xfrm>
        </p:spPr>
        <p:txBody>
          <a:bodyPr/>
          <a:lstStyle/>
          <a:p>
            <a:endParaRPr lang="pt-BR" sz="2800" b="1" dirty="0"/>
          </a:p>
          <a:p>
            <a:pPr algn="just"/>
            <a:r>
              <a:rPr lang="pt-BR" sz="2800" dirty="0" smtClean="0"/>
              <a:t>	Nas </a:t>
            </a:r>
            <a:r>
              <a:rPr lang="pt-BR" sz="2800" dirty="0"/>
              <a:t>demandas de usuários do Sistema Único de Saúde – SUS por acesso a ações </a:t>
            </a:r>
            <a:r>
              <a:rPr lang="pt-BR" sz="2800" dirty="0" smtClean="0"/>
              <a:t>e serviços </a:t>
            </a:r>
            <a:r>
              <a:rPr lang="pt-BR" sz="2800" dirty="0"/>
              <a:t>de saúde </a:t>
            </a:r>
            <a:r>
              <a:rPr lang="pt-BR" sz="2800" b="1" dirty="0"/>
              <a:t>eletivos</a:t>
            </a:r>
            <a:r>
              <a:rPr lang="pt-BR" sz="2800" dirty="0"/>
              <a:t> previstos nas políticas públicas, considera-se excessiva </a:t>
            </a:r>
            <a:r>
              <a:rPr lang="pt-BR" sz="2800" dirty="0" smtClean="0"/>
              <a:t>a espera </a:t>
            </a:r>
            <a:r>
              <a:rPr lang="pt-BR" sz="2800" dirty="0"/>
              <a:t>do paciente por tempo superior a 100 (cem) dias para consultas e exames, e </a:t>
            </a:r>
            <a:r>
              <a:rPr lang="pt-BR" sz="2800" dirty="0" smtClean="0"/>
              <a:t>de 180 </a:t>
            </a:r>
            <a:r>
              <a:rPr lang="pt-BR" sz="2800" dirty="0"/>
              <a:t>(cento e oitenta) dias para cirurgias e tratamentos</a:t>
            </a:r>
            <a:r>
              <a:rPr lang="pt-BR" sz="2800" dirty="0" smtClean="0"/>
              <a:t>.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0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098799" y="936625"/>
            <a:ext cx="4000501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Variáveis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51060" y="2103016"/>
            <a:ext cx="88834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Condição básica do indivíduo.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400" kern="0" dirty="0">
                <a:solidFill>
                  <a:prstClr val="black"/>
                </a:solidFill>
              </a:rPr>
              <a:t> </a:t>
            </a:r>
            <a:r>
              <a:rPr lang="pt-BR" sz="2400" kern="0" dirty="0" err="1" smtClean="0">
                <a:solidFill>
                  <a:prstClr val="black"/>
                </a:solidFill>
              </a:rPr>
              <a:t>Comorbidades</a:t>
            </a:r>
            <a:r>
              <a:rPr lang="pt-BR" sz="2400" kern="0" dirty="0" smtClean="0">
                <a:solidFill>
                  <a:prstClr val="black"/>
                </a:solidFill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400" kern="0" dirty="0">
                <a:solidFill>
                  <a:prstClr val="black"/>
                </a:solidFill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Expertise e tecnologia necessária (leve, </a:t>
            </a:r>
            <a:r>
              <a:rPr lang="pt-BR" sz="2400" kern="0" dirty="0" err="1" smtClean="0">
                <a:solidFill>
                  <a:prstClr val="black"/>
                </a:solidFill>
              </a:rPr>
              <a:t>leve-dura</a:t>
            </a:r>
            <a:r>
              <a:rPr lang="pt-BR" sz="2400" kern="0" dirty="0" smtClean="0">
                <a:solidFill>
                  <a:prstClr val="black"/>
                </a:solidFill>
              </a:rPr>
              <a:t> ou dura).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400" kern="0" dirty="0">
                <a:solidFill>
                  <a:prstClr val="black"/>
                </a:solidFill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Oferta de serviços (RH e porte </a:t>
            </a:r>
            <a:r>
              <a:rPr lang="pt-BR" sz="2400" kern="0" dirty="0" smtClean="0">
                <a:solidFill>
                  <a:prstClr val="black"/>
                </a:solidFill>
              </a:rPr>
              <a:t>tecnológico).</a:t>
            </a:r>
            <a:endParaRPr lang="pt-BR" sz="2400" kern="0" dirty="0" smtClean="0">
              <a:solidFill>
                <a:prstClr val="black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400" kern="0" dirty="0">
                <a:solidFill>
                  <a:prstClr val="black"/>
                </a:solidFill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Oferta x Demanda x Necessidade.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400" kern="0" dirty="0">
                <a:solidFill>
                  <a:prstClr val="black"/>
                </a:solidFill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Imperativo do uso.</a:t>
            </a:r>
          </a:p>
        </p:txBody>
      </p:sp>
    </p:spTree>
    <p:extLst>
      <p:ext uri="{BB962C8B-B14F-4D97-AF65-F5344CB8AC3E}">
        <p14:creationId xmlns:p14="http://schemas.microsoft.com/office/powerpoint/2010/main" val="3159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127125"/>
            <a:ext cx="12192000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Não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confundir </a:t>
            </a:r>
            <a:r>
              <a:rPr kumimoji="0" lang="es-E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eletivos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com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s-E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isolados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pois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: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3950" y="2636416"/>
            <a:ext cx="99441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Atos isolados não representam atendimento efetivo;</a:t>
            </a:r>
            <a:endParaRPr lang="pt-BR" sz="2400" kern="0" dirty="0">
              <a:solidFill>
                <a:prstClr val="black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requerem uma cadeia lógica de raciocínio médico-assistencial;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pt-BR" sz="2400" kern="0" dirty="0" smtClean="0">
                <a:solidFill>
                  <a:prstClr val="black"/>
                </a:solidFill>
              </a:rPr>
              <a:t>a integralidade assistencial se obtém pela integração de serviços diagnósticos e terapêuticos; e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demandam maior capacidade instalada de atendimento.</a:t>
            </a:r>
          </a:p>
        </p:txBody>
      </p:sp>
    </p:spTree>
    <p:extLst>
      <p:ext uri="{BB962C8B-B14F-4D97-AF65-F5344CB8AC3E}">
        <p14:creationId xmlns:p14="http://schemas.microsoft.com/office/powerpoint/2010/main" val="8249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947737" y="2386013"/>
            <a:ext cx="10160000" cy="1525587"/>
          </a:xfr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Ações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integradas de </a:t>
            </a:r>
            <a:r>
              <a:rPr kumimoji="0" lang="es-E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saúde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individual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no </a:t>
            </a:r>
            <a:r>
              <a:rPr kumimoji="0" lang="es-E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âmbito</a:t>
            </a: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de Redes de Atenção à </a:t>
            </a:r>
            <a:r>
              <a:rPr kumimoji="0" lang="es-E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Saúde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.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 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cegon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m 6" descr="centro de parto nor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88" y="4362726"/>
            <a:ext cx="2911040" cy="1646817"/>
          </a:xfrm>
          <a:prstGeom prst="rect">
            <a:avLst/>
          </a:prstGeom>
        </p:spPr>
      </p:pic>
      <p:pic>
        <p:nvPicPr>
          <p:cNvPr id="8" name="Imagem 7" descr="domicil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6744" y="357167"/>
            <a:ext cx="3069388" cy="1491665"/>
          </a:xfrm>
          <a:prstGeom prst="rect">
            <a:avLst/>
          </a:prstGeom>
        </p:spPr>
      </p:pic>
      <p:pic>
        <p:nvPicPr>
          <p:cNvPr id="10" name="Imagem 9" descr="maternida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3736" y="3143208"/>
            <a:ext cx="2995734" cy="2571809"/>
          </a:xfrm>
          <a:prstGeom prst="rect">
            <a:avLst/>
          </a:prstGeom>
        </p:spPr>
      </p:pic>
      <p:pic>
        <p:nvPicPr>
          <p:cNvPr id="13" name="Imagem 12" descr="ambulanc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1248" y="0"/>
            <a:ext cx="800000" cy="736508"/>
          </a:xfrm>
          <a:prstGeom prst="rect">
            <a:avLst/>
          </a:prstGeom>
        </p:spPr>
      </p:pic>
      <p:pic>
        <p:nvPicPr>
          <p:cNvPr id="14" name="Imagem 13" descr="logo_rede_cegonha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5498" y="4402343"/>
            <a:ext cx="3500462" cy="2625347"/>
          </a:xfrm>
          <a:prstGeom prst="rect">
            <a:avLst/>
          </a:prstGeom>
        </p:spPr>
      </p:pic>
      <p:pic>
        <p:nvPicPr>
          <p:cNvPr id="12" name="Imagem 11" descr="unidade basica de sau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9720" y="500043"/>
            <a:ext cx="3090140" cy="1839711"/>
          </a:xfrm>
          <a:prstGeom prst="rect">
            <a:avLst/>
          </a:prstGeom>
        </p:spPr>
      </p:pic>
      <p:pic>
        <p:nvPicPr>
          <p:cNvPr id="11" name="Imagem 10" descr="maternidade de risc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19054" y="1979138"/>
            <a:ext cx="3742506" cy="2253141"/>
          </a:xfrm>
          <a:prstGeom prst="rect">
            <a:avLst/>
          </a:prstGeom>
        </p:spPr>
      </p:pic>
      <p:pic>
        <p:nvPicPr>
          <p:cNvPr id="6" name="Imagem 5" descr="casa da gestan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1320" y="3003569"/>
            <a:ext cx="2134585" cy="23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3904E-6 C -0.00261 0.00347 -0.00573 0.00555 -0.00834 0.00902 C -0.01476 0.01758 -0.0066 0.01272 -0.01511 0.01642 C -0.01858 0.02313 -0.02049 0.0229 -0.02604 0.02544 C -0.03021 0.03377 -0.03802 0.03723 -0.04531 0.04001 C -0.05087 0.0451 -0.05538 0.04995 -0.06164 0.05296 C -0.06806 0.06522 -0.06041 0.05296 -0.06858 0.06013 C -0.08229 0.07239 -0.06407 0.0599 -0.07674 0.06938 C -0.08125 0.07262 -0.08611 0.07516 -0.09045 0.0784 C -0.0967 0.08303 -0.10018 0.08811 -0.10695 0.09112 C -0.11285 0.09644 -0.11789 0.10361 -0.12466 0.10569 C -0.12848 0.10893 -0.13316 0.10985 -0.13698 0.11309 C -0.14462 0.1198 -0.14931 0.12211 -0.15764 0.12581 C -0.17136 0.13853 -0.15035 0.12003 -0.16719 0.13136 C -0.1842 0.14269 -0.16893 0.13622 -0.17952 0.14038 C -0.18907 0.14894 -0.19879 0.15749 -0.20834 0.16605 C -0.2099 0.16744 -0.21077 0.17021 -0.21233 0.1716 C -0.21476 0.17368 -0.21789 0.17391 -0.22066 0.17507 C -0.22205 0.17623 -0.22309 0.17784 -0.22466 0.17877 C -0.22726 0.18039 -0.23299 0.18247 -0.23299 0.18247 C -0.2375 0.18663 -0.23872 0.19103 -0.24393 0.19334 C -0.24705 0.19611 -0.25764 0.20305 -0.26042 0.20606 C -0.26198 0.20768 -0.26285 0.20999 -0.26441 0.21161 C -0.26702 0.21439 -0.26997 0.21647 -0.27275 0.21901 C -0.27657 0.22225 -0.28507 0.22618 -0.28507 0.22618 C -0.29219 0.23289 -0.30139 0.23566 -0.30973 0.2389 C -0.3165 0.24838 -0.32622 0.25648 -0.33559 0.26087 C -0.34688 0.2759 -0.36164 0.28145 -0.37674 0.28654 C -0.3849 0.29325 -0.39479 0.29672 -0.40417 0.29926 C -0.40556 0.30042 -0.40677 0.30204 -0.40834 0.30296 C -0.40955 0.30389 -0.41129 0.30342 -0.41233 0.30481 C -0.41337 0.3062 -0.41285 0.30874 -0.41372 0.31013 C -0.41476 0.31175 -0.4165 0.31267 -0.41789 0.31383 C -0.42379 0.32562 -0.43646 0.33834 -0.4467 0.34297 C -0.44966 0.34574 -0.45191 0.34968 -0.45486 0.35222 C -0.45608 0.35338 -0.45764 0.35315 -0.45903 0.35407 C -0.4632 0.35685 -0.46719 0.36055 -0.47136 0.36309 C -0.47604 0.36587 -0.48316 0.36679 -0.48768 0.37049 C -0.49219 0.37419 -0.49636 0.3772 -0.50139 0.37951 C -0.50226 0.38136 -0.50278 0.3839 -0.50417 0.38506 C -0.50573 0.38645 -0.50799 0.38599 -0.50973 0.38691 C -0.51111 0.38784 -0.51233 0.38945 -0.51372 0.39038 C -0.51511 0.3913 -0.5165 0.39154 -0.51789 0.39223 C -0.51927 0.39408 -0.52049 0.39639 -0.52205 0.39778 C -0.52327 0.39894 -0.525 0.39847 -0.52604 0.39963 C -0.52726 0.40102 -0.52743 0.40379 -0.52882 0.40518 C -0.53229 0.40865 -0.53698 0.40865 -0.54115 0.4105 C -0.54271 0.41119 -0.54375 0.41327 -0.54532 0.4142 C -0.55434 0.42044 -0.56389 0.42784 -0.57396 0.43062 C -0.57848 0.43455 -0.58264 0.43756 -0.58768 0.43964 C -0.59584 0.44681 -0.60313 0.45375 -0.61233 0.45791 C -0.6191 0.46693 -0.62848 0.4704 -0.63698 0.47618 C -0.64375 0.4808 -0.64809 0.48982 -0.65486 0.49445 C -0.65782 0.49653 -0.66129 0.49676 -0.66441 0.49815 C -0.66789 0.50486 -0.66979 0.50463 -0.67535 0.50717 C -0.67674 0.51272 -0.6783 0.52451 -0.68229 0.52914 C -0.68473 0.53215 -0.69045 0.53654 -0.69045 0.53654 C -0.69323 0.54209 -0.69462 0.54741 -0.6974 0.55296 C -0.69775 0.55481 -0.69792 0.55666 -0.69861 0.55828 C -0.69931 0.56036 -0.70174 0.56175 -0.70139 0.56383 C -0.70122 0.56522 -0.69045 0.57169 -0.68907 0.57285 C -0.68577 0.57932 -0.68368 0.58141 -0.67813 0.58395 C -0.67622 0.59112 -0.67396 0.59251 -0.66858 0.59482 C -0.66146 0.6043 -0.65834 0.60222 -0.64792 0.60037 C -0.64653 0.59968 -0.64514 0.59945 -0.64393 0.59852 C -0.64236 0.5976 -0.64132 0.59574 -0.63976 0.59482 C -0.63716 0.5932 -0.6316 0.59112 -0.6316 0.59112 C -0.629 0.58788 -0.62552 0.5858 -0.62327 0.5821 C -0.6224 0.58048 -0.62275 0.57817 -0.62205 0.57655 C -0.62136 0.5747 -0.61927 0.57123 -0.61927 0.57123 L -0.64115 0.59482 " pathEditMode="relative" ptsTypes="fffffffffffffffffffffffffffffffffffffffffffffffffffffffffffffffffffff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88900" y="2320925"/>
            <a:ext cx="12192000" cy="1616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Mesmo</a:t>
            </a: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s-E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em</a:t>
            </a:r>
            <a:r>
              <a:rPr lang="es-E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urgência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emergência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disponibilizadas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eletivos</a:t>
            </a:r>
            <a:r>
              <a:rPr lang="es-E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62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 rede atençã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"/>
            <a:ext cx="12192000" cy="6831543"/>
          </a:xfrm>
          <a:prstGeom prst="rect">
            <a:avLst/>
          </a:prstGeom>
        </p:spPr>
      </p:pic>
      <p:pic>
        <p:nvPicPr>
          <p:cNvPr id="12" name="Imagem 11" descr="U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2915" y="3528379"/>
            <a:ext cx="3641138" cy="1524197"/>
          </a:xfrm>
          <a:prstGeom prst="rect">
            <a:avLst/>
          </a:prstGeom>
        </p:spPr>
      </p:pic>
      <p:pic>
        <p:nvPicPr>
          <p:cNvPr id="13" name="Imagem 12" descr="caminhã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1636">
            <a:off x="1584447" y="2279794"/>
            <a:ext cx="990476" cy="774603"/>
          </a:xfrm>
          <a:prstGeom prst="rect">
            <a:avLst/>
          </a:prstGeom>
        </p:spPr>
      </p:pic>
      <p:pic>
        <p:nvPicPr>
          <p:cNvPr id="14" name="Imagem 13" descr="carrinh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0468" y="6224437"/>
            <a:ext cx="673016" cy="457143"/>
          </a:xfrm>
          <a:prstGeom prst="rect">
            <a:avLst/>
          </a:prstGeom>
        </p:spPr>
      </p:pic>
      <p:pic>
        <p:nvPicPr>
          <p:cNvPr id="15" name="Imagem 14" descr="central de regulação SAM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5982" y="45725"/>
            <a:ext cx="2234921" cy="2247619"/>
          </a:xfrm>
          <a:prstGeom prst="rect">
            <a:avLst/>
          </a:prstGeom>
        </p:spPr>
      </p:pic>
      <p:pic>
        <p:nvPicPr>
          <p:cNvPr id="16" name="Imagem 15" descr="ambulanc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68032" y="1515394"/>
            <a:ext cx="800000" cy="736508"/>
          </a:xfrm>
          <a:prstGeom prst="rect">
            <a:avLst/>
          </a:prstGeom>
        </p:spPr>
      </p:pic>
      <p:pic>
        <p:nvPicPr>
          <p:cNvPr id="9" name="Imagem 8" descr="hospital geral.png"/>
          <p:cNvPicPr>
            <a:picLocks noChangeAspect="1"/>
          </p:cNvPicPr>
          <p:nvPr/>
        </p:nvPicPr>
        <p:blipFill>
          <a:blip r:embed="rId9" cstate="print"/>
          <a:srcRect r="18656"/>
          <a:stretch>
            <a:fillRect/>
          </a:stretch>
        </p:blipFill>
        <p:spPr>
          <a:xfrm>
            <a:off x="7769370" y="2339064"/>
            <a:ext cx="2898630" cy="2386117"/>
          </a:xfrm>
          <a:prstGeom prst="rect">
            <a:avLst/>
          </a:prstGeom>
        </p:spPr>
      </p:pic>
      <p:pic>
        <p:nvPicPr>
          <p:cNvPr id="10" name="Imagem 9" descr="unidade basica de saud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66298" y="1069974"/>
            <a:ext cx="2704762" cy="2526984"/>
          </a:xfrm>
          <a:prstGeom prst="rect">
            <a:avLst/>
          </a:prstGeom>
        </p:spPr>
      </p:pic>
      <p:pic>
        <p:nvPicPr>
          <p:cNvPr id="11" name="Imagem 10" descr="unidade de saude c sala de estabilizaçã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33016" y="4442537"/>
            <a:ext cx="3726858" cy="2389011"/>
          </a:xfrm>
          <a:prstGeom prst="rect">
            <a:avLst/>
          </a:prstGeom>
        </p:spPr>
      </p:pic>
      <p:pic>
        <p:nvPicPr>
          <p:cNvPr id="20" name="Imagem 19" descr="atenção domiciliar cert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92521" y="1069975"/>
            <a:ext cx="1840590" cy="1716505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524000" y="315047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Rede de Atenção às Urgências </a:t>
            </a:r>
          </a:p>
        </p:txBody>
      </p:sp>
      <p:pic>
        <p:nvPicPr>
          <p:cNvPr id="17" name="Imagem 16" descr="hospital geral.png"/>
          <p:cNvPicPr/>
          <p:nvPr/>
        </p:nvPicPr>
        <p:blipFill>
          <a:blip r:embed="rId9" cstate="print"/>
          <a:srcRect l="84225" t="39044" b="18725"/>
          <a:stretch>
            <a:fillRect/>
          </a:stretch>
        </p:blipFill>
        <p:spPr>
          <a:xfrm>
            <a:off x="1361776" y="1010569"/>
            <a:ext cx="561975" cy="1009650"/>
          </a:xfrm>
          <a:prstGeom prst="rect">
            <a:avLst/>
          </a:prstGeom>
        </p:spPr>
      </p:pic>
      <p:pic>
        <p:nvPicPr>
          <p:cNvPr id="18" name="Imagem 17" descr="hospital geral.png"/>
          <p:cNvPicPr/>
          <p:nvPr/>
        </p:nvPicPr>
        <p:blipFill>
          <a:blip r:embed="rId9" cstate="print"/>
          <a:srcRect l="84225" t="39044" b="18725"/>
          <a:stretch>
            <a:fillRect/>
          </a:stretch>
        </p:blipFill>
        <p:spPr>
          <a:xfrm>
            <a:off x="8000656" y="5502441"/>
            <a:ext cx="5619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0419 C -0.24809 0.20139 -0.42899 0.41157 -0.64618 0.52199 C -0.65017 0.52685 -0.65521 0.52801 -0.66007 0.53032 C -0.69931 0.52917 -0.70399 0.53079 -0.73003 0.52523 C -0.73247 0.52407 -0.73507 0.52315 -0.7375 0.52199 C -0.73958 0.52106 -0.7434 0.51389 -0.74497 0.5118 C -0.74896 0.50648 -0.75312 0.50185 -0.75747 0.49699 C -0.76059 0.49375 -0.76076 0.48866 -0.76493 0.48866 " pathEditMode="relative" ptsTypes="fffffff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30461" y="746125"/>
            <a:ext cx="7921540" cy="7858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 de Gestão da Clínica</a:t>
            </a:r>
            <a:endParaRPr lang="es-E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99" y="1766360"/>
            <a:ext cx="7061201" cy="39232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60500" y="5770133"/>
            <a:ext cx="905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MosquitoStd"/>
              </a:rPr>
              <a:t>MENDES, E. V. </a:t>
            </a:r>
            <a:r>
              <a:rPr lang="pt-BR" sz="1400" b="1" dirty="0">
                <a:solidFill>
                  <a:srgbClr val="333333"/>
                </a:solidFill>
                <a:latin typeface="MosquitoStd-Bold"/>
              </a:rPr>
              <a:t>As redes de atenção à saúde</a:t>
            </a:r>
            <a:r>
              <a:rPr lang="pt-BR" sz="1400" dirty="0">
                <a:solidFill>
                  <a:srgbClr val="333333"/>
                </a:solidFill>
                <a:latin typeface="MosquitoStd"/>
              </a:rPr>
              <a:t>. Brasília: Organização </a:t>
            </a:r>
            <a:r>
              <a:rPr lang="pt-BR" sz="1400" dirty="0" smtClean="0">
                <a:solidFill>
                  <a:srgbClr val="333333"/>
                </a:solidFill>
                <a:latin typeface="MosquitoStd"/>
              </a:rPr>
              <a:t>Pan-Americana da </a:t>
            </a:r>
            <a:r>
              <a:rPr lang="pt-BR" sz="1400" dirty="0">
                <a:solidFill>
                  <a:srgbClr val="333333"/>
                </a:solidFill>
                <a:latin typeface="MosquitoStd"/>
              </a:rPr>
              <a:t>Saúde, 2011.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570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1041</Words>
  <Application>Microsoft Office PowerPoint</Application>
  <PresentationFormat>Widescreen</PresentationFormat>
  <Paragraphs>355</Paragraphs>
  <Slides>19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5" baseType="lpstr">
      <vt:lpstr>Arial Unicode MS</vt:lpstr>
      <vt:lpstr>Arial</vt:lpstr>
      <vt:lpstr>Arial Black</vt:lpstr>
      <vt:lpstr>Calibri</vt:lpstr>
      <vt:lpstr>Calibri Light</vt:lpstr>
      <vt:lpstr>Comic Sans MS</vt:lpstr>
      <vt:lpstr>Monotype Sorts</vt:lpstr>
      <vt:lpstr>MosquitoStd</vt:lpstr>
      <vt:lpstr>MosquitoStd-Bold</vt:lpstr>
      <vt:lpstr>Segoe UI</vt:lpstr>
      <vt:lpstr>Times New Roman</vt:lpstr>
      <vt:lpstr>Wingdings</vt:lpstr>
      <vt:lpstr>1_Personalizar design</vt:lpstr>
      <vt:lpstr>2_Personalizar design</vt:lpstr>
      <vt:lpstr>3_Personalizar design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Pacheco Dos Guaranys</dc:creator>
  <cp:lastModifiedBy>Inez</cp:lastModifiedBy>
  <cp:revision>97</cp:revision>
  <dcterms:created xsi:type="dcterms:W3CDTF">2019-05-28T18:08:25Z</dcterms:created>
  <dcterms:modified xsi:type="dcterms:W3CDTF">2019-10-06T10:59:57Z</dcterms:modified>
</cp:coreProperties>
</file>