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3">
  <p:sldMasterIdLst>
    <p:sldMasterId id="2147483648" r:id="rId4"/>
  </p:sldMasterIdLst>
  <p:sldIdLst>
    <p:sldId id="256" r:id="rId5"/>
    <p:sldId id="257" r:id="rId6"/>
    <p:sldId id="260" r:id="rId7"/>
    <p:sldId id="261" r:id="rId8"/>
    <p:sldId id="262" r:id="rId9"/>
    <p:sldId id="264" r:id="rId10"/>
    <p:sldId id="265" r:id="rId11"/>
    <p:sldId id="300" r:id="rId12"/>
    <p:sldId id="309" r:id="rId13"/>
    <p:sldId id="305" r:id="rId14"/>
    <p:sldId id="307" r:id="rId15"/>
    <p:sldId id="306" r:id="rId16"/>
    <p:sldId id="315" r:id="rId17"/>
    <p:sldId id="301" r:id="rId18"/>
    <p:sldId id="303" r:id="rId19"/>
    <p:sldId id="313" r:id="rId20"/>
    <p:sldId id="310" r:id="rId21"/>
    <p:sldId id="311" r:id="rId22"/>
    <p:sldId id="312" r:id="rId23"/>
    <p:sldId id="314" r:id="rId24"/>
    <p:sldId id="267" r:id="rId25"/>
    <p:sldId id="268" r:id="rId26"/>
    <p:sldId id="269" r:id="rId27"/>
    <p:sldId id="270" r:id="rId28"/>
    <p:sldId id="271" r:id="rId29"/>
    <p:sldId id="272"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5" d="100"/>
          <a:sy n="75" d="100"/>
        </p:scale>
        <p:origin x="4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pt-BR"/>
              <a:t>Clique para editar o título Mestre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10/6/2019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pt-BR"/>
              <a:t>Clique para editar o título Mestre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ncho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pt-BR"/>
              <a:t>Clique para editar o título Mestre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48A87A34-81AB-432B-8DAE-1953F412C126}" type="datetimeFigureOut">
              <a:rPr lang="en-US" dirty="0"/>
              <a:t>10/6/2019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1447191" y="2824269"/>
            <a:ext cx="4645152" cy="2644457"/>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6412362" y="2821491"/>
            <a:ext cx="4645152" cy="2637371"/>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pt-BR"/>
              <a:t>Clique para editar o título Mestre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8A87A34-81AB-432B-8DAE-1953F412C126}" type="datetimeFigureOut">
              <a:rPr lang="en-US" dirty="0"/>
              <a:t>10/6/2019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dirty="0"/>
              <a:t>Clique no ícone para adicionar uma imagem</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10/6/2019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10/6/2019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exame.abril.com.br/noticias-sobre/sus" TargetMode="External"/><Relationship Id="rId2" Type="http://schemas.openxmlformats.org/officeDocument/2006/relationships/hyperlink" Target="https://exame.abril.com.br/noticias-sobre/amazonia/"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politize.com.br/clt-o-que-e/"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7F44AB3-A83F-4374-90A1-2A9E9D2BC178}"/>
              </a:ext>
            </a:extLst>
          </p:cNvPr>
          <p:cNvSpPr>
            <a:spLocks noGrp="1"/>
          </p:cNvSpPr>
          <p:nvPr>
            <p:ph type="ctrTitle"/>
          </p:nvPr>
        </p:nvSpPr>
        <p:spPr/>
        <p:txBody>
          <a:bodyPr>
            <a:normAutofit/>
          </a:bodyPr>
          <a:lstStyle/>
          <a:p>
            <a:pPr algn="just"/>
            <a:r>
              <a:rPr lang="pt-BR" sz="4000" u="sng" dirty="0"/>
              <a:t>Tema: Enunciado 93 da III Jornada de Direito da Saúde do CNJ – </a:t>
            </a:r>
            <a:r>
              <a:rPr lang="pt-BR" sz="2700" u="sng" dirty="0"/>
              <a:t>perspectivas interinstitucionais sobre filas de espera</a:t>
            </a:r>
            <a:endParaRPr lang="pt-BR" sz="2700" dirty="0"/>
          </a:p>
        </p:txBody>
      </p:sp>
      <p:sp>
        <p:nvSpPr>
          <p:cNvPr id="3" name="Subtítulo 2">
            <a:extLst>
              <a:ext uri="{FF2B5EF4-FFF2-40B4-BE49-F238E27FC236}">
                <a16:creationId xmlns:a16="http://schemas.microsoft.com/office/drawing/2014/main" xmlns="" id="{B92B1E95-7FD2-4A63-BA2B-D9F9C6BF4530}"/>
              </a:ext>
            </a:extLst>
          </p:cNvPr>
          <p:cNvSpPr>
            <a:spLocks noGrp="1"/>
          </p:cNvSpPr>
          <p:nvPr>
            <p:ph type="subTitle" idx="1"/>
          </p:nvPr>
        </p:nvSpPr>
        <p:spPr/>
        <p:txBody>
          <a:bodyPr>
            <a:normAutofit fontScale="77500" lnSpcReduction="20000"/>
          </a:bodyPr>
          <a:lstStyle/>
          <a:p>
            <a:r>
              <a:rPr lang="pt-BR" b="1" u="sng" dirty="0"/>
              <a:t>Arthur Pinto Filho</a:t>
            </a:r>
            <a:r>
              <a:rPr lang="pt-BR" u="sng" dirty="0"/>
              <a:t>, promotor de Justiça de Direitos Humanos, área da saúde pública do MP/SP. Componente do Fórum Nacional de Saúde, do Conselho Nacional de Justiça. Coautor do livro : “Ministério Público : Instituição e Processo”. </a:t>
            </a:r>
            <a:endParaRPr lang="pt-BR" dirty="0"/>
          </a:p>
          <a:p>
            <a:endParaRPr lang="pt-BR" dirty="0"/>
          </a:p>
        </p:txBody>
      </p:sp>
    </p:spTree>
    <p:extLst>
      <p:ext uri="{BB962C8B-B14F-4D97-AF65-F5344CB8AC3E}">
        <p14:creationId xmlns:p14="http://schemas.microsoft.com/office/powerpoint/2010/main" val="2094250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a:extLst>
              <a:ext uri="{FF2B5EF4-FFF2-40B4-BE49-F238E27FC236}">
                <a16:creationId xmlns:a16="http://schemas.microsoft.com/office/drawing/2014/main" xmlns="" id="{560FD189-639A-424D-A333-4DF9BDC3BBA4}"/>
              </a:ext>
            </a:extLst>
          </p:cNvPr>
          <p:cNvPicPr>
            <a:picLocks noChangeAspect="1"/>
          </p:cNvPicPr>
          <p:nvPr/>
        </p:nvPicPr>
        <p:blipFill>
          <a:blip r:embed="rId2"/>
          <a:stretch>
            <a:fillRect/>
          </a:stretch>
        </p:blipFill>
        <p:spPr>
          <a:xfrm>
            <a:off x="2215661" y="124801"/>
            <a:ext cx="7144483" cy="6536207"/>
          </a:xfrm>
          <a:prstGeom prst="rect">
            <a:avLst/>
          </a:prstGeom>
        </p:spPr>
      </p:pic>
    </p:spTree>
    <p:extLst>
      <p:ext uri="{BB962C8B-B14F-4D97-AF65-F5344CB8AC3E}">
        <p14:creationId xmlns:p14="http://schemas.microsoft.com/office/powerpoint/2010/main" val="552206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m 1">
            <a:extLst>
              <a:ext uri="{FF2B5EF4-FFF2-40B4-BE49-F238E27FC236}">
                <a16:creationId xmlns:a16="http://schemas.microsoft.com/office/drawing/2014/main" xmlns="" id="{9C2BCA70-3EC5-4CFD-ACCB-EAAA3A1B18C9}"/>
              </a:ext>
            </a:extLst>
          </p:cNvPr>
          <p:cNvPicPr>
            <a:picLocks noChangeAspect="1"/>
          </p:cNvPicPr>
          <p:nvPr/>
        </p:nvPicPr>
        <p:blipFill>
          <a:blip r:embed="rId2"/>
          <a:stretch>
            <a:fillRect/>
          </a:stretch>
        </p:blipFill>
        <p:spPr>
          <a:xfrm>
            <a:off x="3441700" y="-228600"/>
            <a:ext cx="5334000" cy="6705600"/>
          </a:xfrm>
          <a:prstGeom prst="rect">
            <a:avLst/>
          </a:prstGeom>
        </p:spPr>
      </p:pic>
    </p:spTree>
    <p:extLst>
      <p:ext uri="{BB962C8B-B14F-4D97-AF65-F5344CB8AC3E}">
        <p14:creationId xmlns:p14="http://schemas.microsoft.com/office/powerpoint/2010/main" val="1743446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15900" y="167124"/>
            <a:ext cx="11582400" cy="6463308"/>
          </a:xfrm>
          <a:prstGeom prst="rect">
            <a:avLst/>
          </a:prstGeom>
        </p:spPr>
        <p:txBody>
          <a:bodyPr wrap="square">
            <a:spAutoFit/>
          </a:bodyPr>
          <a:lstStyle/>
          <a:p>
            <a:pPr algn="just"/>
            <a:r>
              <a:rPr lang="pt-BR" b="1" dirty="0"/>
              <a:t>Acidentes com motos </a:t>
            </a:r>
            <a:r>
              <a:rPr lang="pt-BR" dirty="0"/>
              <a:t>: segundo dados da </a:t>
            </a:r>
            <a:r>
              <a:rPr lang="pt-BR" i="1" dirty="0"/>
              <a:t>SES</a:t>
            </a:r>
            <a:r>
              <a:rPr lang="pt-BR" dirty="0"/>
              <a:t>, desde 2013, houve aumento de 15,8% no número de internações em hospitais do SUS no Estado, decorrentes de ocorrências com carros e, sobretudo motocicletas, que lideram as estatísticas.</a:t>
            </a:r>
          </a:p>
          <a:p>
            <a:pPr algn="just"/>
            <a:r>
              <a:rPr lang="pt-BR" dirty="0"/>
              <a:t>Segundo os dados, 80% das internações estão ligadas a acidentes com motos. Em 2018, foram realizadas 26.229 internações de pessoas envolvidas em acidentes. Do total, 22.581 (86%) eram motociclistas, enquanto as outras 3.818 envolveram carros. Em 2013, ocorreram 22.644 internações, das quais 18.608 (85%) relacionadas a motocicletas e 4.036 a veículos.</a:t>
            </a:r>
          </a:p>
          <a:p>
            <a:pPr algn="just"/>
            <a:endParaRPr lang="pt-BR" dirty="0"/>
          </a:p>
          <a:p>
            <a:pPr algn="just"/>
            <a:r>
              <a:rPr lang="pt-BR" dirty="0"/>
              <a:t>d) </a:t>
            </a:r>
            <a:r>
              <a:rPr lang="pt-BR" b="1" dirty="0"/>
              <a:t>Venenos</a:t>
            </a:r>
            <a:r>
              <a:rPr lang="pt-BR" dirty="0"/>
              <a:t> : desde o início de 2019, o Ministério da Agricultura tem aprovado registro de agrotóxicos de </a:t>
            </a:r>
            <a:r>
              <a:rPr lang="pt-BR" b="1" dirty="0"/>
              <a:t>elevada toxicidade</a:t>
            </a:r>
            <a:r>
              <a:rPr lang="pt-BR" dirty="0"/>
              <a:t>. Foram registrados no Brasil cerca de 450 agrotóxicos. Desses, apenas 52 apresentam baixa toxicidade. A Anvisa manifestou que </a:t>
            </a:r>
            <a:r>
              <a:rPr lang="pt-BR" b="1" dirty="0"/>
              <a:t>agrotóxicos banidos</a:t>
            </a:r>
            <a:r>
              <a:rPr lang="pt-BR" dirty="0"/>
              <a:t> em países como China, Estados Unidos e países da União Europeia têm atualmente como principal destino o Brasil. Aqui são usados pelo menos dez produtos banidos nesses países</a:t>
            </a:r>
            <a:r>
              <a:rPr lang="pt-BR" dirty="0" smtClean="0"/>
              <a:t>.</a:t>
            </a:r>
          </a:p>
          <a:p>
            <a:pPr algn="just"/>
            <a:endParaRPr lang="pt-BR" dirty="0"/>
          </a:p>
          <a:p>
            <a:pPr algn="just"/>
            <a:r>
              <a:rPr lang="pt-BR" dirty="0" smtClean="0"/>
              <a:t>e) Queimadas : um </a:t>
            </a:r>
            <a:r>
              <a:rPr lang="pt-BR" dirty="0"/>
              <a:t>estudo da Fundação Oswaldo Cruz (Fiocruz), divulgado no dia 2 de outubro, apontou que as queimadas na </a:t>
            </a:r>
            <a:r>
              <a:rPr lang="pt-BR" b="1" dirty="0">
                <a:hlinkClick r:id="rId2"/>
              </a:rPr>
              <a:t>Amazônia</a:t>
            </a:r>
            <a:r>
              <a:rPr lang="pt-BR" dirty="0"/>
              <a:t> geraram um custo excedente de pelo menos R$ 1,5 milhão ao </a:t>
            </a:r>
            <a:r>
              <a:rPr lang="pt-BR" b="1" dirty="0">
                <a:hlinkClick r:id="rId3"/>
              </a:rPr>
              <a:t>Sistema Único de Saúde</a:t>
            </a:r>
            <a:r>
              <a:rPr lang="pt-BR" dirty="0"/>
              <a:t> (SUS) somente para o atendimento de crianças de até 10 anos. A pesquisa concluiu que, nas áreas mais afetadas pelo fogo, o número de crianças internadas com problemas respiratórios dobrou.</a:t>
            </a:r>
          </a:p>
          <a:p>
            <a:pPr algn="just"/>
            <a:r>
              <a:rPr lang="pt-BR" dirty="0"/>
              <a:t>Ao todo, em maio e junho deste ano, o SUS registrou a internação de 5,1 mil crianças, 2,5 mil a mais do que o normal, em 100 municípios da Amazônia Legal, em especial nos Estados do Pará, Rondônia, Maranhão e Mato Grosso.</a:t>
            </a:r>
          </a:p>
          <a:p>
            <a:endParaRPr lang="pt-BR" dirty="0"/>
          </a:p>
          <a:p>
            <a:r>
              <a:rPr lang="pt-BR" b="1" dirty="0" smtClean="0"/>
              <a:t>Assim, o SUS paga a conta de políticas públicas que não levam em conta dados científicos e irrefutáveis que questões que impactam violentamente toda a sociedade, inclusive no tema da saúde pública. </a:t>
            </a:r>
            <a:endParaRPr lang="pt-BR" b="1" dirty="0"/>
          </a:p>
          <a:p>
            <a:endParaRPr lang="pt-BR" b="1" dirty="0"/>
          </a:p>
          <a:p>
            <a:endParaRPr lang="pt-BR" b="1" i="1" dirty="0"/>
          </a:p>
          <a:p>
            <a:endParaRPr lang="pt-BR" dirty="0"/>
          </a:p>
        </p:txBody>
      </p:sp>
    </p:spTree>
    <p:extLst>
      <p:ext uri="{BB962C8B-B14F-4D97-AF65-F5344CB8AC3E}">
        <p14:creationId xmlns:p14="http://schemas.microsoft.com/office/powerpoint/2010/main" val="1819147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469900" y="914400"/>
            <a:ext cx="10972800" cy="4247317"/>
          </a:xfrm>
          <a:prstGeom prst="rect">
            <a:avLst/>
          </a:prstGeom>
        </p:spPr>
        <p:txBody>
          <a:bodyPr wrap="square">
            <a:spAutoFit/>
          </a:bodyPr>
          <a:lstStyle/>
          <a:p>
            <a:pPr algn="just">
              <a:lnSpc>
                <a:spcPct val="150000"/>
              </a:lnSpc>
            </a:pPr>
            <a:r>
              <a:rPr lang="pt-BR" b="1" dirty="0"/>
              <a:t>O enunciado 93 </a:t>
            </a:r>
            <a:r>
              <a:rPr lang="pt-BR" dirty="0"/>
              <a:t>indica que “nas demandas de usuários do Sistema Único de Saúde – SUS por acesso a ações e serviços de saúde </a:t>
            </a:r>
            <a:r>
              <a:rPr lang="pt-BR" b="1" dirty="0"/>
              <a:t>eletivos</a:t>
            </a:r>
            <a:r>
              <a:rPr lang="pt-BR" dirty="0"/>
              <a:t> previstos nas políticas públicas, considera-se excessiva a espera do paciente por tempo superior a 100 (cem) dias para consultas e exames, e de 180 (cento e oitenta) dias para cirurgias e tratamentos.</a:t>
            </a:r>
          </a:p>
          <a:p>
            <a:pPr algn="just">
              <a:lnSpc>
                <a:spcPct val="150000"/>
              </a:lnSpc>
            </a:pPr>
            <a:endParaRPr lang="pt-BR" dirty="0"/>
          </a:p>
          <a:p>
            <a:pPr algn="just">
              <a:lnSpc>
                <a:spcPct val="150000"/>
              </a:lnSpc>
            </a:pPr>
            <a:r>
              <a:rPr lang="pt-BR" dirty="0"/>
              <a:t>Há que se ressaltar que os enunciados foram debatidos profundamente e votados democraticamente pelos componentes dos Comitês Estaduais de Saúde do Brasil.  O quórum de aprovação foi o de maioria simples. Os debates foram candentes e embasados na melhor orientação jurídica e científica. </a:t>
            </a:r>
          </a:p>
          <a:p>
            <a:pPr algn="just">
              <a:lnSpc>
                <a:spcPct val="150000"/>
              </a:lnSpc>
            </a:pPr>
            <a:endParaRPr lang="pt-BR" dirty="0"/>
          </a:p>
          <a:p>
            <a:pPr algn="just">
              <a:lnSpc>
                <a:spcPct val="150000"/>
              </a:lnSpc>
            </a:pPr>
            <a:r>
              <a:rPr lang="pt-BR" dirty="0"/>
              <a:t>O enunciado aponta um caminho, indica um rumo. Não obriga. E nem poderia, em País continental, com realidades bastantes diversas</a:t>
            </a:r>
            <a:endParaRPr lang="pt-BR" dirty="0"/>
          </a:p>
        </p:txBody>
      </p:sp>
    </p:spTree>
    <p:extLst>
      <p:ext uri="{BB962C8B-B14F-4D97-AF65-F5344CB8AC3E}">
        <p14:creationId xmlns:p14="http://schemas.microsoft.com/office/powerpoint/2010/main" val="14674370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7233CCEC-9DBC-43B3-9440-34116044BF2A}"/>
              </a:ext>
            </a:extLst>
          </p:cNvPr>
          <p:cNvSpPr/>
          <p:nvPr/>
        </p:nvSpPr>
        <p:spPr>
          <a:xfrm>
            <a:off x="457200" y="212652"/>
            <a:ext cx="11344940" cy="5445018"/>
          </a:xfrm>
          <a:prstGeom prst="rect">
            <a:avLst/>
          </a:prstGeom>
        </p:spPr>
        <p:txBody>
          <a:bodyPr wrap="square">
            <a:spAutoFit/>
          </a:bodyPr>
          <a:lstStyle/>
          <a:p>
            <a:pPr algn="just"/>
            <a:r>
              <a:rPr lang="pt-BR" dirty="0"/>
              <a:t>A questão do enunciado : difícil traçar uma régua que meça um País continental e muito desigual</a:t>
            </a:r>
          </a:p>
          <a:p>
            <a:pPr algn="just"/>
            <a:endParaRPr lang="pt-BR" dirty="0"/>
          </a:p>
          <a:p>
            <a:pPr algn="just"/>
            <a:r>
              <a:rPr lang="pt-BR" dirty="0"/>
              <a:t>O Mapa da Desigualdade de 2018, lançado pela rede Nossa São Paulo, fincado em dados oficiais, mostra a desigualdade dentro da própria Capital</a:t>
            </a:r>
          </a:p>
          <a:p>
            <a:pPr algn="just"/>
            <a:endParaRPr lang="pt-BR" dirty="0"/>
          </a:p>
          <a:p>
            <a:pPr algn="just">
              <a:lnSpc>
                <a:spcPct val="150000"/>
              </a:lnSpc>
            </a:pPr>
            <a:r>
              <a:rPr lang="pt-BR" dirty="0"/>
              <a:t>a) Moradores dos bairros mais nobres, geralmente centrais, da cidade São Paulo chegam a viver </a:t>
            </a:r>
            <a:r>
              <a:rPr lang="pt-BR" b="1" dirty="0"/>
              <a:t>até 20 anos mais </a:t>
            </a:r>
            <a:r>
              <a:rPr lang="pt-BR" dirty="0"/>
              <a:t>que moradores dos bairros mais periféricos. O Jardim Paulista possui a idade média ao morrer mais alta: 81 anos. O bairro com a expectativa de vida mais baixa se localiza no extremo Leste da Capital: a Cidade Tiradentes, com uma média de 58 anos.</a:t>
            </a:r>
          </a:p>
          <a:p>
            <a:pPr algn="just"/>
            <a:endParaRPr lang="pt-BR" dirty="0"/>
          </a:p>
          <a:p>
            <a:pPr algn="just">
              <a:lnSpc>
                <a:spcPct val="150000"/>
              </a:lnSpc>
            </a:pPr>
            <a:r>
              <a:rPr lang="pt-BR" dirty="0"/>
              <a:t>b) No recorte educação pública, as diferenças também se avolumam. Enquanto uma família da República (centro de SP) espera 8,24 dias para atendimento para vaga em creche, essa fila salta para 401,07 dias no distrito de Pedreira.</a:t>
            </a:r>
          </a:p>
          <a:p>
            <a:pPr algn="just">
              <a:lnSpc>
                <a:spcPct val="150000"/>
              </a:lnSpc>
            </a:pPr>
            <a:endParaRPr lang="pt-BR" dirty="0"/>
          </a:p>
          <a:p>
            <a:pPr algn="just">
              <a:lnSpc>
                <a:spcPct val="150000"/>
              </a:lnSpc>
            </a:pPr>
            <a:r>
              <a:rPr lang="pt-BR" dirty="0"/>
              <a:t>c) Os dados sobre gravidez na adolescência chamam a atenção. Enquanto no Jardim Paulista apenas 0,68% dos nascidos vivos são filhos de mães com 19 anos ou menos, em Parelheiros (Zona Sul) o índice chega a 17,06%. anos.</a:t>
            </a:r>
          </a:p>
        </p:txBody>
      </p:sp>
    </p:spTree>
    <p:extLst>
      <p:ext uri="{BB962C8B-B14F-4D97-AF65-F5344CB8AC3E}">
        <p14:creationId xmlns:p14="http://schemas.microsoft.com/office/powerpoint/2010/main" val="1825587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D75C42E8-A1B4-43DF-9C2D-B347495F7BDA}"/>
              </a:ext>
            </a:extLst>
          </p:cNvPr>
          <p:cNvSpPr/>
          <p:nvPr/>
        </p:nvSpPr>
        <p:spPr>
          <a:xfrm>
            <a:off x="882502" y="393405"/>
            <a:ext cx="10377377" cy="4801314"/>
          </a:xfrm>
          <a:prstGeom prst="rect">
            <a:avLst/>
          </a:prstGeom>
        </p:spPr>
        <p:txBody>
          <a:bodyPr wrap="square">
            <a:spAutoFit/>
          </a:bodyPr>
          <a:lstStyle/>
          <a:p>
            <a:pPr algn="just"/>
            <a:r>
              <a:rPr lang="pt-BR" dirty="0"/>
              <a:t>d) O Mapa da Desigualdade da Primeira Infância revela, por exemplo, que uma criança da Vila Brasilândia espera, em média, 41 dias para obter uma consulta pediátrica. Enquanto em Moema, esse prazo de agendamento é de dois dias.  </a:t>
            </a:r>
            <a:br>
              <a:rPr lang="pt-BR" dirty="0"/>
            </a:br>
            <a:r>
              <a:rPr lang="pt-BR" dirty="0"/>
              <a:t>A diferença entre esses dois distritos, que o estudo chama de “</a:t>
            </a:r>
            <a:r>
              <a:rPr lang="pt-BR" dirty="0" smtClean="0"/>
              <a:t>desigualômetro</a:t>
            </a:r>
            <a:r>
              <a:rPr lang="pt-BR" dirty="0"/>
              <a:t>”, é de 20,5. Ou seja, o tempo médio de espera por uma consulta pediátrica na Vila Brasilândia é 20,5 vezes maior do que em Moema. </a:t>
            </a:r>
          </a:p>
          <a:p>
            <a:pPr algn="just"/>
            <a:endParaRPr lang="pt-BR" dirty="0"/>
          </a:p>
          <a:p>
            <a:pPr algn="just"/>
            <a:r>
              <a:rPr lang="pt-BR" dirty="0"/>
              <a:t>e) Os índices de mortalidade infantil (crianças de até 5 anos) na cidade de São Paulo reafirmam a desigualdade. Enquanto, no Pari, morrem 27,03 crianças por mil nascidas vivas, em Pinheiros o índice é de 1, 59</a:t>
            </a:r>
            <a:r>
              <a:rPr lang="pt-BR" dirty="0" smtClean="0"/>
              <a:t>.</a:t>
            </a:r>
          </a:p>
          <a:p>
            <a:pPr algn="just"/>
            <a:endParaRPr lang="pt-BR" dirty="0"/>
          </a:p>
          <a:p>
            <a:pPr algn="just"/>
            <a:r>
              <a:rPr lang="pt-BR" dirty="0" smtClean="0"/>
              <a:t>f) Dados da Secretaria Municipal de Saúde de SP mostram que um morador do Itaim Paulista, na zona leste, chega a ficar 148 dias na fila para consulta com especialista. Os bairros vizinhos, de Itaquera e São Mateus, têm prazos de 129 e 128 dias. Na zona central o prazo de espera é de 61 dias. Na zona Oeste, 79 e na zona Sul de 88.</a:t>
            </a:r>
          </a:p>
          <a:p>
            <a:pPr algn="just"/>
            <a:endParaRPr lang="pt-BR" dirty="0"/>
          </a:p>
          <a:p>
            <a:pPr algn="just"/>
            <a:r>
              <a:rPr lang="pt-BR" dirty="0" smtClean="0"/>
              <a:t>De maneira que, em uma mesma cidade, as desigualdades são de tal ordem que devemos tomar o enunciado como indicativo nacional, mas cada região haverá de analisar a sua peculiaridade, a sua realidade concreta.</a:t>
            </a:r>
            <a:endParaRPr lang="pt-BR" dirty="0"/>
          </a:p>
        </p:txBody>
      </p:sp>
      <p:sp>
        <p:nvSpPr>
          <p:cNvPr id="3" name="CaixaDeTexto 2">
            <a:extLst>
              <a:ext uri="{FF2B5EF4-FFF2-40B4-BE49-F238E27FC236}">
                <a16:creationId xmlns:a16="http://schemas.microsoft.com/office/drawing/2014/main" xmlns="" id="{3522908F-CFBD-4953-920E-D1685545253B}"/>
              </a:ext>
            </a:extLst>
          </p:cNvPr>
          <p:cNvSpPr txBox="1"/>
          <p:nvPr/>
        </p:nvSpPr>
        <p:spPr>
          <a:xfrm>
            <a:off x="1197935" y="1265274"/>
            <a:ext cx="1850065" cy="372140"/>
          </a:xfrm>
          <a:prstGeom prst="rect">
            <a:avLst/>
          </a:prstGeom>
          <a:noFill/>
        </p:spPr>
        <p:txBody>
          <a:bodyPr wrap="square" rtlCol="0">
            <a:spAutoFit/>
          </a:bodyPr>
          <a:lstStyle/>
          <a:p>
            <a:endParaRPr lang="pt-BR" dirty="0"/>
          </a:p>
        </p:txBody>
      </p:sp>
    </p:spTree>
    <p:extLst>
      <p:ext uri="{BB962C8B-B14F-4D97-AF65-F5344CB8AC3E}">
        <p14:creationId xmlns:p14="http://schemas.microsoft.com/office/powerpoint/2010/main" val="39684126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33400" y="1117600"/>
            <a:ext cx="11421132" cy="5262979"/>
          </a:xfrm>
          <a:prstGeom prst="rect">
            <a:avLst/>
          </a:prstGeom>
          <a:noFill/>
        </p:spPr>
        <p:txBody>
          <a:bodyPr wrap="square" rtlCol="0">
            <a:spAutoFit/>
          </a:bodyPr>
          <a:lstStyle/>
          <a:p>
            <a:pPr algn="just"/>
            <a:r>
              <a:rPr lang="pt-BR" sz="2400" dirty="0" smtClean="0"/>
              <a:t>A questão das filas é outro tema muito tormentoso no SUS. Não há legislação clara no sentido da unificação</a:t>
            </a:r>
          </a:p>
          <a:p>
            <a:pPr algn="just"/>
            <a:endParaRPr lang="pt-BR" dirty="0"/>
          </a:p>
          <a:p>
            <a:pPr algn="just"/>
            <a:r>
              <a:rPr lang="pt-BR" dirty="0" smtClean="0"/>
              <a:t>Um dos vários problemas do SUS é a falta de uma unidade em um país de dimensões continentais. A questão da terceirização não tem tratamento unívoco no SUS. E as filas também não têm, embora alguns Estados, como Santa Catarina, tenham avançado neste tema.</a:t>
            </a:r>
          </a:p>
          <a:p>
            <a:pPr algn="just"/>
            <a:endParaRPr lang="pt-BR" dirty="0"/>
          </a:p>
          <a:p>
            <a:pPr algn="just"/>
            <a:r>
              <a:rPr lang="pt-BR" dirty="0" smtClean="0"/>
              <a:t>Não há fila única em inúmeras patologias. As exceções estão nos transplantes de fígado e rim, cujas filas são exemplares. Não se leva em conta o tempo da fila, mas, por meio de parâmetros bem definidos, se levam em conta a situação do paciente.</a:t>
            </a:r>
          </a:p>
          <a:p>
            <a:pPr algn="just"/>
            <a:endParaRPr lang="pt-BR" dirty="0"/>
          </a:p>
          <a:p>
            <a:pPr algn="just"/>
            <a:r>
              <a:rPr lang="pt-BR" dirty="0" smtClean="0">
                <a:solidFill>
                  <a:schemeClr val="tx1">
                    <a:lumMod val="95000"/>
                    <a:lumOff val="5000"/>
                  </a:schemeClr>
                </a:solidFill>
              </a:rPr>
              <a:t>Vamos tratar da fila</a:t>
            </a:r>
            <a:r>
              <a:rPr lang="pt-BR" dirty="0" smtClean="0">
                <a:solidFill>
                  <a:schemeClr val="tx1">
                    <a:lumMod val="95000"/>
                    <a:lumOff val="5000"/>
                  </a:schemeClr>
                </a:solidFill>
                <a:latin typeface="Times New Roman" panose="02020603050405020304" pitchFamily="18" charset="0"/>
                <a:ea typeface="Calibri" panose="020F0502020204030204" pitchFamily="34" charset="0"/>
              </a:rPr>
              <a:t> </a:t>
            </a:r>
            <a:r>
              <a:rPr lang="pt-BR" dirty="0">
                <a:solidFill>
                  <a:schemeClr val="tx1">
                    <a:lumMod val="95000"/>
                    <a:lumOff val="5000"/>
                  </a:schemeClr>
                </a:solidFill>
                <a:latin typeface="Times New Roman" panose="02020603050405020304" pitchFamily="18" charset="0"/>
                <a:ea typeface="Calibri" panose="020F0502020204030204" pitchFamily="34" charset="0"/>
              </a:rPr>
              <a:t>para realização de </a:t>
            </a:r>
            <a:r>
              <a:rPr lang="pt-BR" b="1" dirty="0">
                <a:solidFill>
                  <a:schemeClr val="tx1">
                    <a:lumMod val="95000"/>
                    <a:lumOff val="5000"/>
                  </a:schemeClr>
                </a:solidFill>
                <a:latin typeface="Times New Roman" panose="02020603050405020304" pitchFamily="18" charset="0"/>
                <a:ea typeface="Calibri" panose="020F0502020204030204" pitchFamily="34" charset="0"/>
              </a:rPr>
              <a:t>artroplastia com colocação de prótese. </a:t>
            </a:r>
            <a:r>
              <a:rPr lang="pt-BR" dirty="0" smtClean="0">
                <a:solidFill>
                  <a:schemeClr val="tx1">
                    <a:lumMod val="95000"/>
                    <a:lumOff val="5000"/>
                  </a:schemeClr>
                </a:solidFill>
                <a:latin typeface="Times New Roman" panose="02020603050405020304" pitchFamily="18" charset="0"/>
                <a:ea typeface="Calibri" panose="020F0502020204030204" pitchFamily="34" charset="0"/>
              </a:rPr>
              <a:t>Cada Hospital tem sua fila, que não é disponibilizada no sistema de regulação de uma forma minimamente organizada. Então, cada Hospital lida com sua fila de determinada maneira.</a:t>
            </a:r>
            <a:endParaRPr lang="pt-BR" dirty="0">
              <a:solidFill>
                <a:schemeClr val="tx1">
                  <a:lumMod val="95000"/>
                  <a:lumOff val="5000"/>
                </a:schemeClr>
              </a:solidFill>
            </a:endParaRPr>
          </a:p>
          <a:p>
            <a:endParaRPr lang="pt-BR" dirty="0" smtClean="0"/>
          </a:p>
          <a:p>
            <a:endParaRPr lang="pt-BR" dirty="0" smtClean="0"/>
          </a:p>
          <a:p>
            <a:endParaRPr lang="pt-BR" dirty="0" smtClean="0"/>
          </a:p>
          <a:p>
            <a:r>
              <a:rPr lang="pt-BR" dirty="0" smtClean="0"/>
              <a:t> </a:t>
            </a:r>
            <a:endParaRPr lang="pt-BR" dirty="0"/>
          </a:p>
        </p:txBody>
      </p:sp>
    </p:spTree>
    <p:extLst>
      <p:ext uri="{BB962C8B-B14F-4D97-AF65-F5344CB8AC3E}">
        <p14:creationId xmlns:p14="http://schemas.microsoft.com/office/powerpoint/2010/main" val="3523150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4227719785"/>
              </p:ext>
            </p:extLst>
          </p:nvPr>
        </p:nvGraphicFramePr>
        <p:xfrm>
          <a:off x="165100" y="482600"/>
          <a:ext cx="11633200" cy="5308600"/>
        </p:xfrm>
        <a:graphic>
          <a:graphicData uri="http://schemas.openxmlformats.org/drawingml/2006/table">
            <a:tbl>
              <a:tblPr firstRow="1" firstCol="1" bandRow="1">
                <a:tableStyleId>{5C22544A-7EE6-4342-B048-85BDC9FD1C3A}</a:tableStyleId>
              </a:tblPr>
              <a:tblGrid>
                <a:gridCol w="2908300"/>
                <a:gridCol w="2117636"/>
                <a:gridCol w="3698964"/>
                <a:gridCol w="2908300"/>
              </a:tblGrid>
              <a:tr h="2251865">
                <a:tc>
                  <a:txBody>
                    <a:bodyPr/>
                    <a:lstStyle/>
                    <a:p>
                      <a:pPr algn="just">
                        <a:lnSpc>
                          <a:spcPct val="145000"/>
                        </a:lnSpc>
                        <a:spcAft>
                          <a:spcPts val="0"/>
                        </a:spcAft>
                      </a:pPr>
                      <a:r>
                        <a:rPr lang="pt-BR" sz="1400" dirty="0" smtClean="0">
                          <a:effectLst/>
                        </a:rPr>
                        <a:t>Hospital</a:t>
                      </a:r>
                      <a:endParaRPr lang="pt-B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45000"/>
                        </a:lnSpc>
                        <a:spcAft>
                          <a:spcPts val="0"/>
                        </a:spcAft>
                      </a:pPr>
                      <a:r>
                        <a:rPr lang="pt-BR" sz="1400" dirty="0">
                          <a:effectLst/>
                        </a:rPr>
                        <a:t>Se realiza a cirurgia</a:t>
                      </a:r>
                      <a:endParaRPr lang="pt-B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45000"/>
                        </a:lnSpc>
                        <a:spcAft>
                          <a:spcPts val="0"/>
                        </a:spcAft>
                      </a:pPr>
                      <a:r>
                        <a:rPr lang="pt-BR" sz="1400" dirty="0">
                          <a:effectLst/>
                        </a:rPr>
                        <a:t>Média mensal de cirurgia</a:t>
                      </a:r>
                      <a:endParaRPr lang="pt-B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45000"/>
                        </a:lnSpc>
                        <a:spcAft>
                          <a:spcPts val="0"/>
                        </a:spcAft>
                      </a:pPr>
                      <a:r>
                        <a:rPr lang="pt-BR" sz="1400" dirty="0">
                          <a:effectLst/>
                        </a:rPr>
                        <a:t>Fila de espera</a:t>
                      </a:r>
                      <a:endParaRPr lang="pt-B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56735">
                <a:tc>
                  <a:txBody>
                    <a:bodyPr/>
                    <a:lstStyle/>
                    <a:p>
                      <a:pPr algn="just">
                        <a:lnSpc>
                          <a:spcPct val="145000"/>
                        </a:lnSpc>
                        <a:spcAft>
                          <a:spcPts val="0"/>
                        </a:spcAft>
                      </a:pPr>
                      <a:r>
                        <a:rPr lang="pt-BR" sz="1400" dirty="0">
                          <a:effectLst/>
                        </a:rPr>
                        <a:t>Santa Casa de Misericórdia de Santo Amaro – fls. 90</a:t>
                      </a:r>
                      <a:endParaRPr lang="pt-B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45000"/>
                        </a:lnSpc>
                        <a:spcAft>
                          <a:spcPts val="0"/>
                        </a:spcAft>
                      </a:pPr>
                      <a:r>
                        <a:rPr lang="pt-BR" sz="1400" dirty="0">
                          <a:effectLst/>
                        </a:rPr>
                        <a:t>Sim</a:t>
                      </a:r>
                      <a:endParaRPr lang="pt-B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45000"/>
                        </a:lnSpc>
                        <a:spcAft>
                          <a:spcPts val="0"/>
                        </a:spcAft>
                      </a:pPr>
                      <a:r>
                        <a:rPr lang="pt-BR" sz="1400" dirty="0">
                          <a:effectLst/>
                        </a:rPr>
                        <a:t>2 a 3</a:t>
                      </a:r>
                      <a:endParaRPr lang="pt-B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45000"/>
                        </a:lnSpc>
                        <a:spcAft>
                          <a:spcPts val="0"/>
                        </a:spcAft>
                      </a:pPr>
                      <a:r>
                        <a:rPr lang="pt-BR" sz="1400" dirty="0">
                          <a:effectLst/>
                        </a:rPr>
                        <a:t>3 a 4 meses</a:t>
                      </a:r>
                      <a:endParaRPr lang="pt-B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464534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1602957885"/>
              </p:ext>
            </p:extLst>
          </p:nvPr>
        </p:nvGraphicFramePr>
        <p:xfrm>
          <a:off x="495298" y="0"/>
          <a:ext cx="11912604" cy="6032499"/>
        </p:xfrm>
        <a:graphic>
          <a:graphicData uri="http://schemas.openxmlformats.org/drawingml/2006/table">
            <a:tbl>
              <a:tblPr firstRow="1" firstCol="1" bandRow="1">
                <a:tableStyleId>{5C22544A-7EE6-4342-B048-85BDC9FD1C3A}</a:tableStyleId>
              </a:tblPr>
              <a:tblGrid>
                <a:gridCol w="2978151"/>
                <a:gridCol w="2978151"/>
                <a:gridCol w="2978151"/>
                <a:gridCol w="2978151"/>
              </a:tblGrid>
              <a:tr h="2010833">
                <a:tc>
                  <a:txBody>
                    <a:bodyPr/>
                    <a:lstStyle/>
                    <a:p>
                      <a:pPr algn="just">
                        <a:lnSpc>
                          <a:spcPct val="145000"/>
                        </a:lnSpc>
                        <a:spcAft>
                          <a:spcPts val="0"/>
                        </a:spcAft>
                      </a:pPr>
                      <a:r>
                        <a:rPr lang="pt-BR" sz="1600" dirty="0">
                          <a:effectLst/>
                        </a:rPr>
                        <a:t>Conjunto Hospitalar do Mandaqui – fls. 92/94</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2483" marR="42483" marT="0" marB="0"/>
                </a:tc>
                <a:tc>
                  <a:txBody>
                    <a:bodyPr/>
                    <a:lstStyle/>
                    <a:p>
                      <a:pPr algn="just">
                        <a:lnSpc>
                          <a:spcPct val="145000"/>
                        </a:lnSpc>
                        <a:spcAft>
                          <a:spcPts val="0"/>
                        </a:spcAft>
                      </a:pPr>
                      <a:r>
                        <a:rPr lang="pt-BR" sz="1600" dirty="0">
                          <a:effectLst/>
                        </a:rPr>
                        <a:t>Sim</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2483" marR="42483" marT="0" marB="0"/>
                </a:tc>
                <a:tc>
                  <a:txBody>
                    <a:bodyPr/>
                    <a:lstStyle/>
                    <a:p>
                      <a:pPr algn="just">
                        <a:lnSpc>
                          <a:spcPct val="145000"/>
                        </a:lnSpc>
                        <a:spcAft>
                          <a:spcPts val="0"/>
                        </a:spcAft>
                      </a:pPr>
                      <a:r>
                        <a:rPr lang="pt-BR" sz="1600" dirty="0">
                          <a:effectLst/>
                        </a:rPr>
                        <a:t>2 a 3 por mês. No entanto, desde março de 2015 não são realizadas cirurgias por falta de próteses empenhadas.</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2483" marR="42483" marT="0" marB="0"/>
                </a:tc>
                <a:tc>
                  <a:txBody>
                    <a:bodyPr/>
                    <a:lstStyle/>
                    <a:p>
                      <a:pPr algn="just">
                        <a:lnSpc>
                          <a:spcPct val="145000"/>
                        </a:lnSpc>
                        <a:spcAft>
                          <a:spcPts val="0"/>
                        </a:spcAft>
                      </a:pPr>
                      <a:r>
                        <a:rPr lang="pt-BR" sz="1600" dirty="0">
                          <a:effectLst/>
                        </a:rPr>
                        <a:t>Existem 92 pacientes na fila e não há previsão de tempo por falta de próteses.</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2483" marR="42483" marT="0" marB="0"/>
                </a:tc>
              </a:tr>
              <a:tr h="1149048">
                <a:tc>
                  <a:txBody>
                    <a:bodyPr/>
                    <a:lstStyle/>
                    <a:p>
                      <a:pPr algn="just">
                        <a:lnSpc>
                          <a:spcPct val="145000"/>
                        </a:lnSpc>
                        <a:spcAft>
                          <a:spcPts val="0"/>
                        </a:spcAft>
                      </a:pPr>
                      <a:r>
                        <a:rPr lang="pt-BR" sz="1600" dirty="0">
                          <a:effectLst/>
                        </a:rPr>
                        <a:t>Hospital do Campo Limpo – fls. 95/96</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2483" marR="42483" marT="0" marB="0"/>
                </a:tc>
                <a:tc>
                  <a:txBody>
                    <a:bodyPr/>
                    <a:lstStyle/>
                    <a:p>
                      <a:pPr algn="just">
                        <a:lnSpc>
                          <a:spcPct val="145000"/>
                        </a:lnSpc>
                        <a:spcAft>
                          <a:spcPts val="0"/>
                        </a:spcAft>
                      </a:pPr>
                      <a:r>
                        <a:rPr lang="pt-BR" sz="1600" dirty="0">
                          <a:effectLst/>
                        </a:rPr>
                        <a:t>Sim</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2483" marR="42483" marT="0" marB="0"/>
                </a:tc>
                <a:tc>
                  <a:txBody>
                    <a:bodyPr/>
                    <a:lstStyle/>
                    <a:p>
                      <a:pPr algn="just">
                        <a:lnSpc>
                          <a:spcPct val="145000"/>
                        </a:lnSpc>
                        <a:spcAft>
                          <a:spcPts val="0"/>
                        </a:spcAft>
                      </a:pPr>
                      <a:r>
                        <a:rPr lang="pt-BR" sz="1600" dirty="0">
                          <a:effectLst/>
                        </a:rPr>
                        <a:t>2 por mês, mas depende da existência de vaga na UTI</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2483" marR="42483" marT="0" marB="0"/>
                </a:tc>
                <a:tc>
                  <a:txBody>
                    <a:bodyPr/>
                    <a:lstStyle/>
                    <a:p>
                      <a:pPr algn="just">
                        <a:lnSpc>
                          <a:spcPct val="145000"/>
                        </a:lnSpc>
                        <a:spcAft>
                          <a:spcPts val="0"/>
                        </a:spcAft>
                      </a:pPr>
                      <a:r>
                        <a:rPr lang="pt-BR" sz="1600" dirty="0">
                          <a:effectLst/>
                        </a:rPr>
                        <a:t>9 pacientes na fila, com estimativa de 5 meses de espera para o último</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2483" marR="42483" marT="0" marB="0"/>
                </a:tc>
              </a:tr>
              <a:tr h="861785">
                <a:tc>
                  <a:txBody>
                    <a:bodyPr/>
                    <a:lstStyle/>
                    <a:p>
                      <a:pPr algn="just">
                        <a:lnSpc>
                          <a:spcPct val="145000"/>
                        </a:lnSpc>
                        <a:spcAft>
                          <a:spcPts val="0"/>
                        </a:spcAft>
                      </a:pPr>
                      <a:r>
                        <a:rPr lang="pt-BR" sz="1600" dirty="0">
                          <a:effectLst/>
                        </a:rPr>
                        <a:t>Hospital São Paulo – fls. 99</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2483" marR="42483" marT="0" marB="0"/>
                </a:tc>
                <a:tc>
                  <a:txBody>
                    <a:bodyPr/>
                    <a:lstStyle/>
                    <a:p>
                      <a:pPr algn="just">
                        <a:lnSpc>
                          <a:spcPct val="145000"/>
                        </a:lnSpc>
                        <a:spcAft>
                          <a:spcPts val="0"/>
                        </a:spcAft>
                      </a:pPr>
                      <a:r>
                        <a:rPr lang="pt-BR" sz="1600" dirty="0">
                          <a:effectLst/>
                        </a:rPr>
                        <a:t>Sim</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2483" marR="42483" marT="0" marB="0"/>
                </a:tc>
                <a:tc>
                  <a:txBody>
                    <a:bodyPr/>
                    <a:lstStyle/>
                    <a:p>
                      <a:pPr algn="just">
                        <a:lnSpc>
                          <a:spcPct val="145000"/>
                        </a:lnSpc>
                        <a:spcAft>
                          <a:spcPts val="0"/>
                        </a:spcAft>
                      </a:pPr>
                      <a:r>
                        <a:rPr lang="pt-BR" sz="1600" dirty="0" smtClean="0">
                          <a:effectLst/>
                        </a:rPr>
                        <a:t>2</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2483" marR="42483" marT="0" marB="0"/>
                </a:tc>
                <a:tc>
                  <a:txBody>
                    <a:bodyPr/>
                    <a:lstStyle/>
                    <a:p>
                      <a:pPr algn="just">
                        <a:lnSpc>
                          <a:spcPct val="145000"/>
                        </a:lnSpc>
                        <a:spcAft>
                          <a:spcPts val="0"/>
                        </a:spcAft>
                      </a:pPr>
                      <a:r>
                        <a:rPr lang="pt-BR" sz="1600" dirty="0">
                          <a:effectLst/>
                        </a:rPr>
                        <a:t>35 aguardam revisão de prótese e 308 cirurgia</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2483" marR="42483" marT="0" marB="0"/>
                </a:tc>
              </a:tr>
              <a:tr h="1149048">
                <a:tc>
                  <a:txBody>
                    <a:bodyPr/>
                    <a:lstStyle/>
                    <a:p>
                      <a:pPr algn="just">
                        <a:lnSpc>
                          <a:spcPct val="145000"/>
                        </a:lnSpc>
                        <a:spcAft>
                          <a:spcPts val="0"/>
                        </a:spcAft>
                      </a:pPr>
                      <a:r>
                        <a:rPr lang="pt-BR" sz="1600" dirty="0" smtClean="0">
                          <a:effectLst/>
                        </a:rPr>
                        <a:t>HC – fls. 103</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2483" marR="42483" marT="0" marB="0"/>
                </a:tc>
                <a:tc>
                  <a:txBody>
                    <a:bodyPr/>
                    <a:lstStyle/>
                    <a:p>
                      <a:pPr algn="just">
                        <a:lnSpc>
                          <a:spcPct val="145000"/>
                        </a:lnSpc>
                        <a:spcAft>
                          <a:spcPts val="0"/>
                        </a:spcAft>
                      </a:pPr>
                      <a:r>
                        <a:rPr lang="pt-BR" sz="1600" dirty="0">
                          <a:effectLst/>
                        </a:rPr>
                        <a:t>Sim</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2483" marR="42483" marT="0" marB="0"/>
                </a:tc>
                <a:tc>
                  <a:txBody>
                    <a:bodyPr/>
                    <a:lstStyle/>
                    <a:p>
                      <a:pPr algn="just">
                        <a:lnSpc>
                          <a:spcPct val="145000"/>
                        </a:lnSpc>
                        <a:spcAft>
                          <a:spcPts val="0"/>
                        </a:spcAft>
                      </a:pPr>
                      <a:r>
                        <a:rPr lang="pt-BR" sz="1600" dirty="0">
                          <a:effectLst/>
                        </a:rPr>
                        <a:t>6</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2483" marR="42483" marT="0" marB="0"/>
                </a:tc>
                <a:tc>
                  <a:txBody>
                    <a:bodyPr/>
                    <a:lstStyle/>
                    <a:p>
                      <a:pPr algn="just">
                        <a:lnSpc>
                          <a:spcPct val="145000"/>
                        </a:lnSpc>
                        <a:spcAft>
                          <a:spcPts val="0"/>
                        </a:spcAft>
                      </a:pPr>
                      <a:r>
                        <a:rPr lang="pt-BR" sz="1600" dirty="0">
                          <a:effectLst/>
                        </a:rPr>
                        <a:t>450 com necessidade de UTI e 534 sem necessidade de UTI</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2483" marR="42483" marT="0" marB="0"/>
                </a:tc>
              </a:tr>
              <a:tr h="861785">
                <a:tc>
                  <a:txBody>
                    <a:bodyPr/>
                    <a:lstStyle/>
                    <a:p>
                      <a:pPr algn="just">
                        <a:lnSpc>
                          <a:spcPct val="145000"/>
                        </a:lnSpc>
                        <a:spcAft>
                          <a:spcPts val="0"/>
                        </a:spcAft>
                      </a:pPr>
                      <a:r>
                        <a:rPr lang="pt-BR" sz="1600" dirty="0">
                          <a:effectLst/>
                        </a:rPr>
                        <a:t>Hospital Santa Marcelina – fls. 104</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2483" marR="42483" marT="0" marB="0"/>
                </a:tc>
                <a:tc>
                  <a:txBody>
                    <a:bodyPr/>
                    <a:lstStyle/>
                    <a:p>
                      <a:pPr algn="just">
                        <a:lnSpc>
                          <a:spcPct val="145000"/>
                        </a:lnSpc>
                        <a:spcAft>
                          <a:spcPts val="0"/>
                        </a:spcAft>
                      </a:pPr>
                      <a:r>
                        <a:rPr lang="pt-BR" sz="1600" dirty="0">
                          <a:effectLst/>
                        </a:rPr>
                        <a:t>Sim</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2483" marR="42483" marT="0" marB="0"/>
                </a:tc>
                <a:tc>
                  <a:txBody>
                    <a:bodyPr/>
                    <a:lstStyle/>
                    <a:p>
                      <a:pPr algn="just">
                        <a:lnSpc>
                          <a:spcPct val="145000"/>
                        </a:lnSpc>
                        <a:spcAft>
                          <a:spcPts val="0"/>
                        </a:spcAft>
                      </a:pPr>
                      <a:r>
                        <a:rPr lang="pt-BR" sz="1600" dirty="0">
                          <a:effectLst/>
                        </a:rPr>
                        <a:t>1,5</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2483" marR="42483" marT="0" marB="0"/>
                </a:tc>
                <a:tc>
                  <a:txBody>
                    <a:bodyPr/>
                    <a:lstStyle/>
                    <a:p>
                      <a:pPr algn="just">
                        <a:lnSpc>
                          <a:spcPct val="145000"/>
                        </a:lnSpc>
                        <a:spcAft>
                          <a:spcPts val="0"/>
                        </a:spcAft>
                      </a:pPr>
                      <a:r>
                        <a:rPr lang="pt-BR" sz="1600" dirty="0">
                          <a:effectLst/>
                        </a:rPr>
                        <a:t>116 na fila, o que gera um espera de 6,1 anos</a:t>
                      </a:r>
                      <a:endParaRPr lang="pt-B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2483" marR="42483" marT="0" marB="0"/>
                </a:tc>
              </a:tr>
            </a:tbl>
          </a:graphicData>
        </a:graphic>
      </p:graphicFrame>
    </p:spTree>
    <p:extLst>
      <p:ext uri="{BB962C8B-B14F-4D97-AF65-F5344CB8AC3E}">
        <p14:creationId xmlns:p14="http://schemas.microsoft.com/office/powerpoint/2010/main" val="2273583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2324719646"/>
              </p:ext>
            </p:extLst>
          </p:nvPr>
        </p:nvGraphicFramePr>
        <p:xfrm>
          <a:off x="241300" y="127000"/>
          <a:ext cx="11709400" cy="5702300"/>
        </p:xfrm>
        <a:graphic>
          <a:graphicData uri="http://schemas.openxmlformats.org/drawingml/2006/table">
            <a:tbl>
              <a:tblPr firstRow="1" firstCol="1" bandRow="1">
                <a:tableStyleId>{5C22544A-7EE6-4342-B048-85BDC9FD1C3A}</a:tableStyleId>
              </a:tblPr>
              <a:tblGrid>
                <a:gridCol w="2927350"/>
                <a:gridCol w="2927350"/>
                <a:gridCol w="2927350"/>
                <a:gridCol w="2927350"/>
              </a:tblGrid>
              <a:tr h="2851150">
                <a:tc>
                  <a:txBody>
                    <a:bodyPr/>
                    <a:lstStyle/>
                    <a:p>
                      <a:pPr algn="just">
                        <a:lnSpc>
                          <a:spcPct val="145000"/>
                        </a:lnSpc>
                        <a:spcAft>
                          <a:spcPts val="0"/>
                        </a:spcAft>
                      </a:pPr>
                      <a:r>
                        <a:rPr lang="pt-BR" sz="1400" dirty="0">
                          <a:effectLst/>
                        </a:rPr>
                        <a:t>Santa Casa de Misericórdia de São Paulo – fls. 105/16</a:t>
                      </a:r>
                      <a:endParaRPr lang="pt-B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45000"/>
                        </a:lnSpc>
                        <a:spcAft>
                          <a:spcPts val="0"/>
                        </a:spcAft>
                      </a:pPr>
                      <a:r>
                        <a:rPr lang="pt-BR" sz="1400" dirty="0">
                          <a:effectLst/>
                        </a:rPr>
                        <a:t>Sim</a:t>
                      </a:r>
                      <a:endParaRPr lang="pt-B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45000"/>
                        </a:lnSpc>
                        <a:spcAft>
                          <a:spcPts val="0"/>
                        </a:spcAft>
                      </a:pPr>
                      <a:r>
                        <a:rPr lang="pt-BR" sz="1400" dirty="0">
                          <a:effectLst/>
                        </a:rPr>
                        <a:t>4</a:t>
                      </a:r>
                      <a:endParaRPr lang="pt-B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45000"/>
                        </a:lnSpc>
                        <a:spcAft>
                          <a:spcPts val="0"/>
                        </a:spcAft>
                      </a:pPr>
                      <a:r>
                        <a:rPr lang="pt-BR" sz="1400" dirty="0">
                          <a:effectLst/>
                        </a:rPr>
                        <a:t>782 na fila, o que gera uma espera de 14 anos</a:t>
                      </a:r>
                      <a:endParaRPr lang="pt-B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51150">
                <a:tc>
                  <a:txBody>
                    <a:bodyPr/>
                    <a:lstStyle/>
                    <a:p>
                      <a:pPr algn="just">
                        <a:lnSpc>
                          <a:spcPct val="145000"/>
                        </a:lnSpc>
                        <a:spcAft>
                          <a:spcPts val="0"/>
                        </a:spcAft>
                      </a:pPr>
                      <a:r>
                        <a:rPr lang="pt-BR" sz="1400" dirty="0">
                          <a:effectLst/>
                        </a:rPr>
                        <a:t>Hospital Municipal Dr. Cármino Caricchio – fls. 110</a:t>
                      </a:r>
                      <a:endParaRPr lang="pt-B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45000"/>
                        </a:lnSpc>
                        <a:spcAft>
                          <a:spcPts val="0"/>
                        </a:spcAft>
                      </a:pPr>
                      <a:r>
                        <a:rPr lang="pt-BR" sz="1400" dirty="0">
                          <a:effectLst/>
                        </a:rPr>
                        <a:t>Sim</a:t>
                      </a:r>
                      <a:endParaRPr lang="pt-B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45000"/>
                        </a:lnSpc>
                        <a:spcAft>
                          <a:spcPts val="0"/>
                        </a:spcAft>
                      </a:pPr>
                      <a:r>
                        <a:rPr lang="pt-BR" sz="1400" dirty="0">
                          <a:effectLst/>
                        </a:rPr>
                        <a:t>10</a:t>
                      </a:r>
                      <a:endParaRPr lang="pt-B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45000"/>
                        </a:lnSpc>
                        <a:spcAft>
                          <a:spcPts val="0"/>
                        </a:spcAft>
                      </a:pPr>
                      <a:r>
                        <a:rPr lang="pt-BR" sz="1400" dirty="0">
                          <a:effectLst/>
                        </a:rPr>
                        <a:t>3 a 6 meses de espera</a:t>
                      </a:r>
                      <a:endParaRPr lang="pt-B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59617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xmlns="" id="{CD35A75B-9493-40B1-9B37-AA59B5845107}"/>
              </a:ext>
            </a:extLst>
          </p:cNvPr>
          <p:cNvSpPr>
            <a:spLocks noGrp="1"/>
          </p:cNvSpPr>
          <p:nvPr>
            <p:ph idx="4294967295"/>
          </p:nvPr>
        </p:nvSpPr>
        <p:spPr>
          <a:xfrm>
            <a:off x="494950" y="637563"/>
            <a:ext cx="11065079" cy="5385732"/>
          </a:xfrm>
        </p:spPr>
        <p:txBody>
          <a:bodyPr>
            <a:normAutofit/>
          </a:bodyPr>
          <a:lstStyle/>
          <a:p>
            <a:pPr algn="just"/>
            <a:r>
              <a:rPr lang="pt-BR" sz="3800" dirty="0"/>
              <a:t> </a:t>
            </a:r>
            <a:r>
              <a:rPr lang="pt-BR" sz="2800" dirty="0"/>
              <a:t>O SUS é o exemplo mais concreto de que é possível cumprir políticas públicas que caminhem dentro dos marcos gizados pelo Constituinte</a:t>
            </a:r>
            <a:r>
              <a:rPr lang="pt-BR" sz="2800" dirty="0" smtClean="0"/>
              <a:t>. O SUS entrou no cotidiano dos brasileiros, ao contrário de outros direitos constitucionais que não ganharam vida real</a:t>
            </a:r>
          </a:p>
          <a:p>
            <a:pPr algn="just"/>
            <a:endParaRPr lang="pt-BR" sz="2800" dirty="0"/>
          </a:p>
          <a:p>
            <a:pPr algn="just"/>
            <a:r>
              <a:rPr lang="pt-BR" sz="2800" dirty="0"/>
              <a:t> </a:t>
            </a:r>
            <a:r>
              <a:rPr lang="pt-BR" sz="2800" dirty="0" smtClean="0"/>
              <a:t>Para que se entenda a grandiosidade do trabalho do Poder Constituinte de 88 bastam alguns números da saúde antes do SUS</a:t>
            </a:r>
            <a:endParaRPr lang="pt-BR" sz="2800" dirty="0"/>
          </a:p>
          <a:p>
            <a:endParaRPr lang="pt-BR" sz="3800" dirty="0"/>
          </a:p>
        </p:txBody>
      </p:sp>
    </p:spTree>
    <p:extLst>
      <p:ext uri="{BB962C8B-B14F-4D97-AF65-F5344CB8AC3E}">
        <p14:creationId xmlns:p14="http://schemas.microsoft.com/office/powerpoint/2010/main" val="1533579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495300" y="633363"/>
            <a:ext cx="11036300" cy="4857740"/>
          </a:xfrm>
          <a:prstGeom prst="rect">
            <a:avLst/>
          </a:prstGeom>
        </p:spPr>
        <p:txBody>
          <a:bodyPr wrap="square">
            <a:spAutoFit/>
          </a:bodyPr>
          <a:lstStyle/>
          <a:p>
            <a:pPr marL="228600" indent="-228600" defTabSz="914400">
              <a:lnSpc>
                <a:spcPct val="150000"/>
              </a:lnSpc>
              <a:spcBef>
                <a:spcPts val="1000"/>
              </a:spcBef>
              <a:spcAft>
                <a:spcPts val="1000"/>
              </a:spcAft>
              <a:buClr>
                <a:schemeClr val="accent1"/>
              </a:buClr>
              <a:buSzPct val="100000"/>
              <a:buFont typeface="Arial" panose="020B0604020202020204" pitchFamily="34" charset="0"/>
              <a:buChar char="•"/>
            </a:pPr>
            <a:endParaRPr lang="pt-BR" dirty="0" smtClean="0"/>
          </a:p>
          <a:p>
            <a:pPr defTabSz="914400">
              <a:lnSpc>
                <a:spcPct val="150000"/>
              </a:lnSpc>
              <a:spcBef>
                <a:spcPts val="1000"/>
              </a:spcBef>
              <a:spcAft>
                <a:spcPts val="1000"/>
              </a:spcAft>
              <a:buClr>
                <a:schemeClr val="accent1"/>
              </a:buClr>
              <a:buSzPct val="100000"/>
            </a:pPr>
            <a:r>
              <a:rPr lang="pt-BR" b="1" dirty="0" smtClean="0"/>
              <a:t>	</a:t>
            </a:r>
            <a:r>
              <a:rPr lang="pt-BR" sz="2000" b="1" dirty="0" smtClean="0"/>
              <a:t>O </a:t>
            </a:r>
            <a:r>
              <a:rPr lang="pt-BR" sz="2000" b="1" dirty="0"/>
              <a:t>subfinanciamento como um grande problema que impacta nas filas do </a:t>
            </a:r>
            <a:r>
              <a:rPr lang="pt-BR" sz="2000" b="1" dirty="0" smtClean="0"/>
              <a:t>SUS</a:t>
            </a:r>
            <a:endParaRPr lang="pt-BR" sz="2000" dirty="0"/>
          </a:p>
          <a:p>
            <a:pPr marL="22860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dirty="0" smtClean="0"/>
              <a:t>O </a:t>
            </a:r>
            <a:r>
              <a:rPr lang="pt-BR" dirty="0"/>
              <a:t>subfinanciamento é uma das questões mais tormentosas do SUS. Como visto, a questão do financiamento </a:t>
            </a:r>
            <a:r>
              <a:rPr lang="pt-BR" dirty="0" smtClean="0"/>
              <a:t> </a:t>
            </a:r>
            <a:r>
              <a:rPr lang="pt-BR" dirty="0"/>
              <a:t>é questão tormentosa desde a sua criação.</a:t>
            </a:r>
          </a:p>
          <a:p>
            <a:pPr marL="22860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dirty="0"/>
              <a:t>Ocorre que, com a aprovação da emenda 95/16, a questão vai se agudizar de forma dramática. O objetivo da dita emenda foi apresentado na mensagem encaminhada pelo governo federal ao Congresso Nacional: reduzir o déficit das contas públicas por meio de um ajuste de despesas de saúde, educação, segurança etc. </a:t>
            </a:r>
          </a:p>
          <a:p>
            <a:pPr marL="22860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dirty="0"/>
              <a:t>Anote-se que não há teto para as despesas financeiras com juros da dívida, nem para os gastos tributários, tampouco para as renúncias de receitas.</a:t>
            </a:r>
            <a:endParaRPr lang="pt-BR" dirty="0"/>
          </a:p>
        </p:txBody>
      </p:sp>
    </p:spTree>
    <p:extLst>
      <p:ext uri="{BB962C8B-B14F-4D97-AF65-F5344CB8AC3E}">
        <p14:creationId xmlns:p14="http://schemas.microsoft.com/office/powerpoint/2010/main" val="15925238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xmlns="" id="{62C9703D-C8F9-44AD-A7C0-C2F3871F8C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16016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9558">
            <a:extLst>
              <a:ext uri="{FF2B5EF4-FFF2-40B4-BE49-F238E27FC236}">
                <a16:creationId xmlns:a16="http://schemas.microsoft.com/office/drawing/2014/main" xmlns="" id="{B54A5B19-26A0-4F64-867E-1842A05296D2}"/>
              </a:ext>
            </a:extLst>
          </p:cNvPr>
          <p:cNvPicPr/>
          <p:nvPr/>
        </p:nvPicPr>
        <p:blipFill>
          <a:blip r:embed="rId2"/>
          <a:stretch>
            <a:fillRect/>
          </a:stretch>
        </p:blipFill>
        <p:spPr>
          <a:xfrm>
            <a:off x="1101012" y="0"/>
            <a:ext cx="9965094" cy="6858000"/>
          </a:xfrm>
          <a:prstGeom prst="rect">
            <a:avLst/>
          </a:prstGeom>
        </p:spPr>
      </p:pic>
    </p:spTree>
    <p:extLst>
      <p:ext uri="{BB962C8B-B14F-4D97-AF65-F5344CB8AC3E}">
        <p14:creationId xmlns:p14="http://schemas.microsoft.com/office/powerpoint/2010/main" val="3847550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5520369F-077A-48D4-B61F-139B0209D0C0}"/>
              </a:ext>
            </a:extLst>
          </p:cNvPr>
          <p:cNvSpPr/>
          <p:nvPr/>
        </p:nvSpPr>
        <p:spPr>
          <a:xfrm>
            <a:off x="441820" y="687896"/>
            <a:ext cx="11308359" cy="4161717"/>
          </a:xfrm>
          <a:prstGeom prst="rect">
            <a:avLst/>
          </a:prstGeom>
        </p:spPr>
        <p:txBody>
          <a:bodyPr wrap="square">
            <a:spAutoFit/>
          </a:bodyPr>
          <a:lstStyle/>
          <a:p>
            <a:pPr marL="22860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sz="2400" dirty="0"/>
              <a:t>O teto e despesas primárias mantiveram a disponibilidade financeira nos níveis dos pagamentos realizados em 2017 atualizados somente pela variação anual do IPCA/IBGE. É dizer: no caso da saúde, o piso federal corresponderá ao valor monetário de 15% da receita corrente líquida de 2017 atualizado pela variação anual do IPCA a partir de 2018.</a:t>
            </a:r>
          </a:p>
          <a:p>
            <a:pPr marL="22860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sz="2400" dirty="0"/>
              <a:t>O Conselho Nacional de Saúde recomendou ao Congresso Nacional a revogação da referida emenda, “que deve gerar uma perda de 400 bilhões ao SUS até 2036”.</a:t>
            </a:r>
          </a:p>
        </p:txBody>
      </p:sp>
    </p:spTree>
    <p:extLst>
      <p:ext uri="{BB962C8B-B14F-4D97-AF65-F5344CB8AC3E}">
        <p14:creationId xmlns:p14="http://schemas.microsoft.com/office/powerpoint/2010/main" val="17705221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DC5235E7-17AC-434C-96E4-D7B747354181}"/>
              </a:ext>
            </a:extLst>
          </p:cNvPr>
          <p:cNvSpPr/>
          <p:nvPr/>
        </p:nvSpPr>
        <p:spPr>
          <a:xfrm>
            <a:off x="562062" y="461395"/>
            <a:ext cx="10645630" cy="5353773"/>
          </a:xfrm>
          <a:prstGeom prst="rect">
            <a:avLst/>
          </a:prstGeom>
        </p:spPr>
        <p:txBody>
          <a:bodyPr wrap="square">
            <a:spAutoFit/>
          </a:bodyPr>
          <a:lstStyle/>
          <a:p>
            <a:pPr defTabSz="914400">
              <a:lnSpc>
                <a:spcPct val="150000"/>
              </a:lnSpc>
              <a:spcBef>
                <a:spcPts val="1000"/>
              </a:spcBef>
              <a:spcAft>
                <a:spcPts val="1000"/>
              </a:spcAft>
              <a:buClr>
                <a:schemeClr val="accent1"/>
              </a:buClr>
              <a:buSzPct val="100000"/>
            </a:pPr>
            <a:r>
              <a:rPr lang="pt-BR" sz="2000" b="1" dirty="0"/>
              <a:t>Haverá, portanto, claro prejuízo para o atendimento às necessidades da população, eis que, em momento de “congelamento” das verbas sociais, dentre elas as verbas da saúde pública, temos o seguinte quadro:</a:t>
            </a:r>
          </a:p>
          <a:p>
            <a:pPr marL="228600" lvl="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sz="2000" dirty="0"/>
              <a:t>A população cresce anualmente em torno de 0,8 a 1%.</a:t>
            </a:r>
          </a:p>
          <a:p>
            <a:pPr marL="228600" lvl="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sz="2000" dirty="0"/>
              <a:t>A mudança do perfil epidemiológico da população que envelhece e hoje representa 13% da população brasileira. Segundo o IBGE, dentro de 20 anos representará 29%.</a:t>
            </a:r>
          </a:p>
          <a:p>
            <a:pPr marL="228600" lvl="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sz="2000" dirty="0"/>
              <a:t>A inflação da saúde sempre será maior do que os índices do IPCA.</a:t>
            </a:r>
          </a:p>
          <a:p>
            <a:pPr marL="228600" lvl="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sz="2000" dirty="0"/>
              <a:t>As novas e caras tecnologias na área da saúde.</a:t>
            </a:r>
          </a:p>
          <a:p>
            <a:pPr algn="just">
              <a:lnSpc>
                <a:spcPct val="150000"/>
              </a:lnSpc>
              <a:spcAft>
                <a:spcPts val="1000"/>
              </a:spcAft>
            </a:pPr>
            <a:endParaRPr lang="pt-B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74374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F1C593D3-CB05-4BE9-AEA0-15659C342A7C}"/>
              </a:ext>
            </a:extLst>
          </p:cNvPr>
          <p:cNvSpPr/>
          <p:nvPr/>
        </p:nvSpPr>
        <p:spPr>
          <a:xfrm>
            <a:off x="444617" y="402673"/>
            <a:ext cx="10771464" cy="2243243"/>
          </a:xfrm>
          <a:prstGeom prst="rect">
            <a:avLst/>
          </a:prstGeom>
        </p:spPr>
        <p:txBody>
          <a:bodyPr wrap="square">
            <a:spAutoFit/>
          </a:bodyPr>
          <a:lstStyle/>
          <a:p>
            <a:pPr marL="22860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sz="2400" dirty="0" smtClean="0"/>
              <a:t>A </a:t>
            </a:r>
            <a:r>
              <a:rPr lang="pt-BR" sz="2400" dirty="0"/>
              <a:t>crise financeira que assola o país, mercê que políticas públicas que agridem o artigo terceiro da CF, tirou cerca de 2,9 milhões de pessoas entre 2015 a 2018 do sistema de saúde privado.  Evidentemente que este contingente humano tornou a se utilizar do SUS.   </a:t>
            </a:r>
          </a:p>
        </p:txBody>
      </p:sp>
    </p:spTree>
    <p:extLst>
      <p:ext uri="{BB962C8B-B14F-4D97-AF65-F5344CB8AC3E}">
        <p14:creationId xmlns:p14="http://schemas.microsoft.com/office/powerpoint/2010/main" val="26946879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xmlns="" id="{8DF63F89-4778-4BAE-9093-D5A01A9548C5}"/>
              </a:ext>
            </a:extLst>
          </p:cNvPr>
          <p:cNvSpPr>
            <a:spLocks noGrp="1"/>
          </p:cNvSpPr>
          <p:nvPr>
            <p:ph type="title"/>
          </p:nvPr>
        </p:nvSpPr>
        <p:spPr/>
        <p:txBody>
          <a:bodyPr/>
          <a:lstStyle/>
          <a:p>
            <a:r>
              <a:rPr lang="pt-BR" b="1" dirty="0"/>
              <a:t>A gestão também é problemática</a:t>
            </a:r>
            <a:endParaRPr lang="pt-BR" dirty="0"/>
          </a:p>
        </p:txBody>
      </p:sp>
      <p:sp>
        <p:nvSpPr>
          <p:cNvPr id="5" name="Retângulo 4">
            <a:extLst>
              <a:ext uri="{FF2B5EF4-FFF2-40B4-BE49-F238E27FC236}">
                <a16:creationId xmlns:a16="http://schemas.microsoft.com/office/drawing/2014/main" xmlns="" id="{C7DEFBC7-E4DA-46BC-86E3-8A05611A1202}"/>
              </a:ext>
            </a:extLst>
          </p:cNvPr>
          <p:cNvSpPr/>
          <p:nvPr/>
        </p:nvSpPr>
        <p:spPr>
          <a:xfrm>
            <a:off x="1308681" y="2158716"/>
            <a:ext cx="9890621" cy="2797241"/>
          </a:xfrm>
          <a:prstGeom prst="rect">
            <a:avLst/>
          </a:prstGeom>
        </p:spPr>
        <p:txBody>
          <a:bodyPr wrap="square">
            <a:spAutoFit/>
          </a:bodyPr>
          <a:lstStyle/>
          <a:p>
            <a:pPr marL="22860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sz="2400" dirty="0"/>
              <a:t>Além do subfinanciamento, temos graves problemas de gestão no SUS. Temos a administração direta, a administração por meio de organizações sociais. E, em alguns locais, administração por meio de OSs com funcionários públicos, com salários muito diferentes para o mesmo serviço. Os funcionários das OSs ganham muito mais do que os servidores públicos. </a:t>
            </a:r>
          </a:p>
        </p:txBody>
      </p:sp>
    </p:spTree>
    <p:extLst>
      <p:ext uri="{BB962C8B-B14F-4D97-AF65-F5344CB8AC3E}">
        <p14:creationId xmlns:p14="http://schemas.microsoft.com/office/powerpoint/2010/main" val="13223116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a:extLst>
              <a:ext uri="{FF2B5EF4-FFF2-40B4-BE49-F238E27FC236}">
                <a16:creationId xmlns:a16="http://schemas.microsoft.com/office/drawing/2014/main" xmlns="" id="{2AD6E58D-E227-4D9D-A6B6-DABF9712E219}"/>
              </a:ext>
            </a:extLst>
          </p:cNvPr>
          <p:cNvSpPr/>
          <p:nvPr/>
        </p:nvSpPr>
        <p:spPr>
          <a:xfrm>
            <a:off x="520117" y="780176"/>
            <a:ext cx="11039912" cy="3310202"/>
          </a:xfrm>
          <a:prstGeom prst="rect">
            <a:avLst/>
          </a:prstGeom>
        </p:spPr>
        <p:txBody>
          <a:bodyPr wrap="square">
            <a:spAutoFit/>
          </a:bodyPr>
          <a:lstStyle/>
          <a:p>
            <a:pPr marL="22860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sz="2400" dirty="0"/>
              <a:t>O SUS é, no fundamental, financiado pelas três esferas federais, cada qual com sua responsabilidade. Ocorre que as três esferas federais não controlam, de forma adequada, os gastos feitos na saúde pública. </a:t>
            </a:r>
            <a:r>
              <a:rPr lang="pt-BR" sz="2400" b="1" dirty="0"/>
              <a:t>Exemplos</a:t>
            </a:r>
            <a:r>
              <a:rPr lang="pt-BR" sz="2400" dirty="0"/>
              <a:t>:</a:t>
            </a:r>
          </a:p>
          <a:p>
            <a:pPr marL="457200" lvl="0" indent="-457200" defTabSz="914400">
              <a:lnSpc>
                <a:spcPct val="150000"/>
              </a:lnSpc>
              <a:spcBef>
                <a:spcPts val="1000"/>
              </a:spcBef>
              <a:spcAft>
                <a:spcPts val="1000"/>
              </a:spcAft>
              <a:buClr>
                <a:schemeClr val="accent1"/>
              </a:buClr>
              <a:buSzPct val="100000"/>
              <a:buAutoNum type="alphaUcParenR"/>
            </a:pPr>
            <a:r>
              <a:rPr lang="pt-BR" sz="2400" dirty="0"/>
              <a:t>A inexistência do CAPS Juquiá;</a:t>
            </a:r>
          </a:p>
          <a:p>
            <a:pPr marL="457200" lvl="0" indent="-457200" defTabSz="914400">
              <a:lnSpc>
                <a:spcPct val="150000"/>
              </a:lnSpc>
              <a:spcBef>
                <a:spcPts val="1000"/>
              </a:spcBef>
              <a:spcAft>
                <a:spcPts val="1000"/>
              </a:spcAft>
              <a:buClr>
                <a:schemeClr val="accent1"/>
              </a:buClr>
              <a:buSzPct val="100000"/>
              <a:buAutoNum type="alphaUcParenR"/>
            </a:pPr>
            <a:r>
              <a:rPr lang="pt-BR" sz="2400" dirty="0"/>
              <a:t>A não verificação dos gastos municipais com as organizações sociais.</a:t>
            </a:r>
          </a:p>
        </p:txBody>
      </p:sp>
    </p:spTree>
    <p:extLst>
      <p:ext uri="{BB962C8B-B14F-4D97-AF65-F5344CB8AC3E}">
        <p14:creationId xmlns:p14="http://schemas.microsoft.com/office/powerpoint/2010/main" val="620462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8E5AFD3-98C7-499D-85B2-D3B7666845F5}"/>
              </a:ext>
            </a:extLst>
          </p:cNvPr>
          <p:cNvSpPr>
            <a:spLocks noGrp="1"/>
          </p:cNvSpPr>
          <p:nvPr>
            <p:ph type="title"/>
          </p:nvPr>
        </p:nvSpPr>
        <p:spPr>
          <a:xfrm>
            <a:off x="1463611" y="383414"/>
            <a:ext cx="9603275" cy="1049235"/>
          </a:xfrm>
        </p:spPr>
        <p:txBody>
          <a:bodyPr>
            <a:normAutofit/>
          </a:bodyPr>
          <a:lstStyle/>
          <a:p>
            <a:pPr algn="ctr"/>
            <a:r>
              <a:rPr lang="pt-BR" sz="2800" b="1" dirty="0"/>
              <a:t>A Saúde no Brasil </a:t>
            </a:r>
            <a:r>
              <a:rPr lang="pt-BR" sz="2800" b="1" dirty="0" smtClean="0"/>
              <a:t> antes </a:t>
            </a:r>
            <a:r>
              <a:rPr lang="pt-BR" sz="2800" b="1" dirty="0"/>
              <a:t>do SUS</a:t>
            </a:r>
          </a:p>
        </p:txBody>
      </p:sp>
      <p:sp>
        <p:nvSpPr>
          <p:cNvPr id="3" name="Retângulo 2">
            <a:extLst>
              <a:ext uri="{FF2B5EF4-FFF2-40B4-BE49-F238E27FC236}">
                <a16:creationId xmlns:a16="http://schemas.microsoft.com/office/drawing/2014/main" xmlns="" id="{2A3273A0-796C-48FE-9F93-A85735C57747}"/>
              </a:ext>
            </a:extLst>
          </p:cNvPr>
          <p:cNvSpPr/>
          <p:nvPr/>
        </p:nvSpPr>
        <p:spPr>
          <a:xfrm>
            <a:off x="729512" y="1699873"/>
            <a:ext cx="10544962" cy="5037276"/>
          </a:xfrm>
          <a:prstGeom prst="rect">
            <a:avLst/>
          </a:prstGeom>
        </p:spPr>
        <p:txBody>
          <a:bodyPr wrap="square">
            <a:spAutoFit/>
          </a:bodyPr>
          <a:lstStyle/>
          <a:p>
            <a:pPr marL="228600" indent="-228600" algn="just" defTabSz="914400">
              <a:lnSpc>
                <a:spcPct val="150000"/>
              </a:lnSpc>
              <a:spcBef>
                <a:spcPts val="1000"/>
              </a:spcBef>
              <a:spcAft>
                <a:spcPts val="1000"/>
              </a:spcAft>
              <a:buClr>
                <a:schemeClr val="accent1"/>
              </a:buClr>
              <a:buSzPct val="100000"/>
              <a:buFont typeface="Arial" panose="020B0604020202020204" pitchFamily="34" charset="0"/>
              <a:buChar char="•"/>
            </a:pPr>
            <a:r>
              <a:rPr lang="pt-BR" sz="2400" dirty="0" smtClean="0"/>
              <a:t>Antes da criação do SUS, que acaba de completar 30 anos, sequer era possível falar-se em saúde pública. Havia, sim, a saúde do trabalhador</a:t>
            </a:r>
          </a:p>
          <a:p>
            <a:pPr marL="228600" indent="-228600" algn="just" defTabSz="914400">
              <a:lnSpc>
                <a:spcPct val="150000"/>
              </a:lnSpc>
              <a:spcBef>
                <a:spcPts val="1000"/>
              </a:spcBef>
              <a:spcAft>
                <a:spcPts val="1000"/>
              </a:spcAft>
              <a:buClr>
                <a:schemeClr val="accent1"/>
              </a:buClr>
              <a:buSzPct val="100000"/>
              <a:buFont typeface="Arial" panose="020B0604020202020204" pitchFamily="34" charset="0"/>
              <a:buChar char="•"/>
            </a:pPr>
            <a:r>
              <a:rPr lang="pt-BR" sz="2400" dirty="0"/>
              <a:t>A primeira CF a tratar da saúde pública como direito constitucional foi a de 34 concedia direitos aos trabalhadores, como assistência médica. A </a:t>
            </a:r>
            <a:r>
              <a:rPr lang="pt-BR" sz="2400" u="sng" dirty="0">
                <a:hlinkClick r:id="rId2">
                  <a:extLst>
                    <a:ext uri="{A12FA001-AC4F-418D-AE19-62706E023703}">
                      <ahyp:hlinkClr xmlns="" xmlns:ahyp="http://schemas.microsoft.com/office/drawing/2018/hyperlinkcolor" xmlns:lc="http://schemas.openxmlformats.org/drawingml/2006/lockedCanvas" val="tx"/>
                    </a:ext>
                  </a:extLst>
                </a:hlinkClick>
              </a:rPr>
              <a:t>CLT de 1943</a:t>
            </a:r>
            <a:r>
              <a:rPr lang="pt-BR" sz="2400" u="sng" dirty="0"/>
              <a:t> </a:t>
            </a:r>
            <a:r>
              <a:rPr lang="pt-BR" sz="2400" dirty="0"/>
              <a:t>concedia aos trabalhadores de carteira assinada, além do salário mínimo, também benefícios à saúde. </a:t>
            </a:r>
            <a:r>
              <a:rPr lang="pt-BR" sz="2400" dirty="0" smtClean="0"/>
              <a:t>As cartas de 37, 67 e 69 não colocavam a saúde  como direito constitucional.</a:t>
            </a:r>
            <a:endParaRPr lang="pt-BR" sz="2400" dirty="0"/>
          </a:p>
          <a:p>
            <a:pPr marL="228600" indent="-228600" defTabSz="914400">
              <a:lnSpc>
                <a:spcPct val="150000"/>
              </a:lnSpc>
              <a:spcBef>
                <a:spcPts val="1000"/>
              </a:spcBef>
              <a:spcAft>
                <a:spcPts val="1000"/>
              </a:spcAft>
              <a:buClr>
                <a:schemeClr val="accent1"/>
              </a:buClr>
              <a:buSzPct val="100000"/>
              <a:buFont typeface="Arial" panose="020B0604020202020204" pitchFamily="34" charset="0"/>
              <a:buChar char="•"/>
            </a:pPr>
            <a:endParaRPr lang="pt-BR" sz="2400" dirty="0"/>
          </a:p>
        </p:txBody>
      </p:sp>
    </p:spTree>
    <p:extLst>
      <p:ext uri="{BB962C8B-B14F-4D97-AF65-F5344CB8AC3E}">
        <p14:creationId xmlns:p14="http://schemas.microsoft.com/office/powerpoint/2010/main" val="650721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a:extLst>
              <a:ext uri="{FF2B5EF4-FFF2-40B4-BE49-F238E27FC236}">
                <a16:creationId xmlns:a16="http://schemas.microsoft.com/office/drawing/2014/main" xmlns="" id="{EF53F574-11F0-401B-BCDD-DA94D4784FF9}"/>
              </a:ext>
            </a:extLst>
          </p:cNvPr>
          <p:cNvSpPr/>
          <p:nvPr/>
        </p:nvSpPr>
        <p:spPr>
          <a:xfrm>
            <a:off x="394283" y="310394"/>
            <a:ext cx="11476139" cy="5228675"/>
          </a:xfrm>
          <a:prstGeom prst="rect">
            <a:avLst/>
          </a:prstGeom>
        </p:spPr>
        <p:txBody>
          <a:bodyPr wrap="square">
            <a:spAutoFit/>
          </a:bodyPr>
          <a:lstStyle/>
          <a:p>
            <a:pPr marL="22860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sz="2400" dirty="0"/>
              <a:t>Em 1961, na cidade de São Paulo, 60 crianças morreram por mil nascidas vivas.</a:t>
            </a:r>
          </a:p>
          <a:p>
            <a:pPr marL="22860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sz="2400" dirty="0"/>
              <a:t>Em 1973, o índice cresceu para 90 entre mil nascidas vivas.</a:t>
            </a:r>
          </a:p>
          <a:p>
            <a:pPr marL="22860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sz="2400" dirty="0"/>
              <a:t>Em 2015 a taxa de mortalidade infantil foi de 13,8 a cada mil nascidos vivos.</a:t>
            </a:r>
          </a:p>
          <a:p>
            <a:pPr marL="22860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sz="2400" dirty="0"/>
              <a:t>Entre 1972 e 1976, no Brasil, 1.417.500 crianças morreram de causas evitáveis – desnutrição, falta de saneamento, difteria, coqueluque, sarampo, tétano, pólio, doenças diarreicas. Isto num País de 90 milhões de habitantes. Para que se constate a grandeza do número, o total de óbitos é semelhante à população de BH, uma das mais populosas do País.</a:t>
            </a:r>
          </a:p>
        </p:txBody>
      </p:sp>
    </p:spTree>
    <p:extLst>
      <p:ext uri="{BB962C8B-B14F-4D97-AF65-F5344CB8AC3E}">
        <p14:creationId xmlns:p14="http://schemas.microsoft.com/office/powerpoint/2010/main" val="1369778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05D4BC05-7C9D-450E-BE16-651722F66A81}"/>
              </a:ext>
            </a:extLst>
          </p:cNvPr>
          <p:cNvSpPr/>
          <p:nvPr/>
        </p:nvSpPr>
        <p:spPr>
          <a:xfrm>
            <a:off x="550877" y="207703"/>
            <a:ext cx="11090245" cy="4380686"/>
          </a:xfrm>
          <a:prstGeom prst="rect">
            <a:avLst/>
          </a:prstGeom>
        </p:spPr>
        <p:txBody>
          <a:bodyPr wrap="square">
            <a:spAutoFit/>
          </a:bodyPr>
          <a:lstStyle/>
          <a:p>
            <a:pPr marL="22860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sz="2400" dirty="0" smtClean="0"/>
              <a:t>Durante </a:t>
            </a:r>
            <a:r>
              <a:rPr lang="pt-BR" sz="2400" dirty="0"/>
              <a:t>os anos 70, mesmo durante o denominado milagre brasileiro, a verba destinada à saúde pública girava em torno de 1% do orçamento da união</a:t>
            </a:r>
            <a:r>
              <a:rPr lang="pt-BR" sz="2400" dirty="0" smtClean="0"/>
              <a:t>. Hoje estamos em pouco mais de 4%.</a:t>
            </a:r>
            <a:endParaRPr lang="pt-BR" sz="2400" dirty="0"/>
          </a:p>
          <a:p>
            <a:pPr marL="22860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sz="2400" dirty="0">
                <a:latin typeface="+mj-lt"/>
                <a:ea typeface="Calibri" panose="020F0502020204030204" pitchFamily="34" charset="0"/>
                <a:cs typeface="Times New Roman" panose="02020603050405020304" pitchFamily="18" charset="0"/>
              </a:rPr>
              <a:t> </a:t>
            </a:r>
            <a:r>
              <a:rPr lang="pt-BR" sz="2400" dirty="0">
                <a:latin typeface="+mj-lt"/>
              </a:rPr>
              <a:t>Somente, por emenda, na década de 80, da verba oriunda de repasse da união, os municípios deveriam destinar 6% para a saúde pública.</a:t>
            </a:r>
          </a:p>
          <a:p>
            <a:pPr marL="22860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sz="2400" dirty="0">
                <a:latin typeface="+mj-lt"/>
              </a:rPr>
              <a:t>A CF de 88 deu, portanto, um salto monumental no tema da saúde pública.</a:t>
            </a:r>
          </a:p>
          <a:p>
            <a:pPr algn="just">
              <a:lnSpc>
                <a:spcPct val="150000"/>
              </a:lnSpc>
              <a:spcAft>
                <a:spcPts val="1000"/>
              </a:spcAft>
            </a:pPr>
            <a:endParaRPr lang="pt-BR"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4368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703E65F-4FE3-4A57-90F6-EE2C3F98F805}"/>
              </a:ext>
            </a:extLst>
          </p:cNvPr>
          <p:cNvSpPr>
            <a:spLocks noGrp="1"/>
          </p:cNvSpPr>
          <p:nvPr>
            <p:ph type="title"/>
          </p:nvPr>
        </p:nvSpPr>
        <p:spPr/>
        <p:txBody>
          <a:bodyPr>
            <a:normAutofit fontScale="90000"/>
          </a:bodyPr>
          <a:lstStyle/>
          <a:p>
            <a:r>
              <a:rPr lang="pt-BR" b="1" dirty="0"/>
              <a:t>A eficiência do SUS</a:t>
            </a:r>
            <a:r>
              <a:rPr lang="pt-BR" dirty="0"/>
              <a:t> </a:t>
            </a:r>
            <a:r>
              <a:rPr lang="pt-BR" b="1" dirty="0"/>
              <a:t>pode ser comprovada por meio de alguns números</a:t>
            </a:r>
            <a:r>
              <a:rPr lang="pt-BR" dirty="0"/>
              <a:t>:</a:t>
            </a:r>
            <a:br>
              <a:rPr lang="pt-BR" dirty="0"/>
            </a:br>
            <a:endParaRPr lang="pt-BR" dirty="0"/>
          </a:p>
        </p:txBody>
      </p:sp>
      <p:sp>
        <p:nvSpPr>
          <p:cNvPr id="3" name="Retângulo 2">
            <a:extLst>
              <a:ext uri="{FF2B5EF4-FFF2-40B4-BE49-F238E27FC236}">
                <a16:creationId xmlns:a16="http://schemas.microsoft.com/office/drawing/2014/main" xmlns="" id="{D8407D47-24C4-4DC4-B3F1-8A8441AC6FA6}"/>
              </a:ext>
            </a:extLst>
          </p:cNvPr>
          <p:cNvSpPr/>
          <p:nvPr/>
        </p:nvSpPr>
        <p:spPr>
          <a:xfrm>
            <a:off x="469783" y="1922366"/>
            <a:ext cx="11090246" cy="3728393"/>
          </a:xfrm>
          <a:prstGeom prst="rect">
            <a:avLst/>
          </a:prstGeom>
        </p:spPr>
        <p:txBody>
          <a:bodyPr wrap="square">
            <a:spAutoFit/>
          </a:bodyPr>
          <a:lstStyle/>
          <a:p>
            <a:pPr marL="228600" lvl="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sz="2300" dirty="0"/>
              <a:t>nenhum modelo existente no mundo consegue entregar para a população a quantidade e a qualidade de serviços que a gestão pública do SUS entrega a R$ 3,60 per capita/dia. Esse valor pouco de alterou no curso dos anos, girando em torno de 4% do PIB.</a:t>
            </a:r>
          </a:p>
          <a:p>
            <a:pPr marL="228600" lvl="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sz="2300" dirty="0"/>
              <a:t>vacinas por meio de campanhas nacionais para seres humanos e animais.</a:t>
            </a:r>
          </a:p>
          <a:p>
            <a:pPr marL="228600" lvl="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sz="2300" dirty="0"/>
              <a:t>fiscalização e vigilância sanitária em diferentes estabelecimentos (agrícolas, industriais, comerciais e de serviços).</a:t>
            </a:r>
          </a:p>
        </p:txBody>
      </p:sp>
    </p:spTree>
    <p:extLst>
      <p:ext uri="{BB962C8B-B14F-4D97-AF65-F5344CB8AC3E}">
        <p14:creationId xmlns:p14="http://schemas.microsoft.com/office/powerpoint/2010/main" val="1643147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a:extLst>
              <a:ext uri="{FF2B5EF4-FFF2-40B4-BE49-F238E27FC236}">
                <a16:creationId xmlns:a16="http://schemas.microsoft.com/office/drawing/2014/main" xmlns="" id="{B55E5552-8C8F-4213-8465-B4D7BD52FF5B}"/>
              </a:ext>
            </a:extLst>
          </p:cNvPr>
          <p:cNvSpPr/>
          <p:nvPr/>
        </p:nvSpPr>
        <p:spPr>
          <a:xfrm>
            <a:off x="461394" y="293615"/>
            <a:ext cx="11039912" cy="5926302"/>
          </a:xfrm>
          <a:prstGeom prst="rect">
            <a:avLst/>
          </a:prstGeom>
        </p:spPr>
        <p:txBody>
          <a:bodyPr wrap="square">
            <a:spAutoFit/>
          </a:bodyPr>
          <a:lstStyle/>
          <a:p>
            <a:pPr marL="228600" indent="-228600" defTabSz="914400">
              <a:lnSpc>
                <a:spcPct val="150000"/>
              </a:lnSpc>
              <a:spcBef>
                <a:spcPts val="1000"/>
              </a:spcBef>
              <a:spcAft>
                <a:spcPts val="1000"/>
              </a:spcAft>
              <a:buClr>
                <a:schemeClr val="accent1"/>
              </a:buClr>
              <a:buSzPct val="100000"/>
              <a:buFont typeface="Arial" panose="020B0604020202020204" pitchFamily="34" charset="0"/>
              <a:buChar char="•"/>
            </a:pPr>
            <a:r>
              <a:rPr lang="pt-BR" sz="2200" dirty="0"/>
              <a:t>SAMU.</a:t>
            </a:r>
          </a:p>
          <a:p>
            <a:pPr marL="228600" indent="-228600" algn="just" defTabSz="914400">
              <a:lnSpc>
                <a:spcPct val="150000"/>
              </a:lnSpc>
              <a:spcBef>
                <a:spcPts val="1000"/>
              </a:spcBef>
              <a:spcAft>
                <a:spcPts val="1000"/>
              </a:spcAft>
              <a:buClr>
                <a:schemeClr val="accent1"/>
              </a:buClr>
              <a:buSzPct val="100000"/>
              <a:buFont typeface="Arial" panose="020B0604020202020204" pitchFamily="34" charset="0"/>
              <a:buChar char="•"/>
            </a:pPr>
            <a:r>
              <a:rPr lang="pt-BR" sz="2200" dirty="0"/>
              <a:t>Consultas simples e especializadas, exames de sangue e imagens. Em 2013: mais de 1 bilhão de consultas médicas.</a:t>
            </a:r>
          </a:p>
          <a:p>
            <a:pPr marL="228600" indent="-228600" algn="just" defTabSz="914400">
              <a:lnSpc>
                <a:spcPct val="150000"/>
              </a:lnSpc>
              <a:spcBef>
                <a:spcPts val="1000"/>
              </a:spcBef>
              <a:spcAft>
                <a:spcPts val="1000"/>
              </a:spcAft>
              <a:buClr>
                <a:schemeClr val="accent1"/>
              </a:buClr>
              <a:buSzPct val="100000"/>
              <a:buFont typeface="Arial" panose="020B0604020202020204" pitchFamily="34" charset="0"/>
              <a:buChar char="•"/>
            </a:pPr>
            <a:r>
              <a:rPr lang="pt-BR" sz="2200" dirty="0"/>
              <a:t>Cirurgias com diversos graus de complexidade, inclusive transplantes de rins, coração e fígado. Em 2013 ,12,8 milhões de internações.</a:t>
            </a:r>
          </a:p>
          <a:p>
            <a:pPr marL="228600" indent="-228600" algn="just" defTabSz="914400">
              <a:lnSpc>
                <a:spcPct val="150000"/>
              </a:lnSpc>
              <a:spcBef>
                <a:spcPts val="1000"/>
              </a:spcBef>
              <a:spcAft>
                <a:spcPts val="1000"/>
              </a:spcAft>
              <a:buClr>
                <a:schemeClr val="accent1"/>
              </a:buClr>
              <a:buSzPct val="100000"/>
              <a:buFont typeface="Arial" panose="020B0604020202020204" pitchFamily="34" charset="0"/>
              <a:buChar char="•"/>
            </a:pPr>
            <a:r>
              <a:rPr lang="pt-BR" sz="2200" dirty="0"/>
              <a:t>Tratamento universal para AIDS e HIV.</a:t>
            </a:r>
          </a:p>
          <a:p>
            <a:pPr algn="just" defTabSz="914400">
              <a:lnSpc>
                <a:spcPct val="150000"/>
              </a:lnSpc>
              <a:spcBef>
                <a:spcPts val="1000"/>
              </a:spcBef>
              <a:spcAft>
                <a:spcPts val="1000"/>
              </a:spcAft>
              <a:buClr>
                <a:schemeClr val="accent1"/>
              </a:buClr>
              <a:buSzPct val="100000"/>
            </a:pPr>
            <a:r>
              <a:rPr lang="pt-BR" sz="2200" b="1" u="sng" dirty="0"/>
              <a:t>Tudo isto para uma população de mais de 200 milhões de pessoas, nos 5.570 municípios espalhados nos 8,5 milhões de quilômetros quadrados do Brasil.  </a:t>
            </a:r>
            <a:endParaRPr lang="pt-BR" sz="2200" b="1" dirty="0"/>
          </a:p>
          <a:p>
            <a:pPr marL="228600" indent="-228600" defTabSz="914400">
              <a:lnSpc>
                <a:spcPct val="150000"/>
              </a:lnSpc>
              <a:spcBef>
                <a:spcPts val="1000"/>
              </a:spcBef>
              <a:spcAft>
                <a:spcPts val="1000"/>
              </a:spcAft>
              <a:buClr>
                <a:schemeClr val="accent1"/>
              </a:buClr>
              <a:buSzPct val="100000"/>
              <a:buFont typeface="Arial" panose="020B0604020202020204" pitchFamily="34" charset="0"/>
              <a:buChar char="•"/>
            </a:pPr>
            <a:endParaRPr lang="pt-BR" sz="2400" dirty="0"/>
          </a:p>
        </p:txBody>
      </p:sp>
    </p:spTree>
    <p:extLst>
      <p:ext uri="{BB962C8B-B14F-4D97-AF65-F5344CB8AC3E}">
        <p14:creationId xmlns:p14="http://schemas.microsoft.com/office/powerpoint/2010/main" val="2063890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xmlns="" id="{8816ACC6-A710-4AE4-A614-26B2924C254D}"/>
              </a:ext>
            </a:extLst>
          </p:cNvPr>
          <p:cNvSpPr/>
          <p:nvPr/>
        </p:nvSpPr>
        <p:spPr>
          <a:xfrm>
            <a:off x="287079" y="180753"/>
            <a:ext cx="11206716" cy="4247317"/>
          </a:xfrm>
          <a:prstGeom prst="rect">
            <a:avLst/>
          </a:prstGeom>
        </p:spPr>
        <p:txBody>
          <a:bodyPr wrap="square">
            <a:spAutoFit/>
          </a:bodyPr>
          <a:lstStyle/>
          <a:p>
            <a:pPr algn="just">
              <a:lnSpc>
                <a:spcPct val="150000"/>
              </a:lnSpc>
            </a:pPr>
            <a:r>
              <a:rPr lang="pt-BR" b="1" dirty="0"/>
              <a:t>O enunciado 93 </a:t>
            </a:r>
            <a:r>
              <a:rPr lang="pt-BR" dirty="0"/>
              <a:t>indica que “nas demandas de usuários do Sistema Único de Saúde – SUS por acesso a ações e serviços de saúde </a:t>
            </a:r>
            <a:r>
              <a:rPr lang="pt-BR" b="1" dirty="0"/>
              <a:t>eletivos</a:t>
            </a:r>
            <a:r>
              <a:rPr lang="pt-BR" dirty="0"/>
              <a:t> previstos nas políticas públicas, considera-se excessiva a espera do paciente por tempo superior a 100 (cem) dias para consultas e exames, e de 180 (cento e oitenta) dias para cirurgias e tratamentos.</a:t>
            </a:r>
          </a:p>
          <a:p>
            <a:pPr algn="just">
              <a:lnSpc>
                <a:spcPct val="150000"/>
              </a:lnSpc>
            </a:pPr>
            <a:endParaRPr lang="pt-BR" dirty="0"/>
          </a:p>
          <a:p>
            <a:pPr algn="just">
              <a:lnSpc>
                <a:spcPct val="150000"/>
              </a:lnSpc>
            </a:pPr>
            <a:r>
              <a:rPr lang="pt-BR" dirty="0"/>
              <a:t>Há que se ressaltar que os enunciados foram debatidos profundamente e votados democraticamente pelos </a:t>
            </a:r>
            <a:r>
              <a:rPr lang="pt-BR" dirty="0" smtClean="0"/>
              <a:t>componentes dos Comitês </a:t>
            </a:r>
            <a:r>
              <a:rPr lang="pt-BR" dirty="0"/>
              <a:t>Estaduais de Saúde do Brasil.  O quórum de aprovação foi o de maioria simples. Os debates foram candentes e embasados na melhor orientação jurídica e científica. </a:t>
            </a:r>
          </a:p>
          <a:p>
            <a:pPr algn="just">
              <a:lnSpc>
                <a:spcPct val="150000"/>
              </a:lnSpc>
            </a:pPr>
            <a:endParaRPr lang="pt-BR" dirty="0"/>
          </a:p>
          <a:p>
            <a:pPr algn="just">
              <a:lnSpc>
                <a:spcPct val="150000"/>
              </a:lnSpc>
            </a:pPr>
            <a:r>
              <a:rPr lang="pt-BR" dirty="0"/>
              <a:t>O enunciado aponta um caminho, indica um rumo. Não obriga. E nem poderia, em País continental, com realidades bastantes diversas</a:t>
            </a:r>
          </a:p>
        </p:txBody>
      </p:sp>
    </p:spTree>
    <p:extLst>
      <p:ext uri="{BB962C8B-B14F-4D97-AF65-F5344CB8AC3E}">
        <p14:creationId xmlns:p14="http://schemas.microsoft.com/office/powerpoint/2010/main" val="2283513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381000" y="-101600"/>
            <a:ext cx="10820400" cy="6186309"/>
          </a:xfrm>
          <a:prstGeom prst="rect">
            <a:avLst/>
          </a:prstGeom>
        </p:spPr>
        <p:txBody>
          <a:bodyPr wrap="square">
            <a:spAutoFit/>
          </a:bodyPr>
          <a:lstStyle/>
          <a:p>
            <a:pPr algn="just"/>
            <a:r>
              <a:rPr lang="pt-BR" sz="2400" dirty="0"/>
              <a:t>A saúde deve estar no posto de comando de várias políticas públicas: isso é fundamental para a potência do SUS, que não pode ser analisado apartado das demais políticas.</a:t>
            </a:r>
          </a:p>
          <a:p>
            <a:r>
              <a:rPr lang="pt-BR" b="1" dirty="0"/>
              <a:t>Alguns exemplos </a:t>
            </a:r>
            <a:r>
              <a:rPr lang="pt-BR" dirty="0"/>
              <a:t>: </a:t>
            </a:r>
          </a:p>
          <a:p>
            <a:pPr marL="342900" indent="-342900" algn="just">
              <a:buAutoNum type="alphaLcParenR"/>
            </a:pPr>
            <a:r>
              <a:rPr lang="pt-BR" b="1" dirty="0"/>
              <a:t>Consumo de álcool : </a:t>
            </a:r>
            <a:r>
              <a:rPr lang="pt-BR" dirty="0"/>
              <a:t>De acordo com dados da Organização Mundial de Saúde (OMS), estima-se uma perda de 7,3% do Produto Interno Bruto (PIB) do Brasil, em decorrência de problemas relacionados ao álcool, ou seja, cerca de R$ 372 bilhões em 2014. Incluem-se, entre outros prejuízos para a economia, </a:t>
            </a:r>
            <a:r>
              <a:rPr lang="pt-BR" i="1" dirty="0"/>
              <a:t>os gastos do Sistema Único de Saúde (SUS) com o tratamento de doenças associadas ao uso de álcool</a:t>
            </a:r>
            <a:r>
              <a:rPr lang="pt-BR" dirty="0"/>
              <a:t> e às perdas da capacidade de trabalho em decorrência de </a:t>
            </a:r>
            <a:r>
              <a:rPr lang="pt-BR" i="1" dirty="0"/>
              <a:t>acidentes de trânsito provocados por motoristas bêbados</a:t>
            </a:r>
            <a:r>
              <a:rPr lang="pt-BR" dirty="0"/>
              <a:t>, desemprego e afastamento do trabalho custeado pela Previdência Social.	</a:t>
            </a:r>
            <a:r>
              <a:rPr lang="pt-BR" u="sng" dirty="0"/>
              <a:t>Exemplo de política pública exitosa</a:t>
            </a:r>
            <a:r>
              <a:rPr lang="pt-BR" dirty="0"/>
              <a:t> : o consumo de álcool diminuiu 43% na Rússia desde 2003. O país continua entre os maiores consumidores de álcool do mundo, ficando agora, porém, atrás de Alemanha e França. Resultado de políticas públicas, diminuição impulsionou aumento da expectativa de vida. Apesar de permanecer um dos países onde mais se bebe no mundo, o consumo de álcool na Rússia caiu 43% em relação a 2003, revelou um relatório da Organização Mundial da Saúde (OMS) publicado nesta terça-feira (01/10). A redução foi alcançada graças a políticas governamentais</a:t>
            </a:r>
            <a:r>
              <a:rPr lang="pt-BR" dirty="0" smtClean="0"/>
              <a:t>.</a:t>
            </a:r>
            <a:endParaRPr lang="pt-BR" dirty="0"/>
          </a:p>
          <a:p>
            <a:pPr marL="342900" indent="-342900" algn="just">
              <a:buAutoNum type="alphaLcParenR" startAt="2"/>
            </a:pPr>
            <a:r>
              <a:rPr lang="pt-BR" b="1" dirty="0"/>
              <a:t>Consumo de cigarro </a:t>
            </a:r>
            <a:r>
              <a:rPr lang="pt-BR" dirty="0"/>
              <a:t>: segundo o INCA, o consumo oficial de cigarros per capita reduziu-se em 65% entre 1980 e 2010 (a tendência de queda se inicia no final da década de 90, a partir da qual se observa uma redução mais intensa e contínua do consumo). Em 2016, o Brasil registrou menor consumo de cigarros legais per capita (369 unidades).  A redução do consumo afetou diretamente a produção de embalagens de cigarros contendo 20 unidades, conforme dados da Receita Federal.  Entre os anos de 2007 (ponto mais alto) e 2017, registra-se queda de 49% na produção de cigarros.</a:t>
            </a:r>
            <a:endParaRPr lang="pt-BR" dirty="0"/>
          </a:p>
        </p:txBody>
      </p:sp>
    </p:spTree>
    <p:extLst>
      <p:ext uri="{BB962C8B-B14F-4D97-AF65-F5344CB8AC3E}">
        <p14:creationId xmlns:p14="http://schemas.microsoft.com/office/powerpoint/2010/main" val="2944678787"/>
      </p:ext>
    </p:extLst>
  </p:cSld>
  <p:clrMapOvr>
    <a:masterClrMapping/>
  </p:clrMapOvr>
</p:sld>
</file>

<file path=ppt/theme/theme1.xml><?xml version="1.0" encoding="utf-8"?>
<a:theme xmlns:a="http://schemas.openxmlformats.org/drawingml/2006/main" name="Galeri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7EF812F3F98934490B0E1F215C6F4C9" ma:contentTypeVersion="10" ma:contentTypeDescription="Create a new document." ma:contentTypeScope="" ma:versionID="fddb824522373366ac45893926d5fa25">
  <xsd:schema xmlns:xsd="http://www.w3.org/2001/XMLSchema" xmlns:xs="http://www.w3.org/2001/XMLSchema" xmlns:p="http://schemas.microsoft.com/office/2006/metadata/properties" xmlns:ns3="fa10a583-cbc4-485d-b505-911b69f662d0" xmlns:ns4="0d5eeccb-11a0-40da-92fe-434021a471dc" targetNamespace="http://schemas.microsoft.com/office/2006/metadata/properties" ma:root="true" ma:fieldsID="2b2d008dff0f3243dba1db4d3381d36f" ns3:_="" ns4:_="">
    <xsd:import namespace="fa10a583-cbc4-485d-b505-911b69f662d0"/>
    <xsd:import namespace="0d5eeccb-11a0-40da-92fe-434021a471d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10a583-cbc4-485d-b505-911b69f662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d5eeccb-11a0-40da-92fe-434021a471dc"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5503DC5-043B-448B-8311-4D83CC03004E}">
  <ds:schemaRefs>
    <ds:schemaRef ds:uri="http://schemas.microsoft.com/sharepoint/v3/contenttype/forms"/>
  </ds:schemaRefs>
</ds:datastoreItem>
</file>

<file path=customXml/itemProps2.xml><?xml version="1.0" encoding="utf-8"?>
<ds:datastoreItem xmlns:ds="http://schemas.openxmlformats.org/officeDocument/2006/customXml" ds:itemID="{07E86D77-4C3F-4A57-8887-0218F3A607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10a583-cbc4-485d-b505-911b69f662d0"/>
    <ds:schemaRef ds:uri="0d5eeccb-11a0-40da-92fe-434021a471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B05F9A0-4796-4A74-9C46-6B3A4B7AA198}">
  <ds:schemaRefs>
    <ds:schemaRef ds:uri="http://purl.org/dc/elements/1.1/"/>
    <ds:schemaRef ds:uri="http://purl.org/dc/terms/"/>
    <ds:schemaRef ds:uri="http://purl.org/dc/dcmitype/"/>
    <ds:schemaRef ds:uri="http://schemas.microsoft.com/office/2006/documentManagement/types"/>
    <ds:schemaRef ds:uri="http://schemas.microsoft.com/office/infopath/2007/PartnerControls"/>
    <ds:schemaRef ds:uri="0d5eeccb-11a0-40da-92fe-434021a471dc"/>
    <ds:schemaRef ds:uri="http://schemas.microsoft.com/office/2006/metadata/properties"/>
    <ds:schemaRef ds:uri="fa10a583-cbc4-485d-b505-911b69f662d0"/>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4381</TotalTime>
  <Words>2156</Words>
  <Application>Microsoft Office PowerPoint</Application>
  <PresentationFormat>Widescreen</PresentationFormat>
  <Paragraphs>129</Paragraphs>
  <Slides>26</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26</vt:i4>
      </vt:variant>
    </vt:vector>
  </HeadingPairs>
  <TitlesOfParts>
    <vt:vector size="31" baseType="lpstr">
      <vt:lpstr>Arial</vt:lpstr>
      <vt:lpstr>Calibri</vt:lpstr>
      <vt:lpstr>Gill Sans MT</vt:lpstr>
      <vt:lpstr>Times New Roman</vt:lpstr>
      <vt:lpstr>Galeria</vt:lpstr>
      <vt:lpstr>Tema: Enunciado 93 da III Jornada de Direito da Saúde do CNJ – perspectivas interinstitucionais sobre filas de espera</vt:lpstr>
      <vt:lpstr>Apresentação do PowerPoint</vt:lpstr>
      <vt:lpstr>A Saúde no Brasil  antes do SUS</vt:lpstr>
      <vt:lpstr>Apresentação do PowerPoint</vt:lpstr>
      <vt:lpstr>Apresentação do PowerPoint</vt:lpstr>
      <vt:lpstr>A eficiência do SUS pode ser comprovada por meio de alguns números: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 gestão também é problemática</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Tema:.Judicialização do sistema de saúde público</dc:title>
  <dc:creator>Arthur Pinto Filho</dc:creator>
  <cp:lastModifiedBy>Giovana Sangaletti</cp:lastModifiedBy>
  <cp:revision>9</cp:revision>
  <dcterms:created xsi:type="dcterms:W3CDTF">2019-09-16T19:28:35Z</dcterms:created>
  <dcterms:modified xsi:type="dcterms:W3CDTF">2019-10-07T00:51:17Z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0x01010057EF812F3F98934490B0E1F215C6F4C9</vt:lpwstr>
  </property>
</Properties>
</file>