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1" r:id="rId3"/>
  </p:sldMasterIdLst>
  <p:notesMasterIdLst>
    <p:notesMasterId r:id="rId32"/>
  </p:notesMasterIdLst>
  <p:handoutMasterIdLst>
    <p:handoutMasterId r:id="rId33"/>
  </p:handoutMasterIdLst>
  <p:sldIdLst>
    <p:sldId id="257" r:id="rId4"/>
    <p:sldId id="317" r:id="rId5"/>
    <p:sldId id="329" r:id="rId6"/>
    <p:sldId id="328" r:id="rId7"/>
    <p:sldId id="330" r:id="rId8"/>
    <p:sldId id="331" r:id="rId9"/>
    <p:sldId id="310" r:id="rId10"/>
    <p:sldId id="312" r:id="rId11"/>
    <p:sldId id="281" r:id="rId12"/>
    <p:sldId id="313" r:id="rId13"/>
    <p:sldId id="338" r:id="rId14"/>
    <p:sldId id="337" r:id="rId15"/>
    <p:sldId id="340" r:id="rId16"/>
    <p:sldId id="332" r:id="rId17"/>
    <p:sldId id="333" r:id="rId18"/>
    <p:sldId id="334" r:id="rId19"/>
    <p:sldId id="335" r:id="rId20"/>
    <p:sldId id="327" r:id="rId21"/>
    <p:sldId id="308" r:id="rId22"/>
    <p:sldId id="315" r:id="rId23"/>
    <p:sldId id="284" r:id="rId24"/>
    <p:sldId id="285" r:id="rId25"/>
    <p:sldId id="288" r:id="rId26"/>
    <p:sldId id="287" r:id="rId27"/>
    <p:sldId id="341" r:id="rId28"/>
    <p:sldId id="336" r:id="rId29"/>
    <p:sldId id="342" r:id="rId30"/>
    <p:sldId id="279" r:id="rId31"/>
  </p:sldIdLst>
  <p:sldSz cx="9144000" cy="6858000" type="screen4x3"/>
  <p:notesSz cx="9237663" cy="7008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7" autoAdjust="0"/>
    <p:restoredTop sz="90941" autoAdjust="0"/>
  </p:normalViewPr>
  <p:slideViewPr>
    <p:cSldViewPr>
      <p:cViewPr varScale="1">
        <p:scale>
          <a:sx n="62" d="100"/>
          <a:sy n="62" d="100"/>
        </p:scale>
        <p:origin x="1260" y="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4" d="100"/>
          <a:sy n="114" d="100"/>
        </p:scale>
        <p:origin x="2406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36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232400" y="0"/>
            <a:ext cx="40036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EEDBF-8ECE-4DB7-A098-3FD0D396E988}" type="datetimeFigureOut">
              <a:rPr lang="pt-BR" smtClean="0"/>
              <a:t>07/10/2019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036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232400" y="6657975"/>
            <a:ext cx="40036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F0C9D-4453-44C8-A2B2-AAE01D4431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184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0" y="0"/>
            <a:ext cx="9237663" cy="7008813"/>
          </a:xfrm>
          <a:prstGeom prst="roundRect">
            <a:avLst>
              <a:gd name="adj" fmla="val 1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5230813" y="0"/>
            <a:ext cx="40036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22338" y="3330575"/>
            <a:ext cx="7389812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noProof="0" smtClean="0"/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0" y="6657975"/>
            <a:ext cx="4002088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230813" y="6657975"/>
            <a:ext cx="4002087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5900" algn="r" eaLnBrk="1" hangingPunct="1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8829E318-B168-4D23-B14E-932331C1D2A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0" y="0"/>
            <a:ext cx="4002088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4104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65438" y="525463"/>
            <a:ext cx="3503612" cy="2628900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1580204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56189ED9-1FC3-4BF8-B5C8-40BF6EAF3FBF}" type="slidenum">
              <a:rPr lang="pt-BR" altLang="pt-BR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</a:t>
            </a:fld>
            <a:endParaRPr lang="pt-BR" altLang="pt-BR" smtClean="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5438" y="525463"/>
            <a:ext cx="3505200" cy="26304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2338" y="3330575"/>
            <a:ext cx="7391400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E6D44BA8-5F27-42AE-BD4B-6BF84EEFE2E6}" type="slidenum">
              <a:rPr lang="pt-BR" altLang="pt-BR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28</a:t>
            </a:fld>
            <a:endParaRPr lang="pt-BR" altLang="pt-BR" smtClean="0"/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5438" y="525463"/>
            <a:ext cx="3505200" cy="26304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2338" y="3330575"/>
            <a:ext cx="7391400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FECE10BD-6D0B-46E9-8892-2A74C247DEC1}" type="slidenum">
              <a:rPr lang="pt-BR" altLang="pt-BR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7</a:t>
            </a:fld>
            <a:endParaRPr lang="pt-BR" altLang="pt-BR" smtClean="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5438" y="525463"/>
            <a:ext cx="3505200" cy="26304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2338" y="3330575"/>
            <a:ext cx="7391400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68383DEF-AB76-4B12-A4D5-EA70E1CCEB0C}" type="slidenum">
              <a:rPr lang="pt-BR" altLang="pt-BR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9</a:t>
            </a:fld>
            <a:endParaRPr lang="pt-BR" altLang="pt-BR" smtClean="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5438" y="525463"/>
            <a:ext cx="3505200" cy="26304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2338" y="3330575"/>
            <a:ext cx="7391400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B0478513-7BCC-4593-A154-D6A1D4BAAF5F}" type="slidenum">
              <a:rPr lang="pt-BR" altLang="pt-BR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19</a:t>
            </a:fld>
            <a:endParaRPr lang="pt-BR" altLang="pt-BR" smtClean="0"/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5438" y="525463"/>
            <a:ext cx="3505200" cy="26304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2338" y="3330575"/>
            <a:ext cx="7391400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10814463-9598-41EA-A8FE-A61BBB0E1957}" type="slidenum">
              <a:rPr lang="pt-BR" altLang="pt-BR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21</a:t>
            </a:fld>
            <a:endParaRPr lang="pt-BR" altLang="pt-BR" smtClean="0"/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5438" y="525463"/>
            <a:ext cx="3505200" cy="26304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2338" y="3330575"/>
            <a:ext cx="7391400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7B7F12BD-EE7D-48CB-8989-4E7436A24EE5}" type="slidenum">
              <a:rPr lang="pt-BR" altLang="pt-BR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22</a:t>
            </a:fld>
            <a:endParaRPr lang="pt-BR" altLang="pt-BR" smtClean="0"/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5438" y="525463"/>
            <a:ext cx="3505200" cy="26304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2338" y="3330575"/>
            <a:ext cx="7391400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E59ED90B-5AD2-4638-8208-145598ACDF7A}" type="slidenum">
              <a:rPr lang="pt-BR" altLang="pt-BR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23</a:t>
            </a:fld>
            <a:endParaRPr lang="pt-BR" altLang="pt-BR" smtClean="0"/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5438" y="525463"/>
            <a:ext cx="3505200" cy="26304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2338" y="3330575"/>
            <a:ext cx="7391400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D484174C-3347-49BE-83C2-7C2C1771B8F6}" type="slidenum">
              <a:rPr lang="pt-BR" altLang="pt-BR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24</a:t>
            </a:fld>
            <a:endParaRPr lang="pt-BR" altLang="pt-BR" smtClean="0"/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5438" y="525463"/>
            <a:ext cx="3505200" cy="26304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2338" y="3330575"/>
            <a:ext cx="7391400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D484174C-3347-49BE-83C2-7C2C1771B8F6}" type="slidenum">
              <a:rPr lang="pt-BR" altLang="pt-BR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25</a:t>
            </a:fld>
            <a:endParaRPr lang="pt-BR" altLang="pt-BR" smtClean="0"/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5438" y="525463"/>
            <a:ext cx="3505200" cy="26304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2338" y="3330575"/>
            <a:ext cx="7391400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361721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1721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518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50050" y="260350"/>
            <a:ext cx="2141538" cy="597535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273800" cy="5975350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5164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9971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9857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283161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9750" y="1139825"/>
            <a:ext cx="3995738" cy="509587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87888" y="1139825"/>
            <a:ext cx="3997325" cy="509587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4402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835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2018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497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912300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814765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2144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890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50038" y="274638"/>
            <a:ext cx="2035175" cy="596106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9750" y="274638"/>
            <a:ext cx="5957888" cy="5961062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9007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358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6698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803166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9750" y="1139825"/>
            <a:ext cx="3995738" cy="509587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87888" y="1139825"/>
            <a:ext cx="3997325" cy="509587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5121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79181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6469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5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00374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3848708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6710848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8181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50038" y="274638"/>
            <a:ext cx="2035175" cy="596106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9750" y="274638"/>
            <a:ext cx="5957888" cy="5961062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8224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23850" y="1196975"/>
            <a:ext cx="4206875" cy="503872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83125" y="1196975"/>
            <a:ext cx="4208463" cy="503872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616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890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133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6381328"/>
            <a:ext cx="6048672" cy="288354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sz="1200" b="1" baseline="0">
                <a:latin typeface="Times" pitchFamily="18" charset="0"/>
              </a:defRPr>
            </a:lvl1pPr>
          </a:lstStyle>
          <a:p>
            <a:pPr lvl="0"/>
            <a:r>
              <a:rPr lang="pt-BR" dirty="0" smtClean="0"/>
              <a:t>Naundorf B. Judicialização da Saúde e Perspectiva das Filas de Espera. Brasília, 2019.</a:t>
            </a:r>
          </a:p>
        </p:txBody>
      </p:sp>
    </p:spTree>
    <p:extLst>
      <p:ext uri="{BB962C8B-B14F-4D97-AF65-F5344CB8AC3E}">
        <p14:creationId xmlns:p14="http://schemas.microsoft.com/office/powerpoint/2010/main" val="167170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4535488" y="6309320"/>
            <a:ext cx="4608512" cy="360362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sz="1200" b="1" baseline="0">
                <a:latin typeface="Times" pitchFamily="18" charset="0"/>
              </a:defRPr>
            </a:lvl1pPr>
          </a:lstStyle>
          <a:p>
            <a:pPr lvl="0"/>
            <a:r>
              <a:rPr lang="pt-BR" dirty="0" smtClean="0"/>
              <a:t>Naundorf B. Judicialização da Saúde no Brasil. Porto Alegre, 2019.</a:t>
            </a:r>
          </a:p>
        </p:txBody>
      </p:sp>
    </p:spTree>
    <p:extLst>
      <p:ext uri="{BB962C8B-B14F-4D97-AF65-F5344CB8AC3E}">
        <p14:creationId xmlns:p14="http://schemas.microsoft.com/office/powerpoint/2010/main" val="3557744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71070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260350"/>
            <a:ext cx="7488238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do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196975"/>
            <a:ext cx="8567738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dirty="0" smtClean="0"/>
              <a:t>Clique para </a:t>
            </a:r>
            <a:r>
              <a:rPr lang="en-GB" altLang="pt-BR" dirty="0" err="1" smtClean="0"/>
              <a:t>editar</a:t>
            </a:r>
            <a:r>
              <a:rPr lang="en-GB" altLang="pt-BR" dirty="0" smtClean="0"/>
              <a:t> o </a:t>
            </a:r>
            <a:r>
              <a:rPr lang="en-GB" altLang="pt-BR" dirty="0" err="1" smtClean="0"/>
              <a:t>formato</a:t>
            </a:r>
            <a:r>
              <a:rPr lang="en-GB" altLang="pt-BR" dirty="0" smtClean="0"/>
              <a:t> do </a:t>
            </a:r>
            <a:r>
              <a:rPr lang="en-GB" altLang="pt-BR" dirty="0" err="1" smtClean="0"/>
              <a:t>texto</a:t>
            </a:r>
            <a:r>
              <a:rPr lang="en-GB" altLang="pt-BR" dirty="0" smtClean="0"/>
              <a:t> da </a:t>
            </a:r>
            <a:r>
              <a:rPr lang="en-GB" altLang="pt-BR" dirty="0" err="1" smtClean="0"/>
              <a:t>estrutura</a:t>
            </a:r>
            <a:r>
              <a:rPr lang="en-GB" altLang="pt-BR" dirty="0" smtClean="0"/>
              <a:t> de </a:t>
            </a:r>
            <a:r>
              <a:rPr lang="en-GB" altLang="pt-BR" dirty="0" err="1" smtClean="0"/>
              <a:t>tópicos</a:t>
            </a:r>
            <a:endParaRPr lang="en-GB" altLang="pt-BR" dirty="0" smtClean="0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7950" y="6308725"/>
            <a:ext cx="89281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spcBef>
                <a:spcPts val="275"/>
              </a:spcBef>
              <a:buSzPct val="80000"/>
              <a:defRPr/>
            </a:pPr>
            <a:r>
              <a:rPr lang="pt-BR" altLang="pt-BR" sz="1100" dirty="0" err="1" smtClean="0"/>
              <a:t>Naundorf</a:t>
            </a:r>
            <a:r>
              <a:rPr lang="pt-BR" altLang="pt-BR" sz="1100" dirty="0" smtClean="0"/>
              <a:t> B. </a:t>
            </a:r>
            <a:r>
              <a:rPr lang="pt-BR" altLang="pt-BR" sz="1100" dirty="0" err="1" smtClean="0"/>
              <a:t>Solidaridade</a:t>
            </a:r>
            <a:r>
              <a:rPr lang="pt-BR" altLang="pt-BR" sz="1100" dirty="0" smtClean="0"/>
              <a:t> na visão do STF. Brasília: CONASS; 2019.</a:t>
            </a:r>
          </a:p>
        </p:txBody>
      </p:sp>
      <p:sp>
        <p:nvSpPr>
          <p:cNvPr id="5" name="Espaço Reservado para Texto 2"/>
          <p:cNvSpPr txBox="1">
            <a:spLocks/>
          </p:cNvSpPr>
          <p:nvPr userDrawn="1"/>
        </p:nvSpPr>
        <p:spPr>
          <a:xfrm>
            <a:off x="4067944" y="6308725"/>
            <a:ext cx="5076056" cy="36095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342900" indent="-342900" algn="just" defTabSz="449263" rtl="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 b="1" kern="1200" baseline="0">
                <a:solidFill>
                  <a:srgbClr val="000000"/>
                </a:solidFill>
                <a:latin typeface="Times" pitchFamily="18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Naundorf B. Judicialização da Saúde e as Filas</a:t>
            </a:r>
            <a:r>
              <a:rPr lang="pt-BR" baseline="0" dirty="0" smtClean="0"/>
              <a:t> de Espera</a:t>
            </a:r>
            <a:r>
              <a:rPr lang="pt-BR" dirty="0" smtClean="0"/>
              <a:t>. Brasília, 2019.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r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kern="1200">
          <a:solidFill>
            <a:srgbClr val="009973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9973"/>
          </a:solidFill>
          <a:latin typeface="Arial Rounded MT Bold" panose="020F0704030504030204" pitchFamily="34" charset="0"/>
          <a:ea typeface="Microsoft YaHei" panose="020B0503020204020204" pitchFamily="34" charset="-122"/>
        </a:defRPr>
      </a:lvl2pPr>
      <a:lvl3pPr algn="r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9973"/>
          </a:solidFill>
          <a:latin typeface="Arial Rounded MT Bold" panose="020F0704030504030204" pitchFamily="34" charset="0"/>
          <a:ea typeface="Microsoft YaHei" panose="020B0503020204020204" pitchFamily="34" charset="-122"/>
        </a:defRPr>
      </a:lvl3pPr>
      <a:lvl4pPr algn="r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9973"/>
          </a:solidFill>
          <a:latin typeface="Arial Rounded MT Bold" panose="020F0704030504030204" pitchFamily="34" charset="0"/>
          <a:ea typeface="Microsoft YaHei" panose="020B0503020204020204" pitchFamily="34" charset="-122"/>
        </a:defRPr>
      </a:lvl4pPr>
      <a:lvl5pPr algn="r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9973"/>
          </a:solidFill>
          <a:latin typeface="Arial Rounded MT Bold" panose="020F0704030504030204" pitchFamily="34" charset="0"/>
          <a:ea typeface="Microsoft YaHei" panose="020B0503020204020204" pitchFamily="34" charset="-122"/>
        </a:defRPr>
      </a:lvl5pPr>
      <a:lvl6pPr marL="2514600" indent="-228600" algn="r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b="1">
          <a:solidFill>
            <a:srgbClr val="339933"/>
          </a:solidFill>
          <a:latin typeface="Arial Rounded MT Bold" panose="020F0704030504030204" pitchFamily="34" charset="0"/>
          <a:ea typeface="Microsoft YaHei" panose="020B0503020204020204" pitchFamily="34" charset="-122"/>
        </a:defRPr>
      </a:lvl6pPr>
      <a:lvl7pPr marL="2971800" indent="-228600" algn="r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b="1">
          <a:solidFill>
            <a:srgbClr val="339933"/>
          </a:solidFill>
          <a:latin typeface="Arial Rounded MT Bold" panose="020F0704030504030204" pitchFamily="34" charset="0"/>
          <a:ea typeface="Microsoft YaHei" panose="020B0503020204020204" pitchFamily="34" charset="-122"/>
        </a:defRPr>
      </a:lvl7pPr>
      <a:lvl8pPr marL="3429000" indent="-228600" algn="r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b="1">
          <a:solidFill>
            <a:srgbClr val="339933"/>
          </a:solidFill>
          <a:latin typeface="Arial Rounded MT Bold" panose="020F0704030504030204" pitchFamily="34" charset="0"/>
          <a:ea typeface="Microsoft YaHei" panose="020B0503020204020204" pitchFamily="34" charset="-122"/>
        </a:defRPr>
      </a:lvl8pPr>
      <a:lvl9pPr marL="3886200" indent="-228600" algn="r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b="1">
          <a:solidFill>
            <a:srgbClr val="339933"/>
          </a:solidFill>
          <a:latin typeface="Arial Rounded MT Bold" panose="020F0704030504030204" pitchFamily="34" charset="0"/>
          <a:ea typeface="Microsoft YaHei" panose="020B0503020204020204" pitchFamily="34" charset="-122"/>
        </a:defRPr>
      </a:lvl9pPr>
    </p:titleStyle>
    <p:bodyStyle>
      <a:lvl1pPr marL="342900" indent="-342900" algn="just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274638"/>
            <a:ext cx="7281863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do título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39825"/>
            <a:ext cx="8145463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da estrutura de tópicos</a:t>
            </a:r>
          </a:p>
          <a:p>
            <a:pPr lvl="1"/>
            <a:r>
              <a:rPr lang="en-GB" altLang="pt-BR" smtClean="0"/>
              <a:t>2.º nível da estrutura de tópicos</a:t>
            </a:r>
          </a:p>
          <a:p>
            <a:pPr lvl="2"/>
            <a:r>
              <a:rPr lang="en-GB" altLang="pt-BR" smtClean="0"/>
              <a:t>3.º nível da estrutura de tópicos</a:t>
            </a:r>
          </a:p>
          <a:p>
            <a:pPr lvl="3"/>
            <a:r>
              <a:rPr lang="en-GB" altLang="pt-BR" smtClean="0"/>
              <a:t>4.º nível da estrutura de tópicos</a:t>
            </a:r>
          </a:p>
          <a:p>
            <a:pPr lvl="4"/>
            <a:r>
              <a:rPr lang="en-GB" altLang="pt-BR" smtClean="0"/>
              <a:t>5.º nível da estrutura de tópicos</a:t>
            </a:r>
          </a:p>
          <a:p>
            <a:pPr lvl="4"/>
            <a:r>
              <a:rPr lang="en-GB" altLang="pt-BR" smtClean="0"/>
              <a:t>6.º nível da estrutura de tópicos</a:t>
            </a:r>
          </a:p>
          <a:p>
            <a:pPr lvl="4"/>
            <a:r>
              <a:rPr lang="en-GB" altLang="pt-BR" smtClean="0"/>
              <a:t>7.º nível da estrutura de tópicos</a:t>
            </a: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835150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9388" y="6308725"/>
            <a:ext cx="87122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spcBef>
                <a:spcPts val="275"/>
              </a:spcBef>
              <a:buSzPct val="80000"/>
              <a:defRPr/>
            </a:pPr>
            <a:r>
              <a:rPr lang="pt-BR" altLang="pt-BR" sz="1100" smtClean="0"/>
              <a:t>Naundorf B. Impactos da Judicialização da Saúde na Gestão Pública. Procedimentos e Preços praticados na aquisição de medicamentos. Curitiba: Emagis;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r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kern="1200">
          <a:solidFill>
            <a:srgbClr val="339933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339933"/>
          </a:solidFill>
          <a:latin typeface="Arial Rounded MT Bold" panose="020F0704030504030204" pitchFamily="34" charset="0"/>
          <a:ea typeface="Microsoft YaHei" panose="020B0503020204020204" pitchFamily="34" charset="-122"/>
        </a:defRPr>
      </a:lvl2pPr>
      <a:lvl3pPr algn="r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339933"/>
          </a:solidFill>
          <a:latin typeface="Arial Rounded MT Bold" panose="020F0704030504030204" pitchFamily="34" charset="0"/>
          <a:ea typeface="Microsoft YaHei" panose="020B0503020204020204" pitchFamily="34" charset="-122"/>
        </a:defRPr>
      </a:lvl3pPr>
      <a:lvl4pPr algn="r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339933"/>
          </a:solidFill>
          <a:latin typeface="Arial Rounded MT Bold" panose="020F0704030504030204" pitchFamily="34" charset="0"/>
          <a:ea typeface="Microsoft YaHei" panose="020B0503020204020204" pitchFamily="34" charset="-122"/>
        </a:defRPr>
      </a:lvl4pPr>
      <a:lvl5pPr algn="r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339933"/>
          </a:solidFill>
          <a:latin typeface="Arial Rounded MT Bold" panose="020F0704030504030204" pitchFamily="34" charset="0"/>
          <a:ea typeface="Microsoft YaHei" panose="020B0503020204020204" pitchFamily="34" charset="-122"/>
        </a:defRPr>
      </a:lvl5pPr>
      <a:lvl6pPr marL="2514600" indent="-228600" algn="r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339933"/>
          </a:solidFill>
          <a:latin typeface="Arial Rounded MT Bold" panose="020F0704030504030204" pitchFamily="34" charset="0"/>
          <a:ea typeface="Microsoft YaHei" panose="020B0503020204020204" pitchFamily="34" charset="-122"/>
        </a:defRPr>
      </a:lvl6pPr>
      <a:lvl7pPr marL="2971800" indent="-228600" algn="r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339933"/>
          </a:solidFill>
          <a:latin typeface="Arial Rounded MT Bold" panose="020F0704030504030204" pitchFamily="34" charset="0"/>
          <a:ea typeface="Microsoft YaHei" panose="020B0503020204020204" pitchFamily="34" charset="-122"/>
        </a:defRPr>
      </a:lvl7pPr>
      <a:lvl8pPr marL="3429000" indent="-228600" algn="r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339933"/>
          </a:solidFill>
          <a:latin typeface="Arial Rounded MT Bold" panose="020F0704030504030204" pitchFamily="34" charset="0"/>
          <a:ea typeface="Microsoft YaHei" panose="020B0503020204020204" pitchFamily="34" charset="-122"/>
        </a:defRPr>
      </a:lvl8pPr>
      <a:lvl9pPr marL="3886200" indent="-228600" algn="r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339933"/>
          </a:solidFill>
          <a:latin typeface="Arial Rounded MT Bold" panose="020F0704030504030204" pitchFamily="34" charset="0"/>
          <a:ea typeface="Microsoft YaHei" panose="020B0503020204020204" pitchFamily="34" charset="-122"/>
        </a:defRPr>
      </a:lvl9pPr>
    </p:titleStyle>
    <p:bodyStyle>
      <a:lvl1pPr marL="342900" indent="-342900" algn="just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835150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9388" y="6308725"/>
            <a:ext cx="87122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spcBef>
                <a:spcPts val="275"/>
              </a:spcBef>
              <a:buSzPct val="80000"/>
              <a:defRPr/>
            </a:pPr>
            <a:r>
              <a:rPr lang="pt-BR" altLang="pt-BR" sz="1100" smtClean="0"/>
              <a:t>Naundorf B. Impactos da Judicialização da Saúde na Gestão Pública. Procedimentos e Preços praticados na aquisição de medicamentos. Curitiba: Emagis; 2017</a:t>
            </a: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2555875" y="115888"/>
            <a:ext cx="4248150" cy="1936750"/>
            <a:chOff x="1610" y="73"/>
            <a:chExt cx="2676" cy="1220"/>
          </a:xfrm>
        </p:grpSpPr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1610" y="890"/>
              <a:ext cx="2676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buSzPct val="100000"/>
                <a:defRPr/>
              </a:pPr>
              <a:r>
                <a:rPr lang="pt-BR" altLang="pt-BR" sz="1200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ESTADO DO RIO GRANDE DO SUL</a:t>
              </a:r>
            </a:p>
            <a:p>
              <a:pPr algn="ctr" eaLnBrk="1" hangingPunct="1">
                <a:buSzPct val="100000"/>
                <a:defRPr/>
              </a:pPr>
              <a:r>
                <a:rPr lang="pt-BR" altLang="pt-BR" sz="1200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SECRETARIA DA SAÚDE</a:t>
              </a:r>
            </a:p>
            <a:p>
              <a:pPr algn="ctr" eaLnBrk="1" hangingPunct="1">
                <a:buSzPct val="100000"/>
                <a:defRPr/>
              </a:pPr>
              <a:r>
                <a:rPr lang="pt-BR" altLang="pt-BR" sz="1200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ASSESSORIA JURÍDICA</a:t>
              </a:r>
            </a:p>
          </p:txBody>
        </p:sp>
        <p:pic>
          <p:nvPicPr>
            <p:cNvPr id="3081" name="Picture 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73"/>
              <a:ext cx="602" cy="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23850" y="333375"/>
            <a:ext cx="1871663" cy="863600"/>
          </a:xfrm>
          <a:prstGeom prst="rect">
            <a:avLst/>
          </a:prstGeom>
          <a:solidFill>
            <a:srgbClr val="FFFFFF"/>
          </a:solidFill>
          <a:ln w="255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07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274638"/>
            <a:ext cx="7281863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do título</a:t>
            </a:r>
          </a:p>
        </p:txBody>
      </p:sp>
      <p:sp>
        <p:nvSpPr>
          <p:cNvPr id="307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39825"/>
            <a:ext cx="8145463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da estrutura de tópicos</a:t>
            </a:r>
          </a:p>
          <a:p>
            <a:pPr lvl="1"/>
            <a:r>
              <a:rPr lang="en-GB" altLang="pt-BR" smtClean="0"/>
              <a:t>2.º nível da estrutura de tópicos</a:t>
            </a:r>
          </a:p>
          <a:p>
            <a:pPr lvl="2"/>
            <a:r>
              <a:rPr lang="en-GB" altLang="pt-BR" smtClean="0"/>
              <a:t>3.º nível da estrutura de tópicos</a:t>
            </a:r>
          </a:p>
          <a:p>
            <a:pPr lvl="3"/>
            <a:r>
              <a:rPr lang="en-GB" altLang="pt-BR" smtClean="0"/>
              <a:t>4.º nível da estrutura de tópicos</a:t>
            </a:r>
          </a:p>
          <a:p>
            <a:pPr lvl="4"/>
            <a:r>
              <a:rPr lang="en-GB" altLang="pt-BR" smtClean="0"/>
              <a:t>5.º nível da estrutura de tópicos</a:t>
            </a:r>
          </a:p>
          <a:p>
            <a:pPr lvl="4"/>
            <a:r>
              <a:rPr lang="en-GB" altLang="pt-BR" smtClean="0"/>
              <a:t>6.º nível da estrutura de tópicos</a:t>
            </a:r>
          </a:p>
          <a:p>
            <a:pPr lvl="4"/>
            <a:r>
              <a:rPr lang="en-GB" altLang="pt-BR" smtClean="0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r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kern="1200">
          <a:solidFill>
            <a:srgbClr val="339933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339933"/>
          </a:solidFill>
          <a:latin typeface="Arial Rounded MT Bold" panose="020F0704030504030204" pitchFamily="34" charset="0"/>
          <a:ea typeface="Microsoft YaHei" panose="020B0503020204020204" pitchFamily="34" charset="-122"/>
        </a:defRPr>
      </a:lvl2pPr>
      <a:lvl3pPr algn="r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339933"/>
          </a:solidFill>
          <a:latin typeface="Arial Rounded MT Bold" panose="020F0704030504030204" pitchFamily="34" charset="0"/>
          <a:ea typeface="Microsoft YaHei" panose="020B0503020204020204" pitchFamily="34" charset="-122"/>
        </a:defRPr>
      </a:lvl3pPr>
      <a:lvl4pPr algn="r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339933"/>
          </a:solidFill>
          <a:latin typeface="Arial Rounded MT Bold" panose="020F0704030504030204" pitchFamily="34" charset="0"/>
          <a:ea typeface="Microsoft YaHei" panose="020B0503020204020204" pitchFamily="34" charset="-122"/>
        </a:defRPr>
      </a:lvl4pPr>
      <a:lvl5pPr algn="r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339933"/>
          </a:solidFill>
          <a:latin typeface="Arial Rounded MT Bold" panose="020F0704030504030204" pitchFamily="34" charset="0"/>
          <a:ea typeface="Microsoft YaHei" panose="020B0503020204020204" pitchFamily="34" charset="-122"/>
        </a:defRPr>
      </a:lvl5pPr>
      <a:lvl6pPr marL="2514600" indent="-228600" algn="r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339933"/>
          </a:solidFill>
          <a:latin typeface="Arial Rounded MT Bold" panose="020F0704030504030204" pitchFamily="34" charset="0"/>
          <a:ea typeface="Microsoft YaHei" panose="020B0503020204020204" pitchFamily="34" charset="-122"/>
        </a:defRPr>
      </a:lvl6pPr>
      <a:lvl7pPr marL="2971800" indent="-228600" algn="r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339933"/>
          </a:solidFill>
          <a:latin typeface="Arial Rounded MT Bold" panose="020F0704030504030204" pitchFamily="34" charset="0"/>
          <a:ea typeface="Microsoft YaHei" panose="020B0503020204020204" pitchFamily="34" charset="-122"/>
        </a:defRPr>
      </a:lvl7pPr>
      <a:lvl8pPr marL="3429000" indent="-228600" algn="r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339933"/>
          </a:solidFill>
          <a:latin typeface="Arial Rounded MT Bold" panose="020F0704030504030204" pitchFamily="34" charset="0"/>
          <a:ea typeface="Microsoft YaHei" panose="020B0503020204020204" pitchFamily="34" charset="-122"/>
        </a:defRPr>
      </a:lvl8pPr>
      <a:lvl9pPr marL="3886200" indent="-228600" algn="r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339933"/>
          </a:solidFill>
          <a:latin typeface="Arial Rounded MT Bold" panose="020F0704030504030204" pitchFamily="34" charset="0"/>
          <a:ea typeface="Microsoft YaHei" panose="020B0503020204020204" pitchFamily="34" charset="-122"/>
        </a:defRPr>
      </a:lvl9pPr>
    </p:titleStyle>
    <p:bodyStyle>
      <a:lvl1pPr marL="342900" indent="-342900" algn="just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cadernos.prodisa.fiocruz.br/index.php/caderno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403350" y="260350"/>
            <a:ext cx="7489825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just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pt-BR" altLang="pt-BR" sz="2600" b="1">
              <a:solidFill>
                <a:srgbClr val="339933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123" name="Retângulo 1"/>
          <p:cNvSpPr>
            <a:spLocks noChangeArrowheads="1"/>
          </p:cNvSpPr>
          <p:nvPr/>
        </p:nvSpPr>
        <p:spPr bwMode="auto">
          <a:xfrm>
            <a:off x="3276600" y="3992563"/>
            <a:ext cx="54752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>
              <a:buSzPct val="80000"/>
            </a:pPr>
            <a:endParaRPr lang="pt-BR" altLang="pt-BR" sz="2600" b="1" dirty="0" smtClean="0">
              <a:solidFill>
                <a:srgbClr val="000000"/>
              </a:solidFill>
            </a:endParaRPr>
          </a:p>
          <a:p>
            <a:pPr algn="r" eaLnBrk="1" hangingPunct="1">
              <a:buSzPct val="80000"/>
            </a:pPr>
            <a:r>
              <a:rPr lang="pt-BR" altLang="pt-BR" sz="2600" b="1" dirty="0" smtClean="0">
                <a:solidFill>
                  <a:srgbClr val="000000"/>
                </a:solidFill>
              </a:rPr>
              <a:t>Bruno </a:t>
            </a:r>
            <a:r>
              <a:rPr lang="pt-BR" altLang="pt-BR" sz="2600" b="1" dirty="0">
                <a:solidFill>
                  <a:srgbClr val="000000"/>
                </a:solidFill>
              </a:rPr>
              <a:t>Naundorf</a:t>
            </a:r>
          </a:p>
          <a:p>
            <a:pPr algn="r" eaLnBrk="1" hangingPunct="1">
              <a:buSzPct val="80000"/>
            </a:pPr>
            <a:r>
              <a:rPr lang="pt-BR" altLang="pt-BR" sz="1200" i="1" dirty="0">
                <a:solidFill>
                  <a:srgbClr val="000000"/>
                </a:solidFill>
              </a:rPr>
              <a:t>Mestrando em Ensino na Saúde (UFRGS</a:t>
            </a:r>
            <a:r>
              <a:rPr lang="pt-BR" altLang="pt-BR" sz="1200" i="1" dirty="0" smtClean="0">
                <a:solidFill>
                  <a:srgbClr val="000000"/>
                </a:solidFill>
              </a:rPr>
              <a:t>),</a:t>
            </a:r>
          </a:p>
          <a:p>
            <a:pPr algn="r" eaLnBrk="1" hangingPunct="1">
              <a:buSzPct val="80000"/>
            </a:pPr>
            <a:r>
              <a:rPr lang="pt-BR" altLang="pt-BR" sz="1200" i="1" dirty="0">
                <a:solidFill>
                  <a:srgbClr val="000000"/>
                </a:solidFill>
              </a:rPr>
              <a:t>Especialização em Direito de Estado (UFRGS) e em Direito Sanitário (ESP/RS e UNISINOS)</a:t>
            </a:r>
          </a:p>
          <a:p>
            <a:pPr algn="r" eaLnBrk="1" hangingPunct="1">
              <a:buSzPct val="80000"/>
            </a:pPr>
            <a:r>
              <a:rPr lang="pt-BR" altLang="pt-BR" sz="1200" i="1" dirty="0" smtClean="0">
                <a:solidFill>
                  <a:srgbClr val="000000"/>
                </a:solidFill>
              </a:rPr>
              <a:t>Bacharel </a:t>
            </a:r>
            <a:r>
              <a:rPr lang="pt-BR" altLang="pt-BR" sz="1200" i="1" dirty="0">
                <a:solidFill>
                  <a:srgbClr val="000000"/>
                </a:solidFill>
              </a:rPr>
              <a:t>em Direito (PUCRS),</a:t>
            </a:r>
          </a:p>
          <a:p>
            <a:pPr algn="r" eaLnBrk="1" hangingPunct="1">
              <a:buSzPct val="80000"/>
            </a:pPr>
            <a:r>
              <a:rPr lang="pt-BR" altLang="pt-BR" sz="1200" i="1" dirty="0" smtClean="0">
                <a:solidFill>
                  <a:srgbClr val="000000"/>
                </a:solidFill>
              </a:rPr>
              <a:t>Diretor </a:t>
            </a:r>
            <a:r>
              <a:rPr lang="pt-BR" altLang="pt-BR" sz="1200" i="1" dirty="0">
                <a:solidFill>
                  <a:srgbClr val="000000"/>
                </a:solidFill>
              </a:rPr>
              <a:t>do Departamento de Auditoria do SUS/RS.</a:t>
            </a:r>
          </a:p>
        </p:txBody>
      </p:sp>
      <p:sp>
        <p:nvSpPr>
          <p:cNvPr id="5124" name="Retângulo 2"/>
          <p:cNvSpPr>
            <a:spLocks noChangeArrowheads="1"/>
          </p:cNvSpPr>
          <p:nvPr/>
        </p:nvSpPr>
        <p:spPr bwMode="auto">
          <a:xfrm>
            <a:off x="250825" y="1052513"/>
            <a:ext cx="8629650" cy="2664519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pt-BR" sz="2800" b="1" dirty="0" smtClean="0">
                <a:solidFill>
                  <a:schemeClr val="tx1"/>
                </a:solidFill>
              </a:rPr>
              <a:t>Judicialização da Saúde: </a:t>
            </a:r>
          </a:p>
          <a:p>
            <a:pPr algn="ctr" eaLnBrk="1" hangingPunct="1">
              <a:defRPr/>
            </a:pPr>
            <a:r>
              <a:rPr lang="pt-BR" sz="2800" b="1" u="sng" dirty="0" smtClean="0">
                <a:solidFill>
                  <a:schemeClr val="tx1"/>
                </a:solidFill>
              </a:rPr>
              <a:t>Fundamentos e práticos para a atuação judicial</a:t>
            </a:r>
          </a:p>
          <a:p>
            <a:pPr algn="ctr" eaLnBrk="1" hangingPunct="1">
              <a:defRPr/>
            </a:pPr>
            <a:endParaRPr lang="pt-BR" sz="2800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pt-BR" sz="2800" b="1" dirty="0" smtClean="0">
                <a:solidFill>
                  <a:schemeClr val="tx1"/>
                </a:solidFill>
              </a:rPr>
              <a:t>Enunciado </a:t>
            </a:r>
            <a:r>
              <a:rPr lang="pt-BR" sz="2800" b="1" dirty="0">
                <a:solidFill>
                  <a:schemeClr val="tx1"/>
                </a:solidFill>
              </a:rPr>
              <a:t>93 da III Jornada de Direito da Saúde do CNJ: Perspectivas interinstitucionais sobre filas de espera </a:t>
            </a:r>
            <a:endParaRPr lang="pt-BR" altLang="pt-BR" sz="2800" b="1" dirty="0">
              <a:solidFill>
                <a:schemeClr val="tx1"/>
              </a:solidFill>
              <a:latin typeface="Arial Rounded MT Bold" pitchFamily="32" charset="0"/>
              <a:ea typeface="Microsoft YaHei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dirty="0" smtClean="0">
                <a:solidFill>
                  <a:schemeClr val="tx1"/>
                </a:solidFill>
              </a:rPr>
              <a:t>“Desvio” da Judicialização. </a:t>
            </a:r>
            <a:br>
              <a:rPr lang="pt-BR" altLang="pt-BR" dirty="0" smtClean="0">
                <a:solidFill>
                  <a:schemeClr val="tx1"/>
                </a:solidFill>
              </a:rPr>
            </a:br>
            <a:r>
              <a:rPr lang="pt-BR" altLang="pt-BR" dirty="0" smtClean="0">
                <a:solidFill>
                  <a:schemeClr val="tx1"/>
                </a:solidFill>
              </a:rPr>
              <a:t>Inviabilidade de cumprimento das políticas públicas instituídas.</a:t>
            </a:r>
          </a:p>
        </p:txBody>
      </p:sp>
      <p:sp>
        <p:nvSpPr>
          <p:cNvPr id="3993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7338"/>
            <a:ext cx="8435975" cy="456882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pt-BR" altLang="pt-BR" smtClean="0"/>
              <a:t>   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687864"/>
              </p:ext>
            </p:extLst>
          </p:nvPr>
        </p:nvGraphicFramePr>
        <p:xfrm>
          <a:off x="714375" y="1484784"/>
          <a:ext cx="7715250" cy="4751386"/>
        </p:xfrm>
        <a:graphic>
          <a:graphicData uri="http://schemas.openxmlformats.org/drawingml/2006/table">
            <a:tbl>
              <a:tblPr/>
              <a:tblGrid>
                <a:gridCol w="2683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1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82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Exercício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Valores gastos Judiciais (em R$)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37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435.860.988,58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80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380.526.109,38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80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323.457.184,59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80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324.898.973,03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37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265.097.147,58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01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237.152.409,00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601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200.278.136,11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5445676"/>
                  </a:ext>
                </a:extLst>
              </a:tr>
            </a:tbl>
          </a:graphicData>
        </a:graphic>
      </p:graphicFrame>
      <p:sp>
        <p:nvSpPr>
          <p:cNvPr id="3" name="Rosca 2"/>
          <p:cNvSpPr/>
          <p:nvPr/>
        </p:nvSpPr>
        <p:spPr bwMode="auto">
          <a:xfrm>
            <a:off x="3708028" y="2069108"/>
            <a:ext cx="4392488" cy="1440284"/>
          </a:xfrm>
          <a:custGeom>
            <a:avLst/>
            <a:gdLst>
              <a:gd name="connsiteX0" fmla="*/ 0 w 4392488"/>
              <a:gd name="connsiteY0" fmla="*/ 828092 h 1656184"/>
              <a:gd name="connsiteX1" fmla="*/ 2196244 w 4392488"/>
              <a:gd name="connsiteY1" fmla="*/ 0 h 1656184"/>
              <a:gd name="connsiteX2" fmla="*/ 4392488 w 4392488"/>
              <a:gd name="connsiteY2" fmla="*/ 828092 h 1656184"/>
              <a:gd name="connsiteX3" fmla="*/ 2196244 w 4392488"/>
              <a:gd name="connsiteY3" fmla="*/ 1656184 h 1656184"/>
              <a:gd name="connsiteX4" fmla="*/ 0 w 4392488"/>
              <a:gd name="connsiteY4" fmla="*/ 828092 h 1656184"/>
              <a:gd name="connsiteX5" fmla="*/ 414046 w 4392488"/>
              <a:gd name="connsiteY5" fmla="*/ 828092 h 1656184"/>
              <a:gd name="connsiteX6" fmla="*/ 2196244 w 4392488"/>
              <a:gd name="connsiteY6" fmla="*/ 1242138 h 1656184"/>
              <a:gd name="connsiteX7" fmla="*/ 3978442 w 4392488"/>
              <a:gd name="connsiteY7" fmla="*/ 828092 h 1656184"/>
              <a:gd name="connsiteX8" fmla="*/ 2196244 w 4392488"/>
              <a:gd name="connsiteY8" fmla="*/ 414046 h 1656184"/>
              <a:gd name="connsiteX9" fmla="*/ 414046 w 4392488"/>
              <a:gd name="connsiteY9" fmla="*/ 828092 h 1656184"/>
              <a:gd name="connsiteX0" fmla="*/ 0 w 4392488"/>
              <a:gd name="connsiteY0" fmla="*/ 828092 h 1656184"/>
              <a:gd name="connsiteX1" fmla="*/ 2196244 w 4392488"/>
              <a:gd name="connsiteY1" fmla="*/ 0 h 1656184"/>
              <a:gd name="connsiteX2" fmla="*/ 4392488 w 4392488"/>
              <a:gd name="connsiteY2" fmla="*/ 828092 h 1656184"/>
              <a:gd name="connsiteX3" fmla="*/ 2196244 w 4392488"/>
              <a:gd name="connsiteY3" fmla="*/ 1656184 h 1656184"/>
              <a:gd name="connsiteX4" fmla="*/ 0 w 4392488"/>
              <a:gd name="connsiteY4" fmla="*/ 828092 h 1656184"/>
              <a:gd name="connsiteX5" fmla="*/ 414046 w 4392488"/>
              <a:gd name="connsiteY5" fmla="*/ 828092 h 1656184"/>
              <a:gd name="connsiteX6" fmla="*/ 2196244 w 4392488"/>
              <a:gd name="connsiteY6" fmla="*/ 1242138 h 1656184"/>
              <a:gd name="connsiteX7" fmla="*/ 3978442 w 4392488"/>
              <a:gd name="connsiteY7" fmla="*/ 828092 h 1656184"/>
              <a:gd name="connsiteX8" fmla="*/ 2170844 w 4392488"/>
              <a:gd name="connsiteY8" fmla="*/ 248946 h 1656184"/>
              <a:gd name="connsiteX9" fmla="*/ 414046 w 4392488"/>
              <a:gd name="connsiteY9" fmla="*/ 828092 h 1656184"/>
              <a:gd name="connsiteX0" fmla="*/ 0 w 4392488"/>
              <a:gd name="connsiteY0" fmla="*/ 828092 h 1656184"/>
              <a:gd name="connsiteX1" fmla="*/ 2196244 w 4392488"/>
              <a:gd name="connsiteY1" fmla="*/ 0 h 1656184"/>
              <a:gd name="connsiteX2" fmla="*/ 4392488 w 4392488"/>
              <a:gd name="connsiteY2" fmla="*/ 828092 h 1656184"/>
              <a:gd name="connsiteX3" fmla="*/ 2196244 w 4392488"/>
              <a:gd name="connsiteY3" fmla="*/ 1656184 h 1656184"/>
              <a:gd name="connsiteX4" fmla="*/ 0 w 4392488"/>
              <a:gd name="connsiteY4" fmla="*/ 828092 h 1656184"/>
              <a:gd name="connsiteX5" fmla="*/ 414046 w 4392488"/>
              <a:gd name="connsiteY5" fmla="*/ 828092 h 1656184"/>
              <a:gd name="connsiteX6" fmla="*/ 2183544 w 4392488"/>
              <a:gd name="connsiteY6" fmla="*/ 1483438 h 1656184"/>
              <a:gd name="connsiteX7" fmla="*/ 3978442 w 4392488"/>
              <a:gd name="connsiteY7" fmla="*/ 828092 h 1656184"/>
              <a:gd name="connsiteX8" fmla="*/ 2170844 w 4392488"/>
              <a:gd name="connsiteY8" fmla="*/ 248946 h 1656184"/>
              <a:gd name="connsiteX9" fmla="*/ 414046 w 4392488"/>
              <a:gd name="connsiteY9" fmla="*/ 828092 h 1656184"/>
              <a:gd name="connsiteX0" fmla="*/ 0 w 4392488"/>
              <a:gd name="connsiteY0" fmla="*/ 828092 h 1656184"/>
              <a:gd name="connsiteX1" fmla="*/ 2196244 w 4392488"/>
              <a:gd name="connsiteY1" fmla="*/ 0 h 1656184"/>
              <a:gd name="connsiteX2" fmla="*/ 4392488 w 4392488"/>
              <a:gd name="connsiteY2" fmla="*/ 828092 h 1656184"/>
              <a:gd name="connsiteX3" fmla="*/ 2196244 w 4392488"/>
              <a:gd name="connsiteY3" fmla="*/ 1656184 h 1656184"/>
              <a:gd name="connsiteX4" fmla="*/ 0 w 4392488"/>
              <a:gd name="connsiteY4" fmla="*/ 828092 h 1656184"/>
              <a:gd name="connsiteX5" fmla="*/ 172746 w 4392488"/>
              <a:gd name="connsiteY5" fmla="*/ 828092 h 1656184"/>
              <a:gd name="connsiteX6" fmla="*/ 2183544 w 4392488"/>
              <a:gd name="connsiteY6" fmla="*/ 1483438 h 1656184"/>
              <a:gd name="connsiteX7" fmla="*/ 3978442 w 4392488"/>
              <a:gd name="connsiteY7" fmla="*/ 828092 h 1656184"/>
              <a:gd name="connsiteX8" fmla="*/ 2170844 w 4392488"/>
              <a:gd name="connsiteY8" fmla="*/ 248946 h 1656184"/>
              <a:gd name="connsiteX9" fmla="*/ 172746 w 4392488"/>
              <a:gd name="connsiteY9" fmla="*/ 828092 h 1656184"/>
              <a:gd name="connsiteX0" fmla="*/ 0 w 4392488"/>
              <a:gd name="connsiteY0" fmla="*/ 828092 h 1656184"/>
              <a:gd name="connsiteX1" fmla="*/ 2196244 w 4392488"/>
              <a:gd name="connsiteY1" fmla="*/ 0 h 1656184"/>
              <a:gd name="connsiteX2" fmla="*/ 4392488 w 4392488"/>
              <a:gd name="connsiteY2" fmla="*/ 828092 h 1656184"/>
              <a:gd name="connsiteX3" fmla="*/ 2196244 w 4392488"/>
              <a:gd name="connsiteY3" fmla="*/ 1656184 h 1656184"/>
              <a:gd name="connsiteX4" fmla="*/ 0 w 4392488"/>
              <a:gd name="connsiteY4" fmla="*/ 828092 h 1656184"/>
              <a:gd name="connsiteX5" fmla="*/ 172746 w 4392488"/>
              <a:gd name="connsiteY5" fmla="*/ 828092 h 1656184"/>
              <a:gd name="connsiteX6" fmla="*/ 2183544 w 4392488"/>
              <a:gd name="connsiteY6" fmla="*/ 1483438 h 1656184"/>
              <a:gd name="connsiteX7" fmla="*/ 4118142 w 4392488"/>
              <a:gd name="connsiteY7" fmla="*/ 878892 h 1656184"/>
              <a:gd name="connsiteX8" fmla="*/ 2170844 w 4392488"/>
              <a:gd name="connsiteY8" fmla="*/ 248946 h 1656184"/>
              <a:gd name="connsiteX9" fmla="*/ 172746 w 4392488"/>
              <a:gd name="connsiteY9" fmla="*/ 828092 h 1656184"/>
              <a:gd name="connsiteX0" fmla="*/ 0 w 4392488"/>
              <a:gd name="connsiteY0" fmla="*/ 828092 h 1656184"/>
              <a:gd name="connsiteX1" fmla="*/ 2196244 w 4392488"/>
              <a:gd name="connsiteY1" fmla="*/ 0 h 1656184"/>
              <a:gd name="connsiteX2" fmla="*/ 4392488 w 4392488"/>
              <a:gd name="connsiteY2" fmla="*/ 828092 h 1656184"/>
              <a:gd name="connsiteX3" fmla="*/ 2196244 w 4392488"/>
              <a:gd name="connsiteY3" fmla="*/ 1656184 h 1656184"/>
              <a:gd name="connsiteX4" fmla="*/ 0 w 4392488"/>
              <a:gd name="connsiteY4" fmla="*/ 828092 h 1656184"/>
              <a:gd name="connsiteX5" fmla="*/ 172746 w 4392488"/>
              <a:gd name="connsiteY5" fmla="*/ 828092 h 1656184"/>
              <a:gd name="connsiteX6" fmla="*/ 2183544 w 4392488"/>
              <a:gd name="connsiteY6" fmla="*/ 1483438 h 1656184"/>
              <a:gd name="connsiteX7" fmla="*/ 4118142 w 4392488"/>
              <a:gd name="connsiteY7" fmla="*/ 878892 h 1656184"/>
              <a:gd name="connsiteX8" fmla="*/ 2170844 w 4392488"/>
              <a:gd name="connsiteY8" fmla="*/ 414046 h 1656184"/>
              <a:gd name="connsiteX9" fmla="*/ 172746 w 4392488"/>
              <a:gd name="connsiteY9" fmla="*/ 828092 h 1656184"/>
              <a:gd name="connsiteX0" fmla="*/ 0 w 4392488"/>
              <a:gd name="connsiteY0" fmla="*/ 612192 h 1440284"/>
              <a:gd name="connsiteX1" fmla="*/ 2196244 w 4392488"/>
              <a:gd name="connsiteY1" fmla="*/ 0 h 1440284"/>
              <a:gd name="connsiteX2" fmla="*/ 4392488 w 4392488"/>
              <a:gd name="connsiteY2" fmla="*/ 612192 h 1440284"/>
              <a:gd name="connsiteX3" fmla="*/ 2196244 w 4392488"/>
              <a:gd name="connsiteY3" fmla="*/ 1440284 h 1440284"/>
              <a:gd name="connsiteX4" fmla="*/ 0 w 4392488"/>
              <a:gd name="connsiteY4" fmla="*/ 612192 h 1440284"/>
              <a:gd name="connsiteX5" fmla="*/ 172746 w 4392488"/>
              <a:gd name="connsiteY5" fmla="*/ 612192 h 1440284"/>
              <a:gd name="connsiteX6" fmla="*/ 2183544 w 4392488"/>
              <a:gd name="connsiteY6" fmla="*/ 1267538 h 1440284"/>
              <a:gd name="connsiteX7" fmla="*/ 4118142 w 4392488"/>
              <a:gd name="connsiteY7" fmla="*/ 662992 h 1440284"/>
              <a:gd name="connsiteX8" fmla="*/ 2170844 w 4392488"/>
              <a:gd name="connsiteY8" fmla="*/ 198146 h 1440284"/>
              <a:gd name="connsiteX9" fmla="*/ 172746 w 4392488"/>
              <a:gd name="connsiteY9" fmla="*/ 612192 h 144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92488" h="1440284">
                <a:moveTo>
                  <a:pt x="0" y="612192"/>
                </a:moveTo>
                <a:cubicBezTo>
                  <a:pt x="0" y="372145"/>
                  <a:pt x="983292" y="0"/>
                  <a:pt x="2196244" y="0"/>
                </a:cubicBezTo>
                <a:cubicBezTo>
                  <a:pt x="3409196" y="0"/>
                  <a:pt x="4392488" y="372145"/>
                  <a:pt x="4392488" y="612192"/>
                </a:cubicBezTo>
                <a:cubicBezTo>
                  <a:pt x="4392488" y="852239"/>
                  <a:pt x="3409196" y="1440284"/>
                  <a:pt x="2196244" y="1440284"/>
                </a:cubicBezTo>
                <a:cubicBezTo>
                  <a:pt x="983292" y="1440284"/>
                  <a:pt x="0" y="852239"/>
                  <a:pt x="0" y="612192"/>
                </a:cubicBezTo>
                <a:close/>
                <a:moveTo>
                  <a:pt x="172746" y="612192"/>
                </a:moveTo>
                <a:cubicBezTo>
                  <a:pt x="174863" y="790424"/>
                  <a:pt x="1525978" y="1259071"/>
                  <a:pt x="2183544" y="1267538"/>
                </a:cubicBezTo>
                <a:cubicBezTo>
                  <a:pt x="2841110" y="1276005"/>
                  <a:pt x="4118142" y="891663"/>
                  <a:pt x="4118142" y="662992"/>
                </a:cubicBezTo>
                <a:cubicBezTo>
                  <a:pt x="4118142" y="434321"/>
                  <a:pt x="2828410" y="206613"/>
                  <a:pt x="2170844" y="198146"/>
                </a:cubicBezTo>
                <a:cubicBezTo>
                  <a:pt x="1513278" y="189679"/>
                  <a:pt x="170629" y="433960"/>
                  <a:pt x="172746" y="612192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1800" b="0" i="0" u="none" strike="noStrike" cap="none" normalizeH="0" baseline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dirty="0" smtClean="0">
                <a:solidFill>
                  <a:schemeClr val="tx1"/>
                </a:solidFill>
              </a:rPr>
              <a:t>Há aumento de Gastos no SUS a cada ano...</a:t>
            </a:r>
            <a:br>
              <a:rPr lang="pt-BR" altLang="pt-BR" dirty="0" smtClean="0">
                <a:solidFill>
                  <a:schemeClr val="tx1"/>
                </a:solidFill>
              </a:rPr>
            </a:br>
            <a:r>
              <a:rPr lang="pt-BR" altLang="pt-BR" dirty="0" smtClean="0">
                <a:solidFill>
                  <a:schemeClr val="tx1"/>
                </a:solidFill>
              </a:rPr>
              <a:t>Mas recursos são insuficientes para o SUS ideal!</a:t>
            </a:r>
          </a:p>
        </p:txBody>
      </p:sp>
      <p:sp>
        <p:nvSpPr>
          <p:cNvPr id="3993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7338"/>
            <a:ext cx="8435975" cy="456882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pt-BR" altLang="pt-BR" smtClean="0"/>
              <a:t>  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24744"/>
            <a:ext cx="7899920" cy="5110434"/>
          </a:xfrm>
          <a:prstGeom prst="rect">
            <a:avLst/>
          </a:prstGeom>
        </p:spPr>
      </p:pic>
      <p:sp>
        <p:nvSpPr>
          <p:cNvPr id="4" name="Retângulo Arredondado 3"/>
          <p:cNvSpPr/>
          <p:nvPr/>
        </p:nvSpPr>
        <p:spPr bwMode="auto">
          <a:xfrm>
            <a:off x="179512" y="6323384"/>
            <a:ext cx="3744416" cy="41798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r>
              <a:rPr kumimoji="0" lang="pt-B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IPEA, </a:t>
            </a:r>
            <a:r>
              <a:rPr lang="pt-BR" sz="1200" i="1" dirty="0">
                <a:solidFill>
                  <a:schemeClr val="tx1"/>
                </a:solidFill>
              </a:rPr>
              <a:t>CONSOLIDAÇÃO DO GASTO COM AÇÕES E SERVIÇOS PÚBLICOS DE </a:t>
            </a:r>
            <a:r>
              <a:rPr lang="pt-BR" sz="1200" i="1" dirty="0" smtClean="0">
                <a:solidFill>
                  <a:schemeClr val="tx1"/>
                </a:solidFill>
              </a:rPr>
              <a:t>SAÚDE.</a:t>
            </a:r>
            <a:endParaRPr kumimoji="0" lang="pt-BR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Seta para baixo 10"/>
          <p:cNvSpPr/>
          <p:nvPr/>
        </p:nvSpPr>
        <p:spPr bwMode="auto">
          <a:xfrm>
            <a:off x="4572000" y="2276872"/>
            <a:ext cx="277552" cy="338437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2" name="Seta para cima 11"/>
          <p:cNvSpPr/>
          <p:nvPr/>
        </p:nvSpPr>
        <p:spPr bwMode="auto">
          <a:xfrm>
            <a:off x="6516216" y="2348880"/>
            <a:ext cx="216024" cy="3312368"/>
          </a:xfrm>
          <a:prstGeom prst="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5" name="Seta para cima 14"/>
          <p:cNvSpPr/>
          <p:nvPr/>
        </p:nvSpPr>
        <p:spPr bwMode="auto">
          <a:xfrm>
            <a:off x="7668344" y="2327920"/>
            <a:ext cx="216024" cy="3312368"/>
          </a:xfrm>
          <a:prstGeom prst="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256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dirty="0" smtClean="0">
                <a:solidFill>
                  <a:schemeClr val="tx1"/>
                </a:solidFill>
              </a:rPr>
              <a:t>Há aumento de Gastos no SUS a cada ano...</a:t>
            </a:r>
            <a:br>
              <a:rPr lang="pt-BR" altLang="pt-BR" dirty="0" smtClean="0">
                <a:solidFill>
                  <a:schemeClr val="tx1"/>
                </a:solidFill>
              </a:rPr>
            </a:br>
            <a:r>
              <a:rPr lang="pt-BR" altLang="pt-BR" dirty="0" smtClean="0">
                <a:solidFill>
                  <a:schemeClr val="tx1"/>
                </a:solidFill>
              </a:rPr>
              <a:t>Mas recursos são insuficientes para o SUS ideal!</a:t>
            </a:r>
          </a:p>
        </p:txBody>
      </p:sp>
      <p:sp>
        <p:nvSpPr>
          <p:cNvPr id="3993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7338"/>
            <a:ext cx="8435975" cy="456882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pt-BR" altLang="pt-BR" smtClean="0"/>
              <a:t>  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274763"/>
            <a:ext cx="6912768" cy="49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8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dirty="0" smtClean="0">
                <a:solidFill>
                  <a:schemeClr val="tx1"/>
                </a:solidFill>
              </a:rPr>
              <a:t>Há aumento de Gastos no SUS a cada ano...</a:t>
            </a:r>
            <a:br>
              <a:rPr lang="pt-BR" altLang="pt-BR" dirty="0" smtClean="0">
                <a:solidFill>
                  <a:schemeClr val="tx1"/>
                </a:solidFill>
              </a:rPr>
            </a:br>
            <a:r>
              <a:rPr lang="pt-BR" altLang="pt-BR" dirty="0" smtClean="0">
                <a:solidFill>
                  <a:schemeClr val="tx1"/>
                </a:solidFill>
              </a:rPr>
              <a:t>Mas recursos são insuficientes para o SUS ideal!</a:t>
            </a:r>
          </a:p>
        </p:txBody>
      </p:sp>
      <p:sp>
        <p:nvSpPr>
          <p:cNvPr id="4" name="Retângulo Arredondado 3"/>
          <p:cNvSpPr/>
          <p:nvPr/>
        </p:nvSpPr>
        <p:spPr bwMode="auto">
          <a:xfrm>
            <a:off x="179512" y="6323384"/>
            <a:ext cx="3744416" cy="41798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r>
              <a:rPr kumimoji="0" lang="pt-B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IPEA, </a:t>
            </a:r>
            <a:r>
              <a:rPr lang="pt-BR" sz="1200" i="1" dirty="0">
                <a:solidFill>
                  <a:schemeClr val="tx1"/>
                </a:solidFill>
              </a:rPr>
              <a:t>CONSOLIDAÇÃO DO GASTO COM AÇÕES E SERVIÇOS PÚBLICOS DE </a:t>
            </a:r>
            <a:r>
              <a:rPr lang="pt-BR" sz="1200" i="1" dirty="0" smtClean="0">
                <a:solidFill>
                  <a:schemeClr val="tx1"/>
                </a:solidFill>
              </a:rPr>
              <a:t>SAÚDE.</a:t>
            </a:r>
            <a:endParaRPr kumimoji="0" lang="pt-BR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23974"/>
            <a:ext cx="7924800" cy="4625305"/>
          </a:xfrm>
          <a:prstGeom prst="rect">
            <a:avLst/>
          </a:prstGeom>
        </p:spPr>
      </p:pic>
      <p:sp>
        <p:nvSpPr>
          <p:cNvPr id="14" name="Forma Livre 13"/>
          <p:cNvSpPr/>
          <p:nvPr/>
        </p:nvSpPr>
        <p:spPr bwMode="auto">
          <a:xfrm>
            <a:off x="4130211" y="2034283"/>
            <a:ext cx="1561688" cy="3648165"/>
          </a:xfrm>
          <a:custGeom>
            <a:avLst/>
            <a:gdLst>
              <a:gd name="connsiteX0" fmla="*/ 0 w 1561688"/>
              <a:gd name="connsiteY0" fmla="*/ 0 h 3648165"/>
              <a:gd name="connsiteX1" fmla="*/ 1561672 w 1561688"/>
              <a:gd name="connsiteY1" fmla="*/ 1561672 h 3648165"/>
              <a:gd name="connsiteX2" fmla="*/ 30823 w 1561688"/>
              <a:gd name="connsiteY2" fmla="*/ 3503488 h 364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1688" h="3648165">
                <a:moveTo>
                  <a:pt x="0" y="0"/>
                </a:moveTo>
                <a:cubicBezTo>
                  <a:pt x="778267" y="488878"/>
                  <a:pt x="1556535" y="977757"/>
                  <a:pt x="1561672" y="1561672"/>
                </a:cubicBezTo>
                <a:cubicBezTo>
                  <a:pt x="1566809" y="2145587"/>
                  <a:pt x="361308" y="4207268"/>
                  <a:pt x="30823" y="3503488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5" name="Retângulo 14"/>
          <p:cNvSpPr/>
          <p:nvPr/>
        </p:nvSpPr>
        <p:spPr bwMode="auto">
          <a:xfrm>
            <a:off x="5220072" y="3284984"/>
            <a:ext cx="1080120" cy="93610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pt-BR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2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kumimoji="0" lang="pt-BR" sz="2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28%</a:t>
            </a:r>
          </a:p>
        </p:txBody>
      </p:sp>
    </p:spTree>
    <p:extLst>
      <p:ext uri="{BB962C8B-B14F-4D97-AF65-F5344CB8AC3E}">
        <p14:creationId xmlns:p14="http://schemas.microsoft.com/office/powerpoint/2010/main" val="193112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1619250" y="188913"/>
            <a:ext cx="7273925" cy="1368425"/>
          </a:xfrm>
        </p:spPr>
        <p:txBody>
          <a:bodyPr/>
          <a:lstStyle/>
          <a:p>
            <a:pPr eaLnBrk="1" hangingPunct="1"/>
            <a:r>
              <a:rPr lang="pt-BR" altLang="pt-BR" sz="2800" dirty="0" smtClean="0">
                <a:solidFill>
                  <a:schemeClr val="tx1"/>
                </a:solidFill>
              </a:rPr>
              <a:t>Este é um </a:t>
            </a:r>
            <a:br>
              <a:rPr lang="pt-BR" altLang="pt-BR" sz="2800" dirty="0" smtClean="0">
                <a:solidFill>
                  <a:schemeClr val="tx1"/>
                </a:solidFill>
              </a:rPr>
            </a:br>
            <a:r>
              <a:rPr lang="pt-BR" altLang="pt-BR" sz="2800" dirty="0" smtClean="0">
                <a:solidFill>
                  <a:schemeClr val="tx1"/>
                </a:solidFill>
              </a:rPr>
              <a:t>fenômeno brasileiro?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956271"/>
            <a:ext cx="8434387" cy="4137025"/>
          </a:xfrm>
        </p:spPr>
        <p:txBody>
          <a:bodyPr/>
          <a:lstStyle/>
          <a:p>
            <a:pPr marL="0" indent="0"/>
            <a:endParaRPr lang="pt-BR" dirty="0" smtClean="0"/>
          </a:p>
          <a:p>
            <a:pPr marL="0" indent="0"/>
            <a:r>
              <a:rPr lang="pt-BR" dirty="0" smtClean="0"/>
              <a:t>Há listas </a:t>
            </a:r>
            <a:r>
              <a:rPr lang="pt-BR" dirty="0"/>
              <a:t>de espera nos países da </a:t>
            </a:r>
            <a:r>
              <a:rPr lang="pt-BR" dirty="0" smtClean="0"/>
              <a:t>Organização </a:t>
            </a:r>
            <a:r>
              <a:rPr lang="pt-BR" dirty="0"/>
              <a:t>para a Cooperação e Desenvolvimento Econômico (OECD) </a:t>
            </a:r>
            <a:r>
              <a:rPr lang="pt-BR" dirty="0" smtClean="0"/>
              <a:t>- Jeremy </a:t>
            </a:r>
            <a:r>
              <a:rPr lang="pt-BR" dirty="0" err="1"/>
              <a:t>Hurst</a:t>
            </a:r>
            <a:r>
              <a:rPr lang="pt-BR" dirty="0"/>
              <a:t> e Luigi </a:t>
            </a:r>
            <a:r>
              <a:rPr lang="pt-BR" dirty="0" err="1"/>
              <a:t>Siciliani</a:t>
            </a:r>
            <a:r>
              <a:rPr lang="pt-BR" dirty="0"/>
              <a:t>. </a:t>
            </a:r>
            <a:endParaRPr lang="pt-BR" dirty="0" smtClean="0"/>
          </a:p>
          <a:p>
            <a:pPr marL="0" indent="0"/>
            <a:r>
              <a:rPr lang="pt-BR" dirty="0" smtClean="0"/>
              <a:t>Na </a:t>
            </a:r>
            <a:r>
              <a:rPr lang="pt-BR" dirty="0"/>
              <a:t>análise </a:t>
            </a:r>
            <a:r>
              <a:rPr lang="pt-BR" dirty="0" smtClean="0"/>
              <a:t>foram </a:t>
            </a:r>
            <a:r>
              <a:rPr lang="pt-BR" dirty="0"/>
              <a:t>detectadas listas de espera em cerca de </a:t>
            </a:r>
            <a:r>
              <a:rPr lang="pt-BR" b="1" u="sng" dirty="0"/>
              <a:t>metade dos países analisados</a:t>
            </a:r>
            <a:r>
              <a:rPr lang="pt-BR" dirty="0"/>
              <a:t>. </a:t>
            </a:r>
            <a:endParaRPr lang="pt-BR" dirty="0" smtClean="0"/>
          </a:p>
          <a:p>
            <a:pPr marL="0" indent="0"/>
            <a:r>
              <a:rPr lang="pt-BR" dirty="0" smtClean="0"/>
              <a:t>Existe </a:t>
            </a:r>
            <a:r>
              <a:rPr lang="pt-BR" dirty="0"/>
              <a:t>considerável diversidade nos países com listas de </a:t>
            </a:r>
            <a:r>
              <a:rPr lang="pt-BR" dirty="0" smtClean="0"/>
              <a:t>espera e algumas </a:t>
            </a:r>
            <a:r>
              <a:rPr lang="pt-BR" dirty="0"/>
              <a:t>regularidades: tempos de espera elevados emergem, sobretudo em </a:t>
            </a:r>
            <a:r>
              <a:rPr lang="pt-BR" b="1" dirty="0"/>
              <a:t>países que combinam seguro de saúde público (com custo nulo ou baixo no momento de consumo de cuidados de saúde) e restrições na capacidade cirúrgica</a:t>
            </a:r>
            <a:r>
              <a:rPr lang="pt-BR" dirty="0" smtClean="0"/>
              <a:t>.</a:t>
            </a:r>
          </a:p>
          <a:p>
            <a:pPr marL="0" indent="0"/>
            <a:endParaRPr lang="pt-BR" altLang="pt-BR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10" y="332656"/>
            <a:ext cx="4786846" cy="2016224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5872" y="640107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/>
            <a:r>
              <a:rPr lang="pt-BR" sz="1200" b="1" dirty="0"/>
              <a:t>Estudo MS/HCOR/PROADI (Fabio Taniguchi)</a:t>
            </a:r>
          </a:p>
        </p:txBody>
      </p:sp>
    </p:spTree>
    <p:extLst>
      <p:ext uri="{BB962C8B-B14F-4D97-AF65-F5344CB8AC3E}">
        <p14:creationId xmlns:p14="http://schemas.microsoft.com/office/powerpoint/2010/main" val="64523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1619250" y="188913"/>
            <a:ext cx="7273925" cy="1368425"/>
          </a:xfrm>
        </p:spPr>
        <p:txBody>
          <a:bodyPr/>
          <a:lstStyle/>
          <a:p>
            <a:pPr eaLnBrk="1" hangingPunct="1"/>
            <a:r>
              <a:rPr lang="pt-BR" altLang="pt-BR" sz="2800" dirty="0" smtClean="0">
                <a:solidFill>
                  <a:schemeClr val="tx1"/>
                </a:solidFill>
              </a:rPr>
              <a:t>Este é um fenômeno brasileiro?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124744"/>
            <a:ext cx="8434387" cy="4137025"/>
          </a:xfrm>
        </p:spPr>
        <p:txBody>
          <a:bodyPr/>
          <a:lstStyle/>
          <a:p>
            <a:pPr marL="0" indent="0" algn="ctr"/>
            <a:r>
              <a:rPr lang="pt-BR" sz="1900" b="1" i="1" dirty="0" smtClean="0"/>
              <a:t>Países que não são afetados pela Judicialização da Saúde também tem o problema...</a:t>
            </a:r>
          </a:p>
          <a:p>
            <a:pPr marL="0" indent="0" algn="ctr"/>
            <a:r>
              <a:rPr lang="pt-BR" sz="1900" b="1" i="1" dirty="0" smtClean="0"/>
              <a:t>E não há o “desvio” do recurso planejado para atendimento das </a:t>
            </a:r>
            <a:r>
              <a:rPr lang="pt-BR" sz="1900" b="1" i="1" dirty="0" err="1" smtClean="0"/>
              <a:t>OJs</a:t>
            </a:r>
            <a:r>
              <a:rPr lang="pt-BR" sz="1900" b="1" i="1" dirty="0" smtClean="0"/>
              <a:t>.</a:t>
            </a:r>
          </a:p>
          <a:p>
            <a:pPr marL="0" indent="0"/>
            <a:r>
              <a:rPr lang="pt-BR" b="1" u="sng" dirty="0" smtClean="0">
                <a:solidFill>
                  <a:srgbClr val="FF0000"/>
                </a:solidFill>
              </a:rPr>
              <a:t>AUSTRÁLIA:</a:t>
            </a:r>
            <a:endParaRPr lang="pt-BR" b="1" u="sng" dirty="0">
              <a:solidFill>
                <a:srgbClr val="FF0000"/>
              </a:solidFill>
            </a:endParaRPr>
          </a:p>
          <a:p>
            <a:pPr marL="0" indent="0"/>
            <a:r>
              <a:rPr lang="pt-BR" dirty="0"/>
              <a:t>Categoria 1: </a:t>
            </a:r>
            <a:r>
              <a:rPr lang="pt-BR" b="1" dirty="0"/>
              <a:t>Urgência</a:t>
            </a:r>
            <a:r>
              <a:rPr lang="pt-BR" dirty="0"/>
              <a:t> </a:t>
            </a:r>
            <a:r>
              <a:rPr lang="pt-BR" dirty="0" smtClean="0"/>
              <a:t>- </a:t>
            </a:r>
            <a:r>
              <a:rPr lang="pt-BR" dirty="0"/>
              <a:t>Condição médica que possa deteriorar rapidamente a ponto de se tornar uma </a:t>
            </a:r>
            <a:r>
              <a:rPr lang="pt-BR" dirty="0" smtClean="0"/>
              <a:t>emergência. </a:t>
            </a:r>
            <a:r>
              <a:rPr lang="pt-BR" dirty="0"/>
              <a:t>Tempo de tratamento: admissão em até </a:t>
            </a:r>
            <a:r>
              <a:rPr lang="pt-BR" b="1" dirty="0"/>
              <a:t>30 </a:t>
            </a:r>
            <a:r>
              <a:rPr lang="pt-BR" b="1" dirty="0" smtClean="0"/>
              <a:t>dias</a:t>
            </a:r>
          </a:p>
          <a:p>
            <a:pPr marL="0" indent="0"/>
            <a:r>
              <a:rPr lang="pt-BR" dirty="0" smtClean="0"/>
              <a:t>Categoria </a:t>
            </a:r>
            <a:r>
              <a:rPr lang="pt-BR" dirty="0"/>
              <a:t>2: </a:t>
            </a:r>
            <a:r>
              <a:rPr lang="pt-BR" b="1" dirty="0" err="1" smtClean="0"/>
              <a:t>Semi</a:t>
            </a:r>
            <a:r>
              <a:rPr lang="pt-BR" b="1" dirty="0" smtClean="0"/>
              <a:t>–Urgente</a:t>
            </a:r>
            <a:r>
              <a:rPr lang="pt-BR" dirty="0"/>
              <a:t>.</a:t>
            </a:r>
            <a:r>
              <a:rPr lang="pt-BR" dirty="0" smtClean="0"/>
              <a:t> </a:t>
            </a:r>
            <a:r>
              <a:rPr lang="pt-BR" dirty="0"/>
              <a:t>condição médica que cause dor, disfunção ou incapacidade o não deve deteriorar-se rapidamente o não deve tornar-se uma </a:t>
            </a:r>
            <a:r>
              <a:rPr lang="pt-BR" dirty="0" smtClean="0"/>
              <a:t>emergência. Tempo </a:t>
            </a:r>
            <a:r>
              <a:rPr lang="pt-BR" dirty="0"/>
              <a:t>de tratamento: </a:t>
            </a:r>
            <a:r>
              <a:rPr lang="pt-BR" b="1" dirty="0"/>
              <a:t>admissão em até 90 dias</a:t>
            </a:r>
            <a:r>
              <a:rPr lang="pt-BR" dirty="0"/>
              <a:t>. </a:t>
            </a:r>
            <a:endParaRPr lang="pt-BR" dirty="0" smtClean="0"/>
          </a:p>
          <a:p>
            <a:pPr marL="0" indent="0"/>
            <a:r>
              <a:rPr lang="pt-BR" dirty="0" smtClean="0"/>
              <a:t>Categoria </a:t>
            </a:r>
            <a:r>
              <a:rPr lang="pt-BR" dirty="0"/>
              <a:t>3: </a:t>
            </a:r>
            <a:r>
              <a:rPr lang="pt-BR" b="1" dirty="0" smtClean="0"/>
              <a:t>Não–urgente.</a:t>
            </a:r>
            <a:r>
              <a:rPr lang="pt-BR" dirty="0" smtClean="0"/>
              <a:t> </a:t>
            </a:r>
            <a:r>
              <a:rPr lang="pt-BR" dirty="0"/>
              <a:t>A doença causa dor pouca disfunção ou incapacidade. o não deve deteriorar-se rapidamente o não deve tornar-se uma emergência o Tempo de tratamento: </a:t>
            </a:r>
            <a:r>
              <a:rPr lang="pt-BR" b="1" dirty="0">
                <a:solidFill>
                  <a:srgbClr val="FF0000"/>
                </a:solidFill>
              </a:rPr>
              <a:t>admissão em algum momento no futuro</a:t>
            </a:r>
            <a:r>
              <a:rPr lang="pt-BR" dirty="0" smtClean="0"/>
              <a:t>.</a:t>
            </a:r>
          </a:p>
          <a:p>
            <a:pPr marL="0" indent="0"/>
            <a:endParaRPr lang="pt-BR" sz="1200" dirty="0" smtClean="0"/>
          </a:p>
          <a:p>
            <a:pPr marL="0" indent="0"/>
            <a:r>
              <a:rPr lang="pt-BR" sz="1200" dirty="0" smtClean="0"/>
              <a:t>HCOR/PROADI</a:t>
            </a:r>
            <a:endParaRPr lang="pt-BR" sz="1200" dirty="0"/>
          </a:p>
          <a:p>
            <a:pPr marL="0" indent="0"/>
            <a:endParaRPr lang="pt-BR" dirty="0" smtClean="0"/>
          </a:p>
          <a:p>
            <a:pPr marL="0" indent="0"/>
            <a:endParaRPr lang="pt-BR" dirty="0"/>
          </a:p>
          <a:p>
            <a:pPr marL="0" indent="0"/>
            <a:endParaRPr lang="pt-BR" dirty="0" smtClean="0"/>
          </a:p>
          <a:p>
            <a:pPr marL="0" indent="0"/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59175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1619250" y="188913"/>
            <a:ext cx="7273925" cy="1368425"/>
          </a:xfrm>
        </p:spPr>
        <p:txBody>
          <a:bodyPr/>
          <a:lstStyle/>
          <a:p>
            <a:pPr eaLnBrk="1" hangingPunct="1"/>
            <a:r>
              <a:rPr lang="pt-BR" altLang="pt-BR" sz="2800" dirty="0" smtClean="0">
                <a:solidFill>
                  <a:schemeClr val="tx1"/>
                </a:solidFill>
              </a:rPr>
              <a:t>Este é um fenômeno brasileiro?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340768"/>
            <a:ext cx="8434387" cy="4137025"/>
          </a:xfrm>
        </p:spPr>
        <p:txBody>
          <a:bodyPr/>
          <a:lstStyle/>
          <a:p>
            <a:pPr marL="0" indent="0"/>
            <a:r>
              <a:rPr lang="pt-BR" b="1" dirty="0" smtClean="0">
                <a:solidFill>
                  <a:srgbClr val="FF0000"/>
                </a:solidFill>
              </a:rPr>
              <a:t>Inglaterra</a:t>
            </a:r>
            <a:r>
              <a:rPr lang="pt-BR" dirty="0" smtClean="0">
                <a:solidFill>
                  <a:srgbClr val="FF0000"/>
                </a:solidFill>
              </a:rPr>
              <a:t>:</a:t>
            </a:r>
          </a:p>
          <a:p>
            <a:pPr marL="0" indent="0"/>
            <a:r>
              <a:rPr lang="pt-BR" dirty="0"/>
              <a:t>Acesso ao especialista </a:t>
            </a:r>
            <a:endParaRPr lang="pt-BR" dirty="0" smtClean="0"/>
          </a:p>
          <a:p>
            <a:pPr marL="0" indent="0"/>
            <a:r>
              <a:rPr lang="pt-BR" dirty="0" smtClean="0"/>
              <a:t> </a:t>
            </a:r>
            <a:r>
              <a:rPr lang="pt-BR" dirty="0"/>
              <a:t>A maioria dos médicos é empregada em Hospitais do NHS </a:t>
            </a:r>
            <a:endParaRPr lang="pt-BR" dirty="0" smtClean="0"/>
          </a:p>
          <a:p>
            <a:pPr marL="0" indent="0"/>
            <a:r>
              <a:rPr lang="pt-BR" dirty="0" smtClean="0"/>
              <a:t> </a:t>
            </a:r>
            <a:r>
              <a:rPr lang="pt-BR" dirty="0"/>
              <a:t>Hospitais podem ser escolhidos pelos pacientes </a:t>
            </a:r>
            <a:endParaRPr lang="pt-BR" dirty="0" smtClean="0"/>
          </a:p>
          <a:p>
            <a:pPr marL="0" indent="0"/>
            <a:r>
              <a:rPr lang="pt-BR" dirty="0" smtClean="0"/>
              <a:t> </a:t>
            </a:r>
            <a:r>
              <a:rPr lang="pt-BR" dirty="0"/>
              <a:t>Especialistas podem ser escolhidos pelo pacientes</a:t>
            </a:r>
            <a:r>
              <a:rPr lang="pt-BR" dirty="0" smtClean="0"/>
              <a:t>.</a:t>
            </a:r>
          </a:p>
          <a:p>
            <a:pPr marL="0" indent="0"/>
            <a:endParaRPr lang="pt-BR" dirty="0"/>
          </a:p>
          <a:p>
            <a:pPr marL="0" indent="0"/>
            <a:endParaRPr lang="pt-BR" dirty="0" smtClean="0"/>
          </a:p>
          <a:p>
            <a:pPr marL="0" indent="0"/>
            <a:r>
              <a:rPr lang="pt-BR" dirty="0" smtClean="0"/>
              <a:t>Mesmo assim, há lista de espera de </a:t>
            </a:r>
            <a:r>
              <a:rPr lang="pt-BR" b="1" dirty="0" smtClean="0">
                <a:solidFill>
                  <a:srgbClr val="FF0000"/>
                </a:solidFill>
              </a:rPr>
              <a:t>até dois anos para procedimentos eletivos</a:t>
            </a:r>
            <a:r>
              <a:rPr lang="pt-BR" dirty="0" smtClean="0"/>
              <a:t>!!! (</a:t>
            </a:r>
            <a:r>
              <a:rPr lang="pt-BR" dirty="0" err="1" smtClean="0"/>
              <a:t>Human</a:t>
            </a:r>
            <a:r>
              <a:rPr lang="pt-BR" dirty="0" smtClean="0"/>
              <a:t> </a:t>
            </a:r>
            <a:r>
              <a:rPr lang="pt-BR" dirty="0" err="1" smtClean="0"/>
              <a:t>Rights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Healthcare</a:t>
            </a:r>
            <a:r>
              <a:rPr lang="pt-BR" dirty="0" smtClean="0"/>
              <a:t>, Elizabeth </a:t>
            </a:r>
            <a:r>
              <a:rPr lang="pt-BR" dirty="0" err="1" smtClean="0"/>
              <a:t>Wicks</a:t>
            </a:r>
            <a:r>
              <a:rPr lang="pt-BR" dirty="0" smtClean="0"/>
              <a:t>)</a:t>
            </a:r>
          </a:p>
          <a:p>
            <a:pPr marL="0" indent="0"/>
            <a:endParaRPr lang="pt-BR" dirty="0"/>
          </a:p>
          <a:p>
            <a:pPr marL="0" indent="0"/>
            <a:endParaRPr lang="pt-BR" dirty="0" smtClean="0"/>
          </a:p>
          <a:p>
            <a:pPr marL="0" indent="0"/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279533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1619250" y="188913"/>
            <a:ext cx="7273925" cy="1368425"/>
          </a:xfrm>
        </p:spPr>
        <p:txBody>
          <a:bodyPr/>
          <a:lstStyle/>
          <a:p>
            <a:pPr eaLnBrk="1" hangingPunct="1"/>
            <a:r>
              <a:rPr lang="pt-BR" altLang="pt-BR" sz="2800" dirty="0" smtClean="0">
                <a:solidFill>
                  <a:schemeClr val="tx1"/>
                </a:solidFill>
              </a:rPr>
              <a:t>Este é um fenômeno brasileiro?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340768"/>
            <a:ext cx="8434387" cy="4137025"/>
          </a:xfrm>
        </p:spPr>
        <p:txBody>
          <a:bodyPr/>
          <a:lstStyle/>
          <a:p>
            <a:pPr marL="0" indent="0"/>
            <a:r>
              <a:rPr lang="pt-BR" b="1" dirty="0" smtClean="0">
                <a:solidFill>
                  <a:srgbClr val="FF0000"/>
                </a:solidFill>
              </a:rPr>
              <a:t>Portugal:</a:t>
            </a:r>
          </a:p>
          <a:p>
            <a:pPr marL="0" indent="0"/>
            <a:endParaRPr lang="pt-BR" dirty="0" smtClean="0"/>
          </a:p>
          <a:p>
            <a:pPr marL="0" indent="0"/>
            <a:r>
              <a:rPr lang="pt-BR" dirty="0"/>
              <a:t>Os portugueses </a:t>
            </a:r>
            <a:r>
              <a:rPr lang="pt-BR" dirty="0" smtClean="0"/>
              <a:t>podem </a:t>
            </a:r>
            <a:r>
              <a:rPr lang="pt-BR" dirty="0"/>
              <a:t>acompanhar a sua situação nas listas de </a:t>
            </a:r>
            <a:r>
              <a:rPr lang="pt-BR" dirty="0" smtClean="0"/>
              <a:t>espera e o </a:t>
            </a:r>
            <a:r>
              <a:rPr lang="pt-BR" dirty="0"/>
              <a:t>tempo dentro do qual será </a:t>
            </a:r>
            <a:r>
              <a:rPr lang="pt-BR" dirty="0" smtClean="0"/>
              <a:t>realizado atendimento. </a:t>
            </a:r>
            <a:r>
              <a:rPr lang="pt-BR" dirty="0"/>
              <a:t>(BARROS, 2011)</a:t>
            </a:r>
            <a:endParaRPr lang="pt-BR" dirty="0" smtClean="0"/>
          </a:p>
          <a:p>
            <a:pPr marL="0" indent="0"/>
            <a:endParaRPr lang="pt-BR" dirty="0" smtClean="0"/>
          </a:p>
          <a:p>
            <a:pPr marL="0" indent="0"/>
            <a:r>
              <a:rPr lang="pt-BR" dirty="0" smtClean="0"/>
              <a:t>Se o </a:t>
            </a:r>
            <a:r>
              <a:rPr lang="pt-BR" dirty="0"/>
              <a:t>paciente atinge 75% do tempo esperado para a resolução é emitida uma autorização para que a cirurgia seja realizada por qualquer provedor, seja público ou </a:t>
            </a:r>
            <a:r>
              <a:rPr lang="pt-BR" dirty="0" smtClean="0"/>
              <a:t>privado (HCOR)</a:t>
            </a:r>
            <a:endParaRPr lang="pt-BR" dirty="0"/>
          </a:p>
          <a:p>
            <a:pPr marL="0" indent="0"/>
            <a:endParaRPr lang="pt-BR" dirty="0" smtClean="0"/>
          </a:p>
          <a:p>
            <a:pPr marL="0" indent="0"/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102653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1619250" y="188913"/>
            <a:ext cx="7273925" cy="1368425"/>
          </a:xfrm>
        </p:spPr>
        <p:txBody>
          <a:bodyPr/>
          <a:lstStyle/>
          <a:p>
            <a:pPr eaLnBrk="1" hangingPunct="1"/>
            <a:r>
              <a:rPr lang="pt-BR" altLang="pt-BR" sz="2800" smtClean="0"/>
              <a:t>Atividades que vem sendo realizadas para diminuir impacto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989138"/>
            <a:ext cx="8434387" cy="4137025"/>
          </a:xfrm>
        </p:spPr>
        <p:txBody>
          <a:bodyPr/>
          <a:lstStyle/>
          <a:p>
            <a:pPr marL="0" indent="0"/>
            <a:r>
              <a:rPr lang="pt-BR" altLang="pt-BR" dirty="0" smtClean="0"/>
              <a:t>Formação de </a:t>
            </a:r>
            <a:r>
              <a:rPr lang="pt-BR" altLang="pt-BR" b="1" dirty="0" smtClean="0"/>
              <a:t>redes de cooperação</a:t>
            </a:r>
            <a:r>
              <a:rPr lang="pt-BR" altLang="pt-BR" dirty="0" smtClean="0"/>
              <a:t>, algo que vendo sendo diariamente trabalhado pelas instituições como SES, Federação dos Municípios, PGE, MPE e MPF, Defensorias Públicas, TCE, CGU e o Judiciário buscando reduzir e/ou qualificar a Judicialização, inclusive no âmbito dos Municípios.</a:t>
            </a:r>
          </a:p>
          <a:p>
            <a:pPr marL="0" indent="0"/>
            <a:endParaRPr lang="pt-BR" altLang="pt-BR" dirty="0"/>
          </a:p>
          <a:p>
            <a:pPr marL="0" indent="0"/>
            <a:r>
              <a:rPr lang="pt-BR" altLang="pt-BR" dirty="0" smtClean="0"/>
              <a:t>Comitê de Saúde e Corregedoria: Ofícios Circulares</a:t>
            </a:r>
          </a:p>
          <a:p>
            <a:pPr marL="0" indent="0"/>
            <a:r>
              <a:rPr lang="pt-BR" altLang="pt-BR" dirty="0" smtClean="0"/>
              <a:t>Com dados sobre funcionamento do SUS.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6376258" y="3573016"/>
            <a:ext cx="2432767" cy="245935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168321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403350" y="260350"/>
            <a:ext cx="7489825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just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2600" b="1">
                <a:solidFill>
                  <a:srgbClr val="339933"/>
                </a:solidFill>
                <a:latin typeface="Arial Rounded MT Bold" panose="020F0704030504030204" pitchFamily="34" charset="0"/>
              </a:rPr>
              <a:t>Tentativas de enfrentamento</a:t>
            </a:r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323850" y="1196975"/>
            <a:ext cx="8569325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/>
          <a:lstStyle>
            <a:lvl1pPr marL="341313" indent="-3413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r>
              <a:rPr lang="pt-BR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Projeto piloto do </a:t>
            </a:r>
            <a:r>
              <a:rPr lang="pt-BR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TelessaúdeRS</a:t>
            </a:r>
            <a:r>
              <a:rPr lang="pt-BR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-UFRGS com as justiças estadual e federal do Rio Grande do Sul, foram produzidas notas técnicas para 10 ações em saúde. A soma dos custos para Estado e/ou União somente com estas ações foi estimado em R$ 1.400.000,00 no primeiro ano e de R$ 460.000,00 nos anos consecutivos.</a:t>
            </a:r>
            <a:endParaRPr lang="pt-BR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endParaRPr lang="pt-BR" dirty="0" smtClean="0"/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0" y="1535113"/>
            <a:ext cx="4040188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 algn="just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rgbClr val="339933"/>
              </a:buClr>
              <a:buSzPct val="80000"/>
              <a:buFont typeface="Wingdings" panose="05000000000000000000" pitchFamily="2" charset="2"/>
              <a:buChar char=""/>
            </a:pPr>
            <a:r>
              <a:rPr lang="pt-BR" altLang="pt-BR" sz="1600"/>
              <a:t> </a:t>
            </a: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068638"/>
            <a:ext cx="2832100" cy="200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1619250" y="188913"/>
            <a:ext cx="7273925" cy="1368425"/>
          </a:xfrm>
        </p:spPr>
        <p:txBody>
          <a:bodyPr/>
          <a:lstStyle/>
          <a:p>
            <a:pPr eaLnBrk="1" hangingPunct="1"/>
            <a:r>
              <a:rPr lang="pt-BR" altLang="pt-BR" sz="2800" dirty="0" smtClean="0">
                <a:solidFill>
                  <a:schemeClr val="tx1"/>
                </a:solidFill>
              </a:rPr>
              <a:t>Enunciado 93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989138"/>
            <a:ext cx="8434387" cy="4137025"/>
          </a:xfrm>
        </p:spPr>
        <p:txBody>
          <a:bodyPr/>
          <a:lstStyle/>
          <a:p>
            <a:pPr marL="0" indent="0"/>
            <a:r>
              <a:rPr lang="pt-BR" dirty="0" smtClean="0"/>
              <a:t>Nas </a:t>
            </a:r>
            <a:r>
              <a:rPr lang="pt-BR" dirty="0"/>
              <a:t>demandas de usuários do Sistema Único de Saúde – SUS por </a:t>
            </a:r>
            <a:r>
              <a:rPr lang="pt-BR" b="1" dirty="0"/>
              <a:t>acesso a ações e serviços</a:t>
            </a:r>
            <a:r>
              <a:rPr lang="pt-BR" dirty="0"/>
              <a:t> de saúde </a:t>
            </a:r>
            <a:r>
              <a:rPr lang="pt-BR" b="1" u="sng" dirty="0">
                <a:solidFill>
                  <a:srgbClr val="FF0000"/>
                </a:solidFill>
              </a:rPr>
              <a:t>eletivos</a:t>
            </a:r>
            <a:r>
              <a:rPr lang="pt-BR" dirty="0"/>
              <a:t> previstos nas políticas públicas, considera-se </a:t>
            </a:r>
            <a:r>
              <a:rPr lang="pt-BR" b="1" dirty="0"/>
              <a:t>excessiva</a:t>
            </a:r>
            <a:r>
              <a:rPr lang="pt-BR" dirty="0"/>
              <a:t> a </a:t>
            </a:r>
            <a:r>
              <a:rPr lang="pt-BR" b="1" dirty="0"/>
              <a:t>espera</a:t>
            </a:r>
            <a:r>
              <a:rPr lang="pt-BR" dirty="0"/>
              <a:t> do paciente por tempo superior a </a:t>
            </a:r>
            <a:r>
              <a:rPr lang="pt-BR" b="1" dirty="0"/>
              <a:t>100 (cem) dias para consultas e exames</a:t>
            </a:r>
            <a:r>
              <a:rPr lang="pt-BR" dirty="0"/>
              <a:t>, e de </a:t>
            </a:r>
            <a:r>
              <a:rPr lang="pt-BR" b="1" dirty="0"/>
              <a:t>180 (cento e oitenta) dias para cirurgias e tratamentos</a:t>
            </a:r>
            <a:r>
              <a:rPr lang="pt-BR" dirty="0"/>
              <a:t>. </a:t>
            </a:r>
            <a:endParaRPr lang="pt-BR" alt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1619250" y="188913"/>
            <a:ext cx="7273925" cy="1368425"/>
          </a:xfrm>
        </p:spPr>
        <p:txBody>
          <a:bodyPr/>
          <a:lstStyle/>
          <a:p>
            <a:pPr eaLnBrk="1" hangingPunct="1"/>
            <a:r>
              <a:rPr lang="pt-BR" altLang="pt-BR" sz="2800" smtClean="0"/>
              <a:t>Atividades que vem sendo realizadas para diminuir impacto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989138"/>
            <a:ext cx="8434387" cy="4137025"/>
          </a:xfrm>
        </p:spPr>
        <p:txBody>
          <a:bodyPr/>
          <a:lstStyle/>
          <a:p>
            <a:pPr marL="0" indent="0">
              <a:defRPr/>
            </a:pPr>
            <a:r>
              <a:rPr lang="pt-BR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Dos </a:t>
            </a:r>
            <a:r>
              <a:rPr lang="pt-BR" b="1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r>
              <a:rPr lang="pt-BR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processos, </a:t>
            </a:r>
            <a:r>
              <a:rPr lang="pt-BR" b="1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4 tiveram pareceres </a:t>
            </a:r>
            <a:r>
              <a:rPr lang="pt-BR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favoráveis</a:t>
            </a:r>
            <a:r>
              <a:rPr lang="pt-BR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aos </a:t>
            </a:r>
            <a:r>
              <a:rPr lang="pt-BR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demandantes</a:t>
            </a:r>
            <a:r>
              <a:rPr lang="pt-BR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sendo que em </a:t>
            </a:r>
            <a:r>
              <a:rPr lang="pt-BR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dois deles a </a:t>
            </a:r>
            <a:r>
              <a:rPr lang="pt-BR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recomendação </a:t>
            </a:r>
            <a:r>
              <a:rPr lang="pt-BR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 resolução foi por via administrativa</a:t>
            </a:r>
            <a:r>
              <a:rPr lang="pt-BR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marL="0" indent="0">
              <a:defRPr/>
            </a:pPr>
            <a:r>
              <a:rPr lang="pt-BR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Outros </a:t>
            </a:r>
            <a:r>
              <a:rPr lang="pt-BR" b="1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r>
              <a:rPr lang="pt-BR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tiveram pareceres </a:t>
            </a:r>
            <a:r>
              <a:rPr lang="pt-BR" b="1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desfavoráveis</a:t>
            </a:r>
            <a:r>
              <a:rPr lang="pt-BR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e também </a:t>
            </a:r>
            <a:r>
              <a:rPr lang="pt-BR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dois</a:t>
            </a:r>
            <a:r>
              <a:rPr lang="pt-BR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destes tiveram resolução por via </a:t>
            </a:r>
            <a:r>
              <a:rPr lang="pt-BR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administrativa</a:t>
            </a:r>
            <a:r>
              <a:rPr lang="pt-BR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933825"/>
            <a:ext cx="2832100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tângulo Arredondado 1"/>
          <p:cNvSpPr/>
          <p:nvPr/>
        </p:nvSpPr>
        <p:spPr>
          <a:xfrm>
            <a:off x="684213" y="4076700"/>
            <a:ext cx="5111750" cy="1862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1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 conhecimento da rede de assistência à saúde pela equipe do </a:t>
            </a:r>
            <a:r>
              <a:rPr lang="pt-BR" sz="16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TelessaúdeRS</a:t>
            </a:r>
            <a:r>
              <a:rPr lang="pt-BR" sz="1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-UFRGS permitiu tecer recomendações para que as demandas tivessem resolução não judicial sem onerar adicionalmente a gestão pública em demanda por prótese de joelho, por medicamento </a:t>
            </a:r>
            <a:r>
              <a:rPr lang="pt-BR" sz="16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intra-ocular</a:t>
            </a:r>
            <a:r>
              <a:rPr lang="pt-BR" sz="1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por quimioterápico para linfoma e por </a:t>
            </a:r>
            <a:r>
              <a:rPr lang="pt-BR" sz="16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anti-virais</a:t>
            </a:r>
            <a:r>
              <a:rPr lang="pt-BR" sz="1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para hepatite</a:t>
            </a:r>
            <a:endParaRPr lang="pt-B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403350" y="260350"/>
            <a:ext cx="7489825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just">
              <a:spcBef>
                <a:spcPts val="6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Arial Narrow" pitchFamily="32" charset="0"/>
                <a:ea typeface="Microsoft YaHei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lnSpc>
                <a:spcPct val="8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pt-BR" altLang="pt-BR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2" charset="0"/>
              </a:rPr>
              <a:t>Solidariedade dos Entes</a:t>
            </a:r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323850" y="1196975"/>
            <a:ext cx="8569325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/>
          <a:lstStyle>
            <a:lvl1pPr marL="341313" indent="-3413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endParaRPr lang="pt-BR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endParaRPr lang="pt-BR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pt-BR" i="1" dirty="0" smtClean="0">
                <a:solidFill>
                  <a:schemeClr val="tx1"/>
                </a:solidFill>
              </a:rPr>
              <a:t>Tema 793 – Repercussão Geral</a:t>
            </a:r>
          </a:p>
          <a:p>
            <a:pPr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pt-BR" i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pt-BR" i="1" dirty="0" smtClean="0">
                <a:solidFill>
                  <a:schemeClr val="tx1"/>
                </a:solidFill>
              </a:rPr>
              <a:t>Recurso Extraordinário. Constitucional e Administrativo.</a:t>
            </a:r>
          </a:p>
          <a:p>
            <a:pPr>
              <a:defRPr/>
            </a:pPr>
            <a:r>
              <a:rPr lang="pt-BR" i="1" dirty="0" smtClean="0">
                <a:solidFill>
                  <a:schemeClr val="tx1"/>
                </a:solidFill>
              </a:rPr>
              <a:t>Direito à Saúde. Tratamento Médico. </a:t>
            </a:r>
          </a:p>
          <a:p>
            <a:pPr>
              <a:defRPr/>
            </a:pPr>
            <a:r>
              <a:rPr lang="pt-BR" b="1" i="1" dirty="0" smtClean="0">
                <a:solidFill>
                  <a:schemeClr val="tx1"/>
                </a:solidFill>
              </a:rPr>
              <a:t>Responsabilidade Solidária dos Entes Federados. </a:t>
            </a:r>
          </a:p>
          <a:p>
            <a:pPr>
              <a:defRPr/>
            </a:pPr>
            <a:r>
              <a:rPr lang="pt-BR" i="1" dirty="0" smtClean="0">
                <a:solidFill>
                  <a:schemeClr val="tx1"/>
                </a:solidFill>
              </a:rPr>
              <a:t>Repercussão Geral Reconhecida. </a:t>
            </a:r>
          </a:p>
          <a:p>
            <a:pPr>
              <a:defRPr/>
            </a:pPr>
            <a:r>
              <a:rPr lang="pt-BR" i="1" dirty="0" smtClean="0">
                <a:solidFill>
                  <a:schemeClr val="tx1"/>
                </a:solidFill>
              </a:rPr>
              <a:t>Reafirmação da Jurisprudência.</a:t>
            </a:r>
          </a:p>
          <a:p>
            <a:pPr>
              <a:defRPr/>
            </a:pPr>
            <a:r>
              <a:rPr lang="pt-BR" i="1" dirty="0" smtClean="0">
                <a:solidFill>
                  <a:schemeClr val="tx1"/>
                </a:solidFill>
              </a:rPr>
              <a:t>O tratamento médico adequado aos necessitados se insere </a:t>
            </a:r>
          </a:p>
          <a:p>
            <a:pPr>
              <a:defRPr/>
            </a:pPr>
            <a:r>
              <a:rPr lang="pt-BR" i="1" dirty="0" smtClean="0">
                <a:solidFill>
                  <a:schemeClr val="tx1"/>
                </a:solidFill>
              </a:rPr>
              <a:t>no rol dos deveres do Estado, porquanto </a:t>
            </a:r>
            <a:r>
              <a:rPr lang="pt-BR" b="1" i="1" dirty="0" smtClean="0">
                <a:solidFill>
                  <a:schemeClr val="tx1"/>
                </a:solidFill>
              </a:rPr>
              <a:t>responsabilidade</a:t>
            </a:r>
          </a:p>
          <a:p>
            <a:pPr>
              <a:defRPr/>
            </a:pPr>
            <a:r>
              <a:rPr lang="pt-BR" b="1" i="1" dirty="0" smtClean="0">
                <a:solidFill>
                  <a:schemeClr val="tx1"/>
                </a:solidFill>
              </a:rPr>
              <a:t>Solidária dos entes federados. </a:t>
            </a:r>
            <a:r>
              <a:rPr lang="pt-BR" i="1" dirty="0" smtClean="0">
                <a:solidFill>
                  <a:schemeClr val="tx1"/>
                </a:solidFill>
              </a:rPr>
              <a:t> O polo passivo pode ser compostos por</a:t>
            </a:r>
          </a:p>
          <a:p>
            <a:pPr>
              <a:defRPr/>
            </a:pPr>
            <a:r>
              <a:rPr lang="pt-BR" b="1" i="1" dirty="0" smtClean="0">
                <a:solidFill>
                  <a:schemeClr val="tx1"/>
                </a:solidFill>
              </a:rPr>
              <a:t>Qualquer um deles, isoladamente, ou conjuntamente (DJE 16/03/2015)</a:t>
            </a:r>
            <a:endParaRPr lang="pt-BR" b="1" dirty="0" smtClean="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1412875"/>
            <a:ext cx="28321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403350" y="260350"/>
            <a:ext cx="7489825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just">
              <a:spcBef>
                <a:spcPts val="6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Arial Narrow" pitchFamily="32" charset="0"/>
                <a:ea typeface="Microsoft YaHei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lnSpc>
                <a:spcPct val="8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pt-BR" altLang="pt-BR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2" charset="0"/>
              </a:rPr>
              <a:t>Posição do STF</a:t>
            </a:r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217488" y="1557338"/>
            <a:ext cx="8569325" cy="463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/>
          <a:lstStyle>
            <a:lvl1pPr marL="341313" indent="-3413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endParaRPr lang="pt-BR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endParaRPr lang="pt-BR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pt-BR" b="1" i="1" dirty="0">
                <a:solidFill>
                  <a:schemeClr val="tx1"/>
                </a:solidFill>
              </a:rPr>
              <a:t> </a:t>
            </a:r>
            <a:r>
              <a:rPr lang="pt-BR" b="1" i="1" dirty="0" smtClean="0">
                <a:solidFill>
                  <a:schemeClr val="tx1"/>
                </a:solidFill>
              </a:rPr>
              <a:t>Embargos de Declaração no RECURSO EXTRAORDINÁRIO N. 855178</a:t>
            </a:r>
          </a:p>
          <a:p>
            <a:pPr>
              <a:defRPr/>
            </a:pPr>
            <a:endParaRPr lang="pt-BR" b="1" i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pt-BR" b="1" i="1" dirty="0" smtClean="0">
              <a:solidFill>
                <a:schemeClr val="tx1"/>
              </a:solidFill>
            </a:endParaRPr>
          </a:p>
          <a:p>
            <a:pPr indent="374650" algn="just">
              <a:defRPr/>
            </a:pPr>
            <a:r>
              <a:rPr lang="pt-BR" b="1" i="1" dirty="0" smtClean="0">
                <a:solidFill>
                  <a:schemeClr val="tx1"/>
                </a:solidFill>
              </a:rPr>
              <a:t>Os Entes da Federação, em decorrência da competência comum, são solidariamente responsáveis nas demandas prestacionais na área da saúde e, diante dos critérios constitucionais de descentralização e hierarquização, compete à autoridade judicial direcionar o cumprimento conforme as regras de repartição de competências e determinar o ressarcimento a quem suportou o ônus financeiro. </a:t>
            </a:r>
            <a:r>
              <a:rPr lang="pt-BR" b="1" dirty="0" smtClean="0">
                <a:solidFill>
                  <a:schemeClr val="tx1"/>
                </a:solidFill>
              </a:rPr>
              <a:t>(</a:t>
            </a:r>
            <a:r>
              <a:rPr lang="pt-BR" b="1" dirty="0" err="1" smtClean="0">
                <a:solidFill>
                  <a:schemeClr val="tx1"/>
                </a:solidFill>
              </a:rPr>
              <a:t>julg</a:t>
            </a:r>
            <a:r>
              <a:rPr lang="pt-BR" b="1" dirty="0" smtClean="0">
                <a:solidFill>
                  <a:schemeClr val="tx1"/>
                </a:solidFill>
              </a:rPr>
              <a:t>. 22/05/2019)</a:t>
            </a:r>
            <a:endParaRPr lang="pt-BR" b="1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403350" y="260350"/>
            <a:ext cx="7489825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just">
              <a:spcBef>
                <a:spcPts val="6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Arial Narrow" pitchFamily="32" charset="0"/>
                <a:ea typeface="Microsoft YaHei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lnSpc>
                <a:spcPct val="8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pt-BR" altLang="pt-BR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2" charset="0"/>
              </a:rPr>
              <a:t>Posição do STF</a:t>
            </a:r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217488" y="1557338"/>
            <a:ext cx="8569325" cy="463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/>
          <a:lstStyle>
            <a:lvl1pPr marL="341313" indent="-3413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indent="374650" algn="just">
              <a:defRPr/>
            </a:pPr>
            <a:endParaRPr lang="pt-BR" b="1" i="1" dirty="0" smtClean="0">
              <a:solidFill>
                <a:schemeClr val="tx1"/>
              </a:solidFill>
            </a:endParaRPr>
          </a:p>
          <a:p>
            <a:pPr indent="374650" algn="just">
              <a:defRPr/>
            </a:pPr>
            <a:endParaRPr lang="pt-BR" b="1" i="1" dirty="0">
              <a:solidFill>
                <a:schemeClr val="tx1"/>
              </a:solidFill>
            </a:endParaRPr>
          </a:p>
          <a:p>
            <a:pPr indent="374650" algn="just">
              <a:defRPr/>
            </a:pPr>
            <a:r>
              <a:rPr lang="pt-BR" b="1" i="1" dirty="0" smtClean="0">
                <a:solidFill>
                  <a:schemeClr val="tx1"/>
                </a:solidFill>
              </a:rPr>
              <a:t>Diante dos critérios constitucionais de descentralização e hierarquização</a:t>
            </a:r>
          </a:p>
          <a:p>
            <a:pPr indent="374650" algn="just">
              <a:defRPr/>
            </a:pPr>
            <a:endParaRPr lang="pt-BR" b="1" i="1" dirty="0" smtClean="0">
              <a:solidFill>
                <a:schemeClr val="tx1"/>
              </a:solidFill>
            </a:endParaRPr>
          </a:p>
          <a:p>
            <a:pPr indent="1000125" algn="just">
              <a:defRPr/>
            </a:pPr>
            <a:r>
              <a:rPr lang="pt-BR" b="1" i="1" dirty="0" smtClean="0">
                <a:solidFill>
                  <a:schemeClr val="tx1"/>
                </a:solidFill>
              </a:rPr>
              <a:t>GESTÃO “PLENA” DOS SERVIÇOS – Regionalização </a:t>
            </a:r>
            <a:endParaRPr lang="pt-BR" b="1" i="1" dirty="0">
              <a:solidFill>
                <a:schemeClr val="tx1"/>
              </a:solidFill>
            </a:endParaRPr>
          </a:p>
          <a:p>
            <a:pPr indent="1000125" algn="just">
              <a:defRPr/>
            </a:pPr>
            <a:endParaRPr lang="pt-BR" b="1" i="1" dirty="0">
              <a:solidFill>
                <a:schemeClr val="tx1"/>
              </a:solidFill>
            </a:endParaRPr>
          </a:p>
          <a:p>
            <a:pPr indent="1000125" algn="just">
              <a:defRPr/>
            </a:pPr>
            <a:r>
              <a:rPr lang="pt-BR" b="1" i="1" dirty="0" smtClean="0">
                <a:solidFill>
                  <a:schemeClr val="tx1"/>
                </a:solidFill>
              </a:rPr>
              <a:t>CIR</a:t>
            </a:r>
          </a:p>
          <a:p>
            <a:pPr indent="1000125" algn="just">
              <a:defRPr/>
            </a:pPr>
            <a:endParaRPr lang="pt-BR" b="1" i="1" dirty="0">
              <a:solidFill>
                <a:schemeClr val="tx1"/>
              </a:solidFill>
            </a:endParaRPr>
          </a:p>
          <a:p>
            <a:pPr indent="1000125" algn="just">
              <a:defRPr/>
            </a:pPr>
            <a:r>
              <a:rPr lang="pt-BR" b="1" i="1" dirty="0" smtClean="0">
                <a:solidFill>
                  <a:schemeClr val="tx1"/>
                </a:solidFill>
              </a:rPr>
              <a:t>CIB</a:t>
            </a:r>
          </a:p>
          <a:p>
            <a:pPr indent="1000125" algn="just">
              <a:defRPr/>
            </a:pPr>
            <a:endParaRPr lang="pt-BR" b="1" i="1" dirty="0">
              <a:solidFill>
                <a:schemeClr val="tx1"/>
              </a:solidFill>
            </a:endParaRPr>
          </a:p>
          <a:p>
            <a:pPr indent="1000125" algn="just">
              <a:defRPr/>
            </a:pPr>
            <a:r>
              <a:rPr lang="pt-BR" b="1" i="1" dirty="0" smtClean="0">
                <a:solidFill>
                  <a:schemeClr val="tx1"/>
                </a:solidFill>
              </a:rPr>
              <a:t>CIT</a:t>
            </a:r>
          </a:p>
          <a:p>
            <a:pPr indent="1000125" algn="just">
              <a:defRPr/>
            </a:pPr>
            <a:endParaRPr lang="pt-BR" b="1" i="1" dirty="0">
              <a:solidFill>
                <a:schemeClr val="tx1"/>
              </a:solidFill>
            </a:endParaRPr>
          </a:p>
          <a:p>
            <a:r>
              <a:rPr lang="pt-BR" b="1" i="1" dirty="0" smtClean="0">
                <a:solidFill>
                  <a:schemeClr val="tx1"/>
                </a:solidFill>
              </a:rPr>
              <a:t>				</a:t>
            </a:r>
            <a:r>
              <a:rPr lang="pt-BR" b="1" i="1" dirty="0" err="1" smtClean="0">
                <a:solidFill>
                  <a:schemeClr val="tx1"/>
                </a:solidFill>
              </a:rPr>
              <a:t>Pactuação</a:t>
            </a:r>
            <a:r>
              <a:rPr lang="pt-BR" b="1" i="1" dirty="0" smtClean="0">
                <a:solidFill>
                  <a:schemeClr val="tx1"/>
                </a:solidFill>
              </a:rPr>
              <a:t> </a:t>
            </a:r>
            <a:r>
              <a:rPr lang="pt-BR" b="1" i="1" dirty="0">
                <a:solidFill>
                  <a:schemeClr val="tx1"/>
                </a:solidFill>
              </a:rPr>
              <a:t>no SUS é regra.</a:t>
            </a:r>
          </a:p>
          <a:p>
            <a:r>
              <a:rPr lang="pt-BR" dirty="0"/>
              <a:t/>
            </a:r>
            <a:br>
              <a:rPr lang="pt-BR" dirty="0"/>
            </a:br>
            <a:endParaRPr lang="pt-BR" b="1" i="1" dirty="0" smtClean="0">
              <a:solidFill>
                <a:schemeClr val="tx1"/>
              </a:solidFill>
            </a:endParaRPr>
          </a:p>
          <a:p>
            <a:pPr indent="374650" algn="just">
              <a:defRPr/>
            </a:pPr>
            <a:endParaRPr lang="pt-BR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403350" y="260350"/>
            <a:ext cx="7489825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just">
              <a:spcBef>
                <a:spcPts val="6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Arial Narrow" pitchFamily="32" charset="0"/>
                <a:ea typeface="Microsoft YaHei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lnSpc>
                <a:spcPct val="8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pt-BR" altLang="pt-BR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2" charset="0"/>
              </a:rPr>
              <a:t>Posição do STF</a:t>
            </a:r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217488" y="981075"/>
            <a:ext cx="8569325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/>
          <a:lstStyle>
            <a:lvl1pPr marL="341313" indent="374650" algn="just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</a:pPr>
            <a:endParaRPr lang="pt-BR" altLang="pt-BR" sz="1800" b="1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pt-BR" altLang="pt-BR" sz="1800" b="1" i="1" dirty="0">
                <a:solidFill>
                  <a:schemeClr val="tx1"/>
                </a:solidFill>
                <a:latin typeface="Arial" panose="020B0604020202020204" pitchFamily="34" charset="0"/>
              </a:rPr>
              <a:t>Compete à autoridade judicial direcionar o cumprimento conforme as regras de repartição de competências e determinar o ressarcimento a quem suportou o ônus financeiro.</a:t>
            </a:r>
          </a:p>
          <a:p>
            <a:pPr>
              <a:spcBef>
                <a:spcPct val="0"/>
              </a:spcBef>
            </a:pPr>
            <a:endParaRPr lang="pt-BR" altLang="pt-BR" sz="1800" b="1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pt-BR" altLang="pt-BR" sz="1800" b="1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/>
            <a:r>
              <a:rPr lang="pt-BR" sz="1800" dirty="0" smtClean="0"/>
              <a:t> </a:t>
            </a:r>
          </a:p>
          <a:p>
            <a:pPr marL="0" indent="0"/>
            <a:r>
              <a:rPr lang="pt-BR" sz="2200" dirty="0"/>
              <a:t>	</a:t>
            </a:r>
            <a:r>
              <a:rPr lang="pt-BR" sz="2200" dirty="0" smtClean="0"/>
              <a:t>Respeito </a:t>
            </a:r>
            <a:r>
              <a:rPr lang="pt-BR" sz="2200" dirty="0"/>
              <a:t>às Competências dos Entes </a:t>
            </a:r>
            <a:r>
              <a:rPr lang="pt-BR" sz="2200" dirty="0" smtClean="0"/>
              <a:t>(decisão </a:t>
            </a:r>
            <a:r>
              <a:rPr lang="pt-BR" sz="2200" dirty="0"/>
              <a:t>do STF</a:t>
            </a:r>
            <a:r>
              <a:rPr lang="pt-BR" sz="2200" dirty="0" smtClean="0"/>
              <a:t>). TRF4.</a:t>
            </a:r>
          </a:p>
          <a:p>
            <a:pPr marL="0" indent="0"/>
            <a:r>
              <a:rPr lang="pt-BR" sz="2200" dirty="0"/>
              <a:t> </a:t>
            </a:r>
            <a:r>
              <a:rPr lang="pt-BR" sz="2200" dirty="0" smtClean="0"/>
              <a:t>	Direção </a:t>
            </a:r>
            <a:r>
              <a:rPr lang="pt-BR" sz="2200" dirty="0"/>
              <a:t>única em cada esfera. </a:t>
            </a:r>
            <a:endParaRPr lang="pt-BR" sz="2200" dirty="0" smtClean="0"/>
          </a:p>
          <a:p>
            <a:pPr marL="0" indent="0"/>
            <a:r>
              <a:rPr lang="pt-BR" sz="2200" dirty="0"/>
              <a:t> </a:t>
            </a:r>
            <a:r>
              <a:rPr lang="pt-BR" sz="2200" dirty="0" smtClean="0"/>
              <a:t>	</a:t>
            </a:r>
            <a:r>
              <a:rPr lang="pt-BR" sz="2200" dirty="0" err="1" smtClean="0"/>
              <a:t>Ex</a:t>
            </a:r>
            <a:r>
              <a:rPr lang="pt-BR" sz="2200" dirty="0"/>
              <a:t>: Casos de internação em Porto </a:t>
            </a:r>
            <a:r>
              <a:rPr lang="pt-BR" sz="2200" dirty="0" smtClean="0"/>
              <a:t>Alegre ou em qualquer outro Ente que esteja com a Gestão integral da Saúde na área hospitalar.</a:t>
            </a:r>
            <a:endParaRPr lang="pt-BR" sz="2200" dirty="0"/>
          </a:p>
          <a:p>
            <a:pPr>
              <a:spcBef>
                <a:spcPct val="0"/>
              </a:spcBef>
            </a:pPr>
            <a:endParaRPr lang="pt-BR" altLang="pt-BR" sz="1800" b="1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pt-BR" altLang="pt-BR" sz="1800" b="1" i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403350" y="260350"/>
            <a:ext cx="7489825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just">
              <a:spcBef>
                <a:spcPts val="6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Arial Narrow" pitchFamily="32" charset="0"/>
                <a:ea typeface="Microsoft YaHei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lnSpc>
                <a:spcPct val="8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pt-BR" altLang="pt-BR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2" charset="0"/>
              </a:rPr>
              <a:t>Posição do STF e Produção Técnica</a:t>
            </a:r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217488" y="981075"/>
            <a:ext cx="8569325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/>
          <a:lstStyle>
            <a:lvl1pPr marL="341313" indent="374650" algn="just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</a:pPr>
            <a:endParaRPr lang="pt-BR" altLang="pt-BR" sz="1800" b="1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pt-BR" altLang="pt-BR" sz="1800" b="1" i="1" dirty="0">
                <a:solidFill>
                  <a:schemeClr val="tx1"/>
                </a:solidFill>
                <a:latin typeface="Arial" panose="020B0604020202020204" pitchFamily="34" charset="0"/>
              </a:rPr>
              <a:t>Compete à autoridade judicial direcionar o cumprimento conforme as regras de repartição de competências e determinar o ressarcimento a quem suportou o ônus financeiro.</a:t>
            </a:r>
          </a:p>
          <a:p>
            <a:pPr>
              <a:spcBef>
                <a:spcPct val="0"/>
              </a:spcBef>
            </a:pPr>
            <a:endParaRPr lang="pt-BR" altLang="pt-BR" sz="1800" b="1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pt-BR" altLang="pt-BR" sz="1800" b="1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/>
            <a:r>
              <a:rPr lang="pt-BR" sz="1800" dirty="0" smtClean="0"/>
              <a:t> </a:t>
            </a:r>
          </a:p>
          <a:p>
            <a:pPr marL="0" indent="0"/>
            <a:r>
              <a:rPr lang="pt-BR" sz="2200" dirty="0"/>
              <a:t>	</a:t>
            </a:r>
            <a:r>
              <a:rPr lang="pt-BR" sz="2200" dirty="0" smtClean="0"/>
              <a:t>Respeito </a:t>
            </a:r>
            <a:r>
              <a:rPr lang="pt-BR" sz="2200" dirty="0"/>
              <a:t>às Competências dos Entes </a:t>
            </a:r>
            <a:r>
              <a:rPr lang="pt-BR" sz="2200" dirty="0" smtClean="0"/>
              <a:t>(decisão </a:t>
            </a:r>
            <a:r>
              <a:rPr lang="pt-BR" sz="2200" dirty="0"/>
              <a:t>do STF). </a:t>
            </a:r>
            <a:endParaRPr lang="pt-BR" sz="2200" dirty="0" smtClean="0"/>
          </a:p>
          <a:p>
            <a:pPr marL="0" indent="0"/>
            <a:r>
              <a:rPr lang="pt-BR" sz="2200" dirty="0"/>
              <a:t> </a:t>
            </a:r>
            <a:r>
              <a:rPr lang="pt-BR" sz="2200" dirty="0" smtClean="0"/>
              <a:t>	Direção </a:t>
            </a:r>
            <a:r>
              <a:rPr lang="pt-BR" sz="2200" dirty="0"/>
              <a:t>única em cada esfera. </a:t>
            </a:r>
            <a:endParaRPr lang="pt-BR" sz="2200" dirty="0" smtClean="0"/>
          </a:p>
          <a:p>
            <a:pPr marL="0" indent="0"/>
            <a:r>
              <a:rPr lang="pt-BR" sz="2200" dirty="0"/>
              <a:t> </a:t>
            </a:r>
            <a:r>
              <a:rPr lang="pt-BR" sz="2200" dirty="0" smtClean="0"/>
              <a:t>	</a:t>
            </a:r>
            <a:r>
              <a:rPr lang="pt-BR" sz="2200" dirty="0" err="1" smtClean="0"/>
              <a:t>Ex</a:t>
            </a:r>
            <a:r>
              <a:rPr lang="pt-BR" sz="2200" dirty="0"/>
              <a:t>: Casos de internação em Porto </a:t>
            </a:r>
            <a:r>
              <a:rPr lang="pt-BR" sz="2200" dirty="0" smtClean="0"/>
              <a:t>Alegre ou em qualquer outro Ente que esteja com a Gestão integral da Saúde na área hospitalar.</a:t>
            </a:r>
            <a:endParaRPr lang="pt-BR" sz="2200" dirty="0"/>
          </a:p>
          <a:p>
            <a:pPr>
              <a:spcBef>
                <a:spcPct val="0"/>
              </a:spcBef>
            </a:pPr>
            <a:endParaRPr lang="pt-BR" altLang="pt-BR" sz="1800" b="1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pt-BR" altLang="pt-BR" sz="1800" b="1" i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262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1619250" y="188913"/>
            <a:ext cx="7273925" cy="1368425"/>
          </a:xfrm>
        </p:spPr>
        <p:txBody>
          <a:bodyPr/>
          <a:lstStyle/>
          <a:p>
            <a:pPr eaLnBrk="1" hangingPunct="1"/>
            <a:r>
              <a:rPr lang="pt-BR" altLang="pt-BR" sz="2800" dirty="0" smtClean="0">
                <a:solidFill>
                  <a:schemeClr val="tx1"/>
                </a:solidFill>
              </a:rPr>
              <a:t>Pontos Importantes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340768"/>
            <a:ext cx="8434387" cy="5328592"/>
          </a:xfrm>
        </p:spPr>
        <p:txBody>
          <a:bodyPr/>
          <a:lstStyle/>
          <a:p>
            <a:pPr marL="0" indent="0"/>
            <a:r>
              <a:rPr lang="pt-BR" dirty="0" smtClean="0"/>
              <a:t>Média </a:t>
            </a:r>
            <a:r>
              <a:rPr lang="pt-BR" dirty="0"/>
              <a:t>e </a:t>
            </a:r>
            <a:r>
              <a:rPr lang="pt-BR" dirty="0" smtClean="0"/>
              <a:t>Alta Complexidade </a:t>
            </a:r>
            <a:r>
              <a:rPr lang="pt-BR" dirty="0"/>
              <a:t>- União </a:t>
            </a:r>
            <a:r>
              <a:rPr lang="pt-BR" dirty="0" smtClean="0"/>
              <a:t>habilita </a:t>
            </a:r>
            <a:r>
              <a:rPr lang="pt-BR" dirty="0"/>
              <a:t>e </a:t>
            </a:r>
            <a:r>
              <a:rPr lang="pt-BR" dirty="0" smtClean="0"/>
              <a:t>paga limitado ao teto MAC. </a:t>
            </a:r>
          </a:p>
          <a:p>
            <a:pPr marL="0" indent="0"/>
            <a:endParaRPr lang="pt-BR" dirty="0"/>
          </a:p>
          <a:p>
            <a:pPr marL="0" indent="0"/>
            <a:r>
              <a:rPr lang="pt-BR" dirty="0" smtClean="0"/>
              <a:t>Dificuldade </a:t>
            </a:r>
            <a:r>
              <a:rPr lang="pt-BR" dirty="0"/>
              <a:t>de ter serviços suficientes</a:t>
            </a:r>
            <a:r>
              <a:rPr lang="pt-BR" dirty="0" smtClean="0"/>
              <a:t>.</a:t>
            </a:r>
          </a:p>
          <a:p>
            <a:pPr marL="0" indent="0"/>
            <a:endParaRPr lang="pt-BR" dirty="0"/>
          </a:p>
          <a:p>
            <a:pPr marL="0" indent="0"/>
            <a:r>
              <a:rPr lang="pt-BR" dirty="0"/>
              <a:t>Políticas públicas. Conceito e Art. 196.</a:t>
            </a:r>
          </a:p>
          <a:p>
            <a:pPr marL="0" indent="0"/>
            <a:endParaRPr lang="pt-BR" dirty="0"/>
          </a:p>
          <a:p>
            <a:pPr marL="0" indent="0"/>
            <a:r>
              <a:rPr lang="pt-BR" dirty="0" smtClean="0"/>
              <a:t>Mutirão nas áreas que tem oferta.</a:t>
            </a:r>
          </a:p>
          <a:p>
            <a:pPr marL="0" indent="0"/>
            <a:endParaRPr lang="pt-BR" dirty="0"/>
          </a:p>
          <a:p>
            <a:pPr marL="0" indent="0"/>
            <a:r>
              <a:rPr lang="pt-BR" dirty="0" smtClean="0"/>
              <a:t>Emendas Parlamentares. EC. Apenas no RS, nesta data sendo lançado, produziu expansão de serviços de MAC: </a:t>
            </a:r>
            <a:r>
              <a:rPr lang="pt-BR" b="1" dirty="0" smtClean="0"/>
              <a:t>95.400</a:t>
            </a:r>
            <a:r>
              <a:rPr lang="pt-BR" dirty="0" smtClean="0"/>
              <a:t> consultas, </a:t>
            </a:r>
            <a:r>
              <a:rPr lang="pt-BR" b="1" dirty="0" smtClean="0"/>
              <a:t>100.000</a:t>
            </a:r>
            <a:r>
              <a:rPr lang="pt-BR" dirty="0" smtClean="0"/>
              <a:t> </a:t>
            </a:r>
            <a:r>
              <a:rPr lang="pt-BR" dirty="0" smtClean="0"/>
              <a:t>exames, </a:t>
            </a:r>
            <a:r>
              <a:rPr lang="pt-BR" b="1" dirty="0" smtClean="0"/>
              <a:t>8.400</a:t>
            </a:r>
            <a:r>
              <a:rPr lang="pt-BR" dirty="0" smtClean="0"/>
              <a:t> cirurgias e </a:t>
            </a:r>
            <a:r>
              <a:rPr lang="pt-BR" b="1" dirty="0" smtClean="0"/>
              <a:t>10.600 </a:t>
            </a:r>
            <a:r>
              <a:rPr lang="pt-BR" dirty="0" smtClean="0"/>
              <a:t>procedimentos, visando diminuir as listas de espera.</a:t>
            </a:r>
          </a:p>
          <a:p>
            <a:pPr marL="0" indent="0"/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352571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1619250" y="188913"/>
            <a:ext cx="7273925" cy="1368425"/>
          </a:xfrm>
        </p:spPr>
        <p:txBody>
          <a:bodyPr/>
          <a:lstStyle/>
          <a:p>
            <a:pPr eaLnBrk="1" hangingPunct="1"/>
            <a:r>
              <a:rPr lang="pt-BR" altLang="pt-BR" sz="2800" dirty="0" smtClean="0">
                <a:solidFill>
                  <a:schemeClr val="tx1"/>
                </a:solidFill>
              </a:rPr>
              <a:t>Pontos Importantes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>
          <a:xfrm>
            <a:off x="4139952" y="1556792"/>
            <a:ext cx="4762748" cy="3921001"/>
          </a:xfrm>
        </p:spPr>
        <p:txBody>
          <a:bodyPr/>
          <a:lstStyle/>
          <a:p>
            <a:pPr marL="0" indent="0"/>
            <a:endParaRPr lang="pt-BR" altLang="pt-BR" dirty="0" smtClean="0">
              <a:hlinkClick r:id="rId2"/>
            </a:endParaRPr>
          </a:p>
          <a:p>
            <a:pPr marL="0" indent="0"/>
            <a:endParaRPr lang="pt-BR" altLang="pt-BR" dirty="0">
              <a:hlinkClick r:id="rId2"/>
            </a:endParaRPr>
          </a:p>
          <a:p>
            <a:pPr marL="0" indent="0"/>
            <a:endParaRPr lang="pt-BR" altLang="pt-BR" dirty="0" smtClean="0">
              <a:hlinkClick r:id="rId2"/>
            </a:endParaRPr>
          </a:p>
          <a:p>
            <a:pPr marL="0" indent="0"/>
            <a:endParaRPr lang="pt-BR" altLang="pt-BR" dirty="0">
              <a:hlinkClick r:id="rId2"/>
            </a:endParaRPr>
          </a:p>
          <a:p>
            <a:pPr marL="0" indent="0"/>
            <a:endParaRPr lang="pt-BR" altLang="pt-BR" dirty="0" smtClean="0">
              <a:hlinkClick r:id="rId2"/>
            </a:endParaRPr>
          </a:p>
          <a:p>
            <a:pPr marL="0" indent="0"/>
            <a:endParaRPr lang="pt-BR" altLang="pt-BR" dirty="0">
              <a:hlinkClick r:id="rId2"/>
            </a:endParaRPr>
          </a:p>
          <a:p>
            <a:pPr marL="0" indent="0"/>
            <a:endParaRPr lang="pt-BR" altLang="pt-BR" dirty="0" smtClean="0">
              <a:hlinkClick r:id="rId2"/>
            </a:endParaRPr>
          </a:p>
          <a:p>
            <a:pPr marL="0" indent="0"/>
            <a:endParaRPr lang="pt-BR" altLang="pt-BR" dirty="0">
              <a:hlinkClick r:id="rId2"/>
            </a:endParaRPr>
          </a:p>
          <a:p>
            <a:pPr marL="0" indent="0"/>
            <a:endParaRPr lang="pt-BR" altLang="pt-BR" dirty="0" smtClean="0">
              <a:hlinkClick r:id="rId2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3" y="188913"/>
            <a:ext cx="3527623" cy="513002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 bwMode="auto">
          <a:xfrm>
            <a:off x="251520" y="5661248"/>
            <a:ext cx="6336704" cy="576064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pt-BR" altLang="pt-BR" dirty="0">
                <a:hlinkClick r:id="rId2"/>
              </a:rPr>
              <a:t>https://www.cadernos.prodisa.fiocruz.br/index.php/cadernos</a:t>
            </a:r>
            <a:r>
              <a:rPr lang="pt-BR" altLang="pt-BR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340768"/>
            <a:ext cx="403244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5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1084263" y="1989138"/>
            <a:ext cx="54864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algn="just">
              <a:spcBef>
                <a:spcPts val="6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Arial Narrow" pitchFamily="32" charset="0"/>
                <a:ea typeface="Microsoft YaHei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>
              <a:lnSpc>
                <a:spcPct val="8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pt-BR" altLang="pt-BR" sz="36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2" charset="0"/>
              </a:rPr>
              <a:t>Obrigado!!!!</a:t>
            </a:r>
          </a:p>
        </p:txBody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2700338" y="3644900"/>
            <a:ext cx="548640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spcBef>
                <a:spcPts val="500"/>
              </a:spcBef>
              <a:buClrTx/>
              <a:buSzPct val="80000"/>
              <a:buFontTx/>
              <a:buNone/>
            </a:pPr>
            <a:r>
              <a:rPr lang="pt-BR" altLang="pt-BR" sz="2000" b="1"/>
              <a:t>bruno-naundorf@saude.rs.gov.br</a:t>
            </a:r>
          </a:p>
        </p:txBody>
      </p:sp>
      <p:pic>
        <p:nvPicPr>
          <p:cNvPr id="675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0000">
            <a:off x="2903538" y="3465513"/>
            <a:ext cx="168592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1619250" y="188913"/>
            <a:ext cx="7273925" cy="1368425"/>
          </a:xfrm>
        </p:spPr>
        <p:txBody>
          <a:bodyPr/>
          <a:lstStyle/>
          <a:p>
            <a:pPr eaLnBrk="1" hangingPunct="1"/>
            <a:r>
              <a:rPr lang="pt-BR" altLang="pt-BR" sz="2800" dirty="0" smtClean="0">
                <a:solidFill>
                  <a:schemeClr val="tx1"/>
                </a:solidFill>
              </a:rPr>
              <a:t>O que estamos tratando?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989138"/>
            <a:ext cx="8434387" cy="4137025"/>
          </a:xfrm>
        </p:spPr>
        <p:txBody>
          <a:bodyPr/>
          <a:lstStyle/>
          <a:p>
            <a:pPr marL="0" indent="0"/>
            <a:r>
              <a:rPr lang="pt-BR" b="1" dirty="0" smtClean="0"/>
              <a:t>CIRURGIA </a:t>
            </a:r>
            <a:r>
              <a:rPr lang="pt-BR" b="1" dirty="0"/>
              <a:t>DE URGÊNCIA</a:t>
            </a:r>
            <a:r>
              <a:rPr lang="pt-BR" dirty="0"/>
              <a:t>: tratamento cirúrgico que requer pronta atenção e deve ser realizado dentro de 24 a 48 horas. Por ex.: apendicectomia, brida </a:t>
            </a:r>
            <a:r>
              <a:rPr lang="pt-BR" dirty="0" smtClean="0"/>
              <a:t>intestinal, aneurisma rompido. </a:t>
            </a:r>
          </a:p>
          <a:p>
            <a:pPr marL="0" indent="0"/>
            <a:r>
              <a:rPr lang="pt-BR" b="1" dirty="0" smtClean="0"/>
              <a:t>CIRURGIA </a:t>
            </a:r>
            <a:r>
              <a:rPr lang="pt-BR" b="1" dirty="0"/>
              <a:t>DE EMERGÊNCIA</a:t>
            </a:r>
            <a:r>
              <a:rPr lang="pt-BR" dirty="0"/>
              <a:t>: </a:t>
            </a:r>
            <a:r>
              <a:rPr lang="pt-BR" dirty="0" smtClean="0"/>
              <a:t>tratamento </a:t>
            </a:r>
            <a:r>
              <a:rPr lang="pt-BR" dirty="0"/>
              <a:t>cirúrgico que requer atenção imediata por se tratar de uma situação crítica. Por ex.: </a:t>
            </a:r>
            <a:r>
              <a:rPr lang="pt-BR" dirty="0" err="1" smtClean="0"/>
              <a:t>diverticulite</a:t>
            </a:r>
            <a:r>
              <a:rPr lang="pt-BR" dirty="0" smtClean="0"/>
              <a:t>, </a:t>
            </a:r>
            <a:r>
              <a:rPr lang="pt-BR" dirty="0"/>
              <a:t>hematoma </a:t>
            </a:r>
            <a:r>
              <a:rPr lang="pt-BR" dirty="0" err="1"/>
              <a:t>subdural</a:t>
            </a:r>
            <a:r>
              <a:rPr lang="pt-BR" dirty="0" smtClean="0"/>
              <a:t>.</a:t>
            </a:r>
          </a:p>
          <a:p>
            <a:pPr marL="0" indent="0"/>
            <a:r>
              <a:rPr lang="pt-BR" b="1" dirty="0"/>
              <a:t>CIRURGIA ELETIVA</a:t>
            </a:r>
            <a:r>
              <a:rPr lang="pt-BR" dirty="0"/>
              <a:t>: tratamento cirúrgico proposto, mas a realização pode aguardar ocasião propícia, ou seja, pode ser programado. Por ex.: </a:t>
            </a:r>
            <a:r>
              <a:rPr lang="pt-BR" dirty="0" err="1"/>
              <a:t>mamoplastia</a:t>
            </a:r>
            <a:r>
              <a:rPr lang="pt-BR" dirty="0"/>
              <a:t>, </a:t>
            </a:r>
            <a:r>
              <a:rPr lang="pt-BR" dirty="0" smtClean="0"/>
              <a:t>gastrectomia, retirada de tumores, bariátrica.</a:t>
            </a:r>
          </a:p>
          <a:p>
            <a:pPr marL="0" indent="0"/>
            <a:r>
              <a:rPr lang="pt-BR" sz="1200" dirty="0" smtClean="0"/>
              <a:t>Fonte: CRMES</a:t>
            </a:r>
            <a:r>
              <a:rPr lang="pt-BR" dirty="0" smtClean="0"/>
              <a:t> </a:t>
            </a:r>
            <a:endParaRPr lang="pt-BR" dirty="0"/>
          </a:p>
          <a:p>
            <a:pPr marL="0" indent="0"/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247323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406896"/>
            <a:ext cx="8496944" cy="583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4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1619250" y="188913"/>
            <a:ext cx="7273925" cy="1368425"/>
          </a:xfrm>
        </p:spPr>
        <p:txBody>
          <a:bodyPr/>
          <a:lstStyle/>
          <a:p>
            <a:pPr eaLnBrk="1" hangingPunct="1"/>
            <a:r>
              <a:rPr lang="pt-BR" altLang="pt-BR" sz="2800" dirty="0" smtClean="0">
                <a:solidFill>
                  <a:schemeClr val="tx1"/>
                </a:solidFill>
              </a:rPr>
              <a:t>Por que existem listas de espera?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>
          <a:xfrm>
            <a:off x="458788" y="1268760"/>
            <a:ext cx="8434387" cy="4896544"/>
          </a:xfrm>
        </p:spPr>
        <p:txBody>
          <a:bodyPr/>
          <a:lstStyle/>
          <a:p>
            <a:pPr marL="0" indent="0"/>
            <a:r>
              <a:rPr lang="pt-BR" dirty="0" smtClean="0"/>
              <a:t>- Alta </a:t>
            </a:r>
            <a:r>
              <a:rPr lang="pt-BR" dirty="0"/>
              <a:t>demanda; </a:t>
            </a:r>
            <a:endParaRPr lang="pt-BR" dirty="0" smtClean="0"/>
          </a:p>
          <a:p>
            <a:pPr marL="0" indent="0"/>
            <a:endParaRPr lang="pt-BR" dirty="0" smtClean="0"/>
          </a:p>
          <a:p>
            <a:pPr marL="0" indent="0"/>
            <a:r>
              <a:rPr lang="pt-BR" dirty="0" smtClean="0"/>
              <a:t>- Influência </a:t>
            </a:r>
            <a:r>
              <a:rPr lang="pt-BR" dirty="0"/>
              <a:t>do cirurgião (RICHARDSON, 2011); </a:t>
            </a:r>
            <a:endParaRPr lang="pt-BR" dirty="0" smtClean="0"/>
          </a:p>
          <a:p>
            <a:pPr marL="0" indent="0"/>
            <a:endParaRPr lang="pt-BR" dirty="0" smtClean="0"/>
          </a:p>
          <a:p>
            <a:pPr marL="0" indent="0"/>
            <a:r>
              <a:rPr lang="pt-BR" dirty="0" smtClean="0"/>
              <a:t>- Programação </a:t>
            </a:r>
            <a:r>
              <a:rPr lang="pt-BR" dirty="0"/>
              <a:t>de cirurgias </a:t>
            </a:r>
            <a:r>
              <a:rPr lang="pt-BR" dirty="0" smtClean="0"/>
              <a:t>inadequada;</a:t>
            </a:r>
          </a:p>
          <a:p>
            <a:pPr marL="0" indent="0"/>
            <a:endParaRPr lang="pt-BR" dirty="0" smtClean="0"/>
          </a:p>
          <a:p>
            <a:pPr marL="0" indent="0"/>
            <a:r>
              <a:rPr lang="pt-BR" dirty="0" smtClean="0"/>
              <a:t>- Novas </a:t>
            </a:r>
            <a:r>
              <a:rPr lang="pt-BR" dirty="0"/>
              <a:t>tecnologias que possibilitam que novos tratamentos cirúrgicos sejam oferecidos; </a:t>
            </a:r>
            <a:endParaRPr lang="pt-BR" dirty="0" smtClean="0"/>
          </a:p>
          <a:p>
            <a:pPr marL="0" indent="0"/>
            <a:endParaRPr lang="pt-BR" dirty="0" smtClean="0"/>
          </a:p>
          <a:p>
            <a:pPr marL="0" indent="0"/>
            <a:r>
              <a:rPr lang="pt-BR" dirty="0" smtClean="0"/>
              <a:t>- Em </a:t>
            </a:r>
            <a:r>
              <a:rPr lang="pt-BR" dirty="0"/>
              <a:t>sistemas </a:t>
            </a:r>
            <a:r>
              <a:rPr lang="pt-BR" dirty="0" smtClean="0"/>
              <a:t>mistos, </a:t>
            </a:r>
            <a:r>
              <a:rPr lang="pt-BR" dirty="0"/>
              <a:t>há demora no sistema público, pois existe a possibilidade de transferência para o sistema privado. </a:t>
            </a:r>
          </a:p>
          <a:p>
            <a:pPr marL="0" indent="0"/>
            <a:endParaRPr lang="pt-BR" dirty="0" smtClean="0"/>
          </a:p>
          <a:p>
            <a:pPr marL="0" indent="0"/>
            <a:r>
              <a:rPr lang="pt-BR" sz="1200" dirty="0" smtClean="0"/>
              <a:t>Estudo MS/HCOR/PROADI (Fabio Taniguchi)</a:t>
            </a:r>
            <a:endParaRPr lang="pt-BR" sz="1200" dirty="0"/>
          </a:p>
          <a:p>
            <a:pPr marL="0" indent="0"/>
            <a:endParaRPr lang="pt-BR" dirty="0"/>
          </a:p>
          <a:p>
            <a:pPr marL="0" indent="0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39831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1619250" y="188913"/>
            <a:ext cx="7273925" cy="1368425"/>
          </a:xfrm>
        </p:spPr>
        <p:txBody>
          <a:bodyPr/>
          <a:lstStyle/>
          <a:p>
            <a:pPr eaLnBrk="1" hangingPunct="1"/>
            <a:r>
              <a:rPr lang="pt-BR" altLang="pt-BR" sz="2800" dirty="0" smtClean="0">
                <a:solidFill>
                  <a:schemeClr val="tx1"/>
                </a:solidFill>
              </a:rPr>
              <a:t>Por que existem listas de espera?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196752"/>
            <a:ext cx="8434387" cy="4536504"/>
          </a:xfrm>
        </p:spPr>
        <p:txBody>
          <a:bodyPr/>
          <a:lstStyle/>
          <a:p>
            <a:pPr>
              <a:buFontTx/>
              <a:buChar char="-"/>
            </a:pPr>
            <a:r>
              <a:rPr lang="pt-BR" altLang="pt-BR" dirty="0" smtClean="0"/>
              <a:t>Financiamento insuficiente/remuneração inadequada (necessidade de rever Tabela SUS) </a:t>
            </a:r>
          </a:p>
          <a:p>
            <a:pPr>
              <a:buFontTx/>
              <a:buChar char="-"/>
            </a:pPr>
            <a:r>
              <a:rPr lang="pt-BR" altLang="pt-BR" dirty="0" smtClean="0"/>
              <a:t>Teto Financeiro </a:t>
            </a:r>
          </a:p>
          <a:p>
            <a:pPr>
              <a:buFontTx/>
              <a:buChar char="-"/>
            </a:pPr>
            <a:r>
              <a:rPr lang="pt-BR" altLang="pt-BR" dirty="0" smtClean="0"/>
              <a:t>Necessidade de mudança para pagamento por produtividade</a:t>
            </a:r>
          </a:p>
          <a:p>
            <a:pPr>
              <a:buFontTx/>
              <a:buChar char="-"/>
            </a:pPr>
            <a:r>
              <a:rPr lang="pt-BR" altLang="pt-BR" dirty="0" smtClean="0"/>
              <a:t>Há falta de Especialistas em diversas áreas no Brasil. </a:t>
            </a:r>
          </a:p>
          <a:p>
            <a:pPr>
              <a:buFontTx/>
              <a:buChar char="-"/>
            </a:pPr>
            <a:r>
              <a:rPr lang="pt-BR" altLang="pt-BR" dirty="0" smtClean="0"/>
              <a:t>Anestesistas </a:t>
            </a:r>
          </a:p>
          <a:p>
            <a:pPr marL="0" indent="0"/>
            <a:r>
              <a:rPr lang="pt-BR" altLang="pt-BR" dirty="0" smtClean="0"/>
              <a:t>- Capacidade dos Serviços e da contratação pelo SUS (o inverso)</a:t>
            </a:r>
          </a:p>
          <a:p>
            <a:pPr marL="0" indent="0"/>
            <a:r>
              <a:rPr lang="pt-BR" altLang="pt-BR" dirty="0" smtClean="0"/>
              <a:t>- Gestão ineficiente (serviços/gestores/</a:t>
            </a:r>
            <a:r>
              <a:rPr lang="pt-BR" altLang="pt-BR" dirty="0" err="1" smtClean="0"/>
              <a:t>etc</a:t>
            </a:r>
            <a:r>
              <a:rPr lang="pt-BR" altLang="pt-BR" dirty="0" smtClean="0"/>
              <a:t>)</a:t>
            </a:r>
          </a:p>
          <a:p>
            <a:pPr marL="0" indent="0"/>
            <a:r>
              <a:rPr lang="pt-BR" altLang="pt-BR" dirty="0" smtClean="0"/>
              <a:t>- Situação de urgência/emergência preterem as eletivas (competição).</a:t>
            </a:r>
          </a:p>
          <a:p>
            <a:pPr marL="0" indent="0"/>
            <a:r>
              <a:rPr lang="pt-BR" altLang="pt-BR" dirty="0" smtClean="0"/>
              <a:t>- Sistema de referência e </a:t>
            </a:r>
            <a:r>
              <a:rPr lang="pt-BR" altLang="pt-BR" dirty="0" err="1" smtClean="0"/>
              <a:t>contra-referência</a:t>
            </a:r>
            <a:r>
              <a:rPr lang="pt-BR" altLang="pt-BR" dirty="0" smtClean="0"/>
              <a:t> desarticulado.</a:t>
            </a:r>
          </a:p>
          <a:p>
            <a:pPr marL="0" indent="0"/>
            <a:r>
              <a:rPr lang="pt-BR" altLang="pt-BR" dirty="0" smtClean="0"/>
              <a:t>- Desistências sem comunicação</a:t>
            </a:r>
          </a:p>
        </p:txBody>
      </p:sp>
    </p:spTree>
    <p:extLst>
      <p:ext uri="{BB962C8B-B14F-4D97-AF65-F5344CB8AC3E}">
        <p14:creationId xmlns:p14="http://schemas.microsoft.com/office/powerpoint/2010/main" val="316156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403350" y="612775"/>
            <a:ext cx="7489825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just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pt-BR" altLang="pt-BR" sz="2600" b="1">
              <a:solidFill>
                <a:srgbClr val="339933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323850" y="1268413"/>
            <a:ext cx="8569325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just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550"/>
              </a:spcBef>
              <a:buClr>
                <a:srgbClr val="339933"/>
              </a:buClr>
              <a:buSzPct val="80000"/>
              <a:buFontTx/>
              <a:buChar char="-"/>
            </a:pPr>
            <a:endParaRPr lang="pt-BR" altLang="pt-BR" sz="3000" b="1"/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0" y="1535113"/>
            <a:ext cx="4040188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 algn="just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rgbClr val="339933"/>
              </a:buClr>
              <a:buSzPct val="80000"/>
              <a:buFont typeface="Wingdings" panose="05000000000000000000" pitchFamily="2" charset="2"/>
              <a:buChar char=""/>
            </a:pPr>
            <a:r>
              <a:rPr lang="pt-BR" altLang="pt-BR" sz="1600"/>
              <a:t> </a:t>
            </a:r>
          </a:p>
        </p:txBody>
      </p:sp>
      <p:pic>
        <p:nvPicPr>
          <p:cNvPr id="7173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87122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Ações Judiciais em Valores</a:t>
            </a:r>
          </a:p>
        </p:txBody>
      </p:sp>
      <p:sp>
        <p:nvSpPr>
          <p:cNvPr id="36867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7338"/>
            <a:ext cx="8435975" cy="4568825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600"/>
              </a:spcBef>
              <a:buClr>
                <a:srgbClr val="339933"/>
              </a:buClr>
              <a:buSzPct val="80000"/>
              <a:buFont typeface="Wingdings" panose="05000000000000000000" pitchFamily="2" charset="2"/>
              <a:buChar char=""/>
            </a:pPr>
            <a:r>
              <a:rPr lang="pt-BR" altLang="pt-BR" sz="2600" dirty="0" smtClean="0">
                <a:cs typeface="Times New Roman" panose="02020603050405020304" pitchFamily="18" charset="0"/>
              </a:rPr>
              <a:t> No âmbito da </a:t>
            </a:r>
            <a:r>
              <a:rPr lang="pt-BR" altLang="pt-BR" sz="2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UNIÃO</a:t>
            </a:r>
            <a:r>
              <a:rPr lang="pt-BR" altLang="pt-BR" sz="2600" dirty="0" smtClean="0">
                <a:cs typeface="Times New Roman" panose="02020603050405020304" pitchFamily="18" charset="0"/>
              </a:rPr>
              <a:t>, houve um abrupto crescimento nos gastos públicos, que eram de cerca de R$ 9,17 milhões em 2006 e foram para mais de </a:t>
            </a:r>
            <a:r>
              <a:rPr lang="pt-BR" altLang="pt-BR" sz="2600" b="1" dirty="0" smtClean="0">
                <a:cs typeface="Times New Roman" panose="02020603050405020304" pitchFamily="18" charset="0"/>
              </a:rPr>
              <a:t>R$ 1 bilhão em 2015 e 1,25 em 2018</a:t>
            </a:r>
            <a:r>
              <a:rPr lang="pt-BR" altLang="pt-BR" sz="2600" dirty="0" smtClean="0">
                <a:cs typeface="Times New Roman" panose="02020603050405020304" pitchFamily="18" charset="0"/>
              </a:rPr>
              <a:t> (MS).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Clr>
                <a:srgbClr val="339933"/>
              </a:buClr>
              <a:buSzPct val="80000"/>
              <a:buFont typeface="Wingdings" panose="05000000000000000000" pitchFamily="2" charset="2"/>
              <a:buChar char=""/>
            </a:pPr>
            <a:r>
              <a:rPr lang="pt-BR" altLang="pt-BR" sz="2600" dirty="0" smtClean="0">
                <a:cs typeface="Times New Roman" panose="02020603050405020304" pitchFamily="18" charset="0"/>
              </a:rPr>
              <a:t> No ano de 2015, foram atendidos 4855 pacientes/autores em razão do cumprimento de ordens judiciais, sendo que R$ 845.175.420,03 foram gastos para o atendimento de apenas 1174 pacientes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Clr>
                <a:srgbClr val="339933"/>
              </a:buClr>
              <a:buSzPct val="80000"/>
              <a:buFont typeface="Wingdings" panose="05000000000000000000" pitchFamily="2" charset="2"/>
              <a:buNone/>
            </a:pPr>
            <a:endParaRPr lang="pt-BR" altLang="pt-BR" sz="2600" dirty="0" smtClean="0"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spcBef>
                <a:spcPts val="600"/>
              </a:spcBef>
              <a:buClr>
                <a:srgbClr val="339933"/>
              </a:buClr>
              <a:buSzPct val="80000"/>
              <a:buFont typeface="Wingdings" panose="05000000000000000000" pitchFamily="2" charset="2"/>
              <a:buChar char=""/>
            </a:pPr>
            <a:r>
              <a:rPr lang="pt-BR" altLang="pt-BR" sz="2600" dirty="0" smtClean="0">
                <a:cs typeface="Times New Roman" panose="02020603050405020304" pitchFamily="18" charset="0"/>
              </a:rPr>
              <a:t> </a:t>
            </a:r>
            <a:r>
              <a:rPr lang="pt-BR" altLang="pt-BR" sz="2600" b="1" dirty="0" smtClean="0">
                <a:cs typeface="Times New Roman" panose="02020603050405020304" pitchFamily="18" charset="0"/>
              </a:rPr>
              <a:t>No âmbito dos Estados e dos Municípios, o impacto também é significativo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" t="10573" r="9515" b="3918"/>
          <a:stretch>
            <a:fillRect/>
          </a:stretch>
        </p:blipFill>
        <p:spPr bwMode="auto">
          <a:xfrm>
            <a:off x="6443663" y="3697288"/>
            <a:ext cx="226695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682" t="10573" r="9515" b="391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1403350" y="260350"/>
            <a:ext cx="7489825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just">
              <a:spcBef>
                <a:spcPts val="6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Arial Narrow" pitchFamily="32" charset="0"/>
                <a:ea typeface="Microsoft YaHei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lnSpc>
                <a:spcPct val="8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pt-BR" altLang="pt-BR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2" charset="0"/>
              </a:rPr>
              <a:t>Ações Judiciais em valores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323850" y="1196975"/>
            <a:ext cx="8569325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indent="180975" algn="just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  <a:buClr>
                <a:srgbClr val="339933"/>
              </a:buClr>
              <a:buSzPct val="80000"/>
              <a:buFont typeface="Wingdings" panose="05000000000000000000" pitchFamily="2" charset="2"/>
              <a:buNone/>
            </a:pPr>
            <a:endParaRPr lang="pt-BR" altLang="pt-BR" sz="3000" dirty="0"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buClr>
                <a:srgbClr val="339933"/>
              </a:buClr>
              <a:buSzPct val="80000"/>
              <a:buFont typeface="Wingdings" panose="05000000000000000000" pitchFamily="2" charset="2"/>
              <a:buChar char=""/>
            </a:pPr>
            <a:r>
              <a:rPr lang="pt-BR" altLang="pt-BR" sz="3000" dirty="0">
                <a:cs typeface="Times New Roman" panose="02020603050405020304" pitchFamily="18" charset="0"/>
              </a:rPr>
              <a:t>No </a:t>
            </a:r>
            <a:r>
              <a:rPr lang="pt-BR" altLang="pt-BR" sz="3000" b="1" dirty="0">
                <a:solidFill>
                  <a:srgbClr val="FF0000"/>
                </a:solidFill>
                <a:cs typeface="Times New Roman" panose="02020603050405020304" pitchFamily="18" charset="0"/>
              </a:rPr>
              <a:t>Estado do Rio Grande do </a:t>
            </a:r>
            <a:r>
              <a:rPr lang="pt-BR" altLang="pt-BR" sz="3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Sul</a:t>
            </a:r>
            <a:r>
              <a:rPr lang="pt-BR" altLang="pt-BR" sz="3000" dirty="0" smtClean="0">
                <a:cs typeface="Times New Roman" panose="02020603050405020304" pitchFamily="18" charset="0"/>
              </a:rPr>
              <a:t> </a:t>
            </a:r>
            <a:r>
              <a:rPr lang="pt-BR" altLang="pt-BR" sz="3000" dirty="0">
                <a:cs typeface="Times New Roman" panose="02020603050405020304" pitchFamily="18" charset="0"/>
              </a:rPr>
              <a:t>em 2018, </a:t>
            </a:r>
            <a:r>
              <a:rPr lang="pt-BR" altLang="pt-BR" sz="3000" b="1" dirty="0">
                <a:cs typeface="Times New Roman" panose="02020603050405020304" pitchFamily="18" charset="0"/>
              </a:rPr>
              <a:t>16% de todo o recurso orçamentário da saúde</a:t>
            </a:r>
            <a:r>
              <a:rPr lang="pt-BR" altLang="pt-BR" sz="3000" dirty="0">
                <a:cs typeface="Times New Roman" panose="02020603050405020304" pitchFamily="18" charset="0"/>
              </a:rPr>
              <a:t>, equivalente a R$ 436 milhões de reais, foi realizado para atendimento de ordens judiciais na área da saúde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Pct val="80000"/>
              <a:buFontTx/>
              <a:buNone/>
            </a:pPr>
            <a:endParaRPr lang="pt-BR" altLang="pt-BR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Arial Rounded MT Bold"/>
        <a:ea typeface="Microsoft YaHei"/>
        <a:cs typeface=""/>
      </a:majorFont>
      <a:minorFont>
        <a:latin typeface="Arial Narrow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Arial Rounded MT Bold"/>
        <a:ea typeface="Microsoft YaHei"/>
        <a:cs typeface=""/>
      </a:majorFont>
      <a:minorFont>
        <a:latin typeface="Arial Narrow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Arial Rounded MT Bold"/>
        <a:ea typeface="Microsoft YaHei"/>
        <a:cs typeface=""/>
      </a:majorFont>
      <a:minorFont>
        <a:latin typeface="Arial Narrow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3987</TotalTime>
  <Words>1506</Words>
  <Application>Microsoft Office PowerPoint</Application>
  <PresentationFormat>Apresentação na tela (4:3)</PresentationFormat>
  <Paragraphs>207</Paragraphs>
  <Slides>28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28</vt:i4>
      </vt:variant>
    </vt:vector>
  </HeadingPairs>
  <TitlesOfParts>
    <vt:vector size="39" baseType="lpstr">
      <vt:lpstr>Microsoft YaHei</vt:lpstr>
      <vt:lpstr>Arial</vt:lpstr>
      <vt:lpstr>Arial Narrow</vt:lpstr>
      <vt:lpstr>Arial Rounded MT Bold</vt:lpstr>
      <vt:lpstr>Segoe UI</vt:lpstr>
      <vt:lpstr>Times</vt:lpstr>
      <vt:lpstr>Times New Roman</vt:lpstr>
      <vt:lpstr>Wingdings</vt:lpstr>
      <vt:lpstr>Estrutura padrão</vt:lpstr>
      <vt:lpstr>1_Estrutura padrão</vt:lpstr>
      <vt:lpstr>2_Estrutura padrão</vt:lpstr>
      <vt:lpstr>Apresentação do PowerPoint</vt:lpstr>
      <vt:lpstr>Enunciado 93</vt:lpstr>
      <vt:lpstr>O que estamos tratando?</vt:lpstr>
      <vt:lpstr>Apresentação do PowerPoint</vt:lpstr>
      <vt:lpstr>Por que existem listas de espera?</vt:lpstr>
      <vt:lpstr>Por que existem listas de espera?</vt:lpstr>
      <vt:lpstr>Apresentação do PowerPoint</vt:lpstr>
      <vt:lpstr>Ações Judiciais em Valores</vt:lpstr>
      <vt:lpstr>Apresentação do PowerPoint</vt:lpstr>
      <vt:lpstr>“Desvio” da Judicialização.  Inviabilidade de cumprimento das políticas públicas instituídas.</vt:lpstr>
      <vt:lpstr>Há aumento de Gastos no SUS a cada ano... Mas recursos são insuficientes para o SUS ideal!</vt:lpstr>
      <vt:lpstr>Há aumento de Gastos no SUS a cada ano... Mas recursos são insuficientes para o SUS ideal!</vt:lpstr>
      <vt:lpstr>Há aumento de Gastos no SUS a cada ano... Mas recursos são insuficientes para o SUS ideal!</vt:lpstr>
      <vt:lpstr>Este é um  fenômeno brasileiro?</vt:lpstr>
      <vt:lpstr>Este é um fenômeno brasileiro?</vt:lpstr>
      <vt:lpstr>Este é um fenômeno brasileiro?</vt:lpstr>
      <vt:lpstr>Este é um fenômeno brasileiro?</vt:lpstr>
      <vt:lpstr>Atividades que vem sendo realizadas para diminuir impacto</vt:lpstr>
      <vt:lpstr>Apresentação do PowerPoint</vt:lpstr>
      <vt:lpstr>Atividades que vem sendo realizadas para diminuir impacto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Pontos Importantes</vt:lpstr>
      <vt:lpstr>Pontos Importantes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RESUMO DO PROJETO DE REESTRUTURAÇÃO ADMINISTRATIVA DO CUMPRIMENTO E MONITORAMENTO DAS DECISÕES JUDICIAIS NA ÁREA DE MEDICAMENTOS</dc:title>
  <dc:creator>Bruno Leonardo Naundorf Santos</dc:creator>
  <cp:lastModifiedBy>Bruno Naundorf</cp:lastModifiedBy>
  <cp:revision>377</cp:revision>
  <cp:lastPrinted>2019-09-05T19:14:32Z</cp:lastPrinted>
  <dcterms:created xsi:type="dcterms:W3CDTF">2007-06-25T16:21:25Z</dcterms:created>
  <dcterms:modified xsi:type="dcterms:W3CDTF">2019-10-07T15:41:25Z</dcterms:modified>
</cp:coreProperties>
</file>