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27"/>
  </p:notesMasterIdLst>
  <p:handoutMasterIdLst>
    <p:handoutMasterId r:id="rId28"/>
  </p:handoutMasterIdLst>
  <p:sldIdLst>
    <p:sldId id="285" r:id="rId5"/>
    <p:sldId id="284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</p:sldIdLst>
  <p:sldSz cx="12188825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4599" autoAdjust="0"/>
  </p:normalViewPr>
  <p:slideViewPr>
    <p:cSldViewPr>
      <p:cViewPr varScale="1">
        <p:scale>
          <a:sx n="81" d="100"/>
          <a:sy n="81" d="100"/>
        </p:scale>
        <p:origin x="120" y="67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01114579-D02A-4B51-B5DF-8EC449F77AC7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Clique para editar o texto Mestre</a:t>
            </a:r>
          </a:p>
          <a:p>
            <a:pPr lvl="1" rtl="0"/>
            <a:r>
              <a:t>Segundo nível</a:t>
            </a:r>
          </a:p>
          <a:p>
            <a:pPr lvl="2" rtl="0"/>
            <a:r>
              <a:t>Terceiro nível</a:t>
            </a:r>
          </a:p>
          <a:p>
            <a:pPr lvl="3" rtl="0"/>
            <a:r>
              <a:t>Quarto nível</a:t>
            </a:r>
          </a:p>
          <a:p>
            <a:pPr lvl="4" rtl="0"/>
            <a:r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6074690-7256-4BB9-AC0F-97AEAE8CDEC2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 rtlCol="0">
            <a:normAutofit/>
          </a:bodyPr>
          <a:lstStyle>
            <a:lvl1pPr algn="ctr" rtl="0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fld id="{DF28FB93-0A08-4E7D-8E63-9EFA29F1E093}" type="slidenum">
              <a:rPr/>
              <a:pPr rtl="0"/>
              <a:t>‹nº›</a:t>
            </a:fld>
            <a:endParaRPr/>
          </a:p>
        </p:txBody>
      </p:sp>
      <p:grpSp>
        <p:nvGrpSpPr>
          <p:cNvPr id="7" name="Grupo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Oval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0" name="Grupo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Conector Reto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ector Reto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upo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Oval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6" name="Grupo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Conector Reto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ector Reto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pt-BR" smtClean="0"/>
              <a:t>Editar estilos de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 rtl="0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 rtlCol="0"/>
          <a:lstStyle/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pt-BR" smtClean="0"/>
              <a:t>Editar estilos de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 rtl="0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pt-BR" smtClean="0"/>
              <a:t>Editar estilos de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 rtl="0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rtlCol="0" anchor="b">
            <a:normAutofit/>
          </a:bodyPr>
          <a:lstStyle>
            <a:lvl1pPr algn="ctr" rtl="0">
              <a:lnSpc>
                <a:spcPct val="90000"/>
              </a:lnSpc>
              <a:defRPr sz="4800" b="0" cap="none" baseline="0"/>
            </a:lvl1pPr>
          </a:lstStyle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rtlCol="0" anchor="t"/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 rtl="0"/>
              <a:t>‹nº›</a:t>
            </a:fld>
            <a:endParaRPr/>
          </a:p>
        </p:txBody>
      </p:sp>
      <p:grpSp>
        <p:nvGrpSpPr>
          <p:cNvPr id="13" name="Grupo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Oval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upo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Conector Reto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Conector Reto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pt-BR" smtClean="0"/>
              <a:t>Editar estilos de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 baseline="0"/>
            </a:lvl8pPr>
            <a:lvl9pPr algn="l" rtl="0">
              <a:defRPr sz="1800" baseline="0"/>
            </a:lvl9pPr>
          </a:lstStyle>
          <a:p>
            <a:pPr lvl="0" rtl="0"/>
            <a:r>
              <a:rPr lang="pt-BR" smtClean="0"/>
              <a:t>Editar estilos de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 rtl="0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pt-BR" smtClean="0"/>
              <a:t>Editar estilos de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pt-BR" smtClean="0"/>
              <a:t>Editar estilos de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 rtl="0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 rtl="0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 rtl="0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 baseline="0"/>
            </a:lvl8pPr>
            <a:lvl9pPr algn="l" rtl="0">
              <a:defRPr sz="1600" baseline="0"/>
            </a:lvl9pPr>
          </a:lstStyle>
          <a:p>
            <a:pPr lvl="0" rtl="0"/>
            <a:r>
              <a:rPr lang="pt-BR" smtClean="0"/>
              <a:t>Editar estilos de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 rtl="0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8" name="Retângulo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/>
          </a:p>
        </p:txBody>
      </p:sp>
      <p:sp>
        <p:nvSpPr>
          <p:cNvPr id="3" name="Espaço Reservado para Imagem 2" descr="Um espaço reservado vazio para adicionar uma imagem. Clique no espaço reservado e selecione a imagem que você deseja adicionar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 rtl="0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sz="2400"/>
          </a:p>
        </p:txBody>
      </p:sp>
      <p:sp>
        <p:nvSpPr>
          <p:cNvPr id="8" name="Retângulo arredondado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t>Clique para editar o texto Mestre</a:t>
            </a:r>
          </a:p>
          <a:p>
            <a:pPr lvl="1" rtl="0"/>
            <a:r>
              <a:t>Segundo nível</a:t>
            </a:r>
          </a:p>
          <a:p>
            <a:pPr lvl="2" rtl="0"/>
            <a:r>
              <a:t>Terceiro nível</a:t>
            </a:r>
          </a:p>
          <a:p>
            <a:pPr lvl="3" rtl="0"/>
            <a:r>
              <a:t>Quarto nível</a:t>
            </a:r>
          </a:p>
          <a:p>
            <a:pPr lvl="4" rtl="0"/>
            <a:r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DF28FB93-0A08-4E7D-8E63-9EFA29F1E093}" type="slidenum">
              <a:rPr/>
              <a:pPr rtl="0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ABE8-D9EB-4ADA-BF47-47F9E860BA01}" type="slidenum">
              <a:rPr lang="pt-BR" smtClean="0"/>
              <a:t>1</a:t>
            </a:fld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413892" y="2348880"/>
            <a:ext cx="10083313" cy="1625599"/>
          </a:xfrm>
          <a:prstGeom prst="rect">
            <a:avLst/>
          </a:prstGeom>
        </p:spPr>
        <p:txBody>
          <a:bodyPr rtlCol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/>
              <a:t>Resultados dos trabalhos dos grupos:</a:t>
            </a:r>
            <a:br>
              <a:rPr lang="pt-br" b="1" dirty="0" smtClean="0"/>
            </a:br>
            <a:endParaRPr lang="pt-br" b="1" i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718148" y="3693698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i="1" dirty="0" smtClean="0">
                <a:solidFill>
                  <a:schemeClr val="tx1">
                    <a:lumMod val="95000"/>
                  </a:schemeClr>
                </a:solidFill>
              </a:rPr>
              <a:t>Propostas de Enunciados</a:t>
            </a:r>
            <a:endParaRPr lang="pt-BR" sz="3600" b="1" dirty="0"/>
          </a:p>
        </p:txBody>
      </p:sp>
      <p:pic>
        <p:nvPicPr>
          <p:cNvPr id="6" name="Imagem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96" y="476671"/>
            <a:ext cx="11089232" cy="125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63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125860" y="476672"/>
            <a:ext cx="10675025" cy="1785888"/>
          </a:xfrm>
        </p:spPr>
        <p:txBody>
          <a:bodyPr rtlCol="0">
            <a:normAutofit fontScale="90000"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/>
            </a:r>
            <a:br>
              <a:rPr lang="pt-BR" b="1" dirty="0" smtClean="0">
                <a:solidFill>
                  <a:schemeClr val="tx2"/>
                </a:solidFill>
              </a:rPr>
            </a:br>
            <a:r>
              <a:rPr lang="pt-BR" b="1" dirty="0">
                <a:solidFill>
                  <a:schemeClr val="tx2"/>
                </a:solidFill>
              </a:rPr>
              <a:t/>
            </a:r>
            <a:br>
              <a:rPr lang="pt-BR" b="1" dirty="0">
                <a:solidFill>
                  <a:schemeClr val="tx2"/>
                </a:solidFill>
              </a:rPr>
            </a:br>
            <a:r>
              <a:rPr lang="pt-BR" sz="2000" b="1" dirty="0" smtClean="0">
                <a:solidFill>
                  <a:srgbClr val="C00000"/>
                </a:solidFill>
              </a:rPr>
              <a:t/>
            </a:r>
            <a:br>
              <a:rPr lang="pt-BR" sz="2000" b="1" dirty="0" smtClean="0">
                <a:solidFill>
                  <a:srgbClr val="C00000"/>
                </a:solidFill>
              </a:rPr>
            </a:br>
            <a:r>
              <a:rPr lang="pt-BR" b="1" dirty="0">
                <a:solidFill>
                  <a:schemeClr val="tx2"/>
                </a:solidFill>
              </a:rPr>
              <a:t>Grupo 4</a:t>
            </a:r>
            <a:br>
              <a:rPr lang="pt-BR" b="1" dirty="0">
                <a:solidFill>
                  <a:schemeClr val="tx2"/>
                </a:solidFill>
              </a:rPr>
            </a:br>
            <a:r>
              <a:rPr lang="pt-BR" sz="2900" b="1" dirty="0"/>
              <a:t>Tema: Prova (admissibilidade; validade; valoração) cadeia de custódia</a:t>
            </a:r>
            <a:br>
              <a:rPr lang="pt-BR" sz="2900" b="1" dirty="0"/>
            </a:br>
            <a:endParaRPr lang="pt-BR" sz="2900" b="1" dirty="0"/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995528" y="2564904"/>
            <a:ext cx="10139444" cy="3312368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r>
              <a:rPr lang="pt-BR" sz="3800" b="1" dirty="0" smtClean="0">
                <a:latin typeface="+mj-lt"/>
                <a:ea typeface="+mj-ea"/>
                <a:cs typeface="+mj-cs"/>
              </a:rPr>
              <a:t>Enunciado n. 9</a:t>
            </a:r>
          </a:p>
          <a:p>
            <a:pPr marL="0" indent="0" algn="just">
              <a:buNone/>
            </a:pPr>
            <a:r>
              <a:rPr lang="pt-BR" sz="3200" dirty="0" smtClean="0">
                <a:latin typeface="+mj-lt"/>
                <a:ea typeface="+mj-ea"/>
                <a:cs typeface="+mj-cs"/>
              </a:rPr>
              <a:t>O </a:t>
            </a:r>
            <a:r>
              <a:rPr lang="pt-BR" sz="3200" dirty="0" smtClean="0">
                <a:latin typeface="+mj-lt"/>
                <a:ea typeface="+mj-ea"/>
                <a:cs typeface="+mj-cs"/>
              </a:rPr>
              <a:t>mandado de busca e apreensão domiciliar autoriza a entrada em imóvel distinto desde que contíguo ou geminado, caracterizada a utilização simultânea, uma vez verificada tal vinculação</a:t>
            </a:r>
            <a:r>
              <a:rPr lang="pt-BR" sz="3200" dirty="0" smtClean="0"/>
              <a:t> </a:t>
            </a:r>
            <a:r>
              <a:rPr lang="pt-BR" sz="3200" dirty="0"/>
              <a:t>durante a execução da </a:t>
            </a:r>
            <a:r>
              <a:rPr lang="pt-BR" sz="3200" dirty="0" smtClean="0"/>
              <a:t>diligência autorizada</a:t>
            </a:r>
            <a:r>
              <a:rPr lang="pt-BR" sz="3200" dirty="0" smtClean="0">
                <a:latin typeface="+mj-lt"/>
                <a:ea typeface="+mj-ea"/>
                <a:cs typeface="+mj-cs"/>
              </a:rPr>
              <a:t>.</a:t>
            </a:r>
          </a:p>
          <a:p>
            <a:pPr marL="0" indent="0" algn="just">
              <a:buNone/>
            </a:pPr>
            <a:endParaRPr lang="pt-BR" sz="12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6616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995528" y="2564904"/>
            <a:ext cx="10139444" cy="3312368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r>
              <a:rPr lang="pt-BR" sz="3200" b="1" dirty="0" smtClean="0">
                <a:latin typeface="+mj-lt"/>
                <a:ea typeface="+mj-ea"/>
                <a:cs typeface="+mj-cs"/>
              </a:rPr>
              <a:t>Enunciado </a:t>
            </a:r>
            <a:r>
              <a:rPr lang="pt-BR" sz="3200" b="1" dirty="0" smtClean="0">
                <a:latin typeface="+mj-lt"/>
                <a:ea typeface="+mj-ea"/>
                <a:cs typeface="+mj-cs"/>
              </a:rPr>
              <a:t>n. 10</a:t>
            </a:r>
          </a:p>
          <a:p>
            <a:pPr marL="0" indent="0" algn="just">
              <a:buNone/>
            </a:pPr>
            <a:r>
              <a:rPr lang="pt-BR" sz="3200" b="1" dirty="0" smtClean="0">
                <a:latin typeface="+mj-lt"/>
                <a:ea typeface="+mj-ea"/>
                <a:cs typeface="+mj-cs"/>
              </a:rPr>
              <a:t>Qualquer </a:t>
            </a:r>
            <a:r>
              <a:rPr lang="pt-BR" sz="3200" b="1" dirty="0" smtClean="0">
                <a:latin typeface="+mj-lt"/>
                <a:ea typeface="+mj-ea"/>
                <a:cs typeface="+mj-cs"/>
              </a:rPr>
              <a:t>pessoa capaz que trabalhe ou habite o imóvel poderá autorizar o ingresso no domicílio.</a:t>
            </a:r>
          </a:p>
          <a:p>
            <a:pPr marL="0" indent="0" algn="just">
              <a:buNone/>
            </a:pPr>
            <a:endParaRPr lang="pt-BR" sz="12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ítulo 1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pt-BR" sz="2000" b="1" dirty="0" smtClean="0">
                <a:solidFill>
                  <a:schemeClr val="tx2"/>
                </a:solidFill>
              </a:rPr>
              <a:t/>
            </a:r>
            <a:br>
              <a:rPr lang="pt-BR" sz="2000" b="1" dirty="0" smtClean="0">
                <a:solidFill>
                  <a:schemeClr val="tx2"/>
                </a:solidFill>
              </a:rPr>
            </a:br>
            <a:r>
              <a:rPr lang="pt-BR" b="1" dirty="0">
                <a:solidFill>
                  <a:schemeClr val="tx2"/>
                </a:solidFill>
              </a:rPr>
              <a:t>Grupo 4</a:t>
            </a:r>
            <a:br>
              <a:rPr lang="pt-BR" b="1" dirty="0">
                <a:solidFill>
                  <a:schemeClr val="tx2"/>
                </a:solidFill>
              </a:rPr>
            </a:br>
            <a:r>
              <a:rPr lang="pt-BR" b="1" dirty="0"/>
              <a:t>Tema: Prova (admissibilidade; validade; valoração) cadeia de </a:t>
            </a:r>
            <a:r>
              <a:rPr lang="pt-BR" b="1" dirty="0" smtClean="0"/>
              <a:t>custódia</a:t>
            </a:r>
            <a:endParaRPr lang="pt-BR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68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995528" y="908720"/>
            <a:ext cx="10805357" cy="1353840"/>
          </a:xfrm>
        </p:spPr>
        <p:txBody>
          <a:bodyPr rtlCol="0">
            <a:normAutofit fontScale="90000"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Grupo 4</a:t>
            </a:r>
            <a:br>
              <a:rPr lang="pt-BR" b="1" dirty="0">
                <a:solidFill>
                  <a:schemeClr val="tx2"/>
                </a:solidFill>
              </a:rPr>
            </a:br>
            <a:r>
              <a:rPr lang="pt-BR" b="1" dirty="0"/>
              <a:t>Tema: Prova (admissibilidade; validade; valoração) cadeia de custódia</a:t>
            </a:r>
            <a:r>
              <a:rPr lang="pt-BR" sz="2000" b="1" dirty="0" smtClean="0">
                <a:solidFill>
                  <a:srgbClr val="C00000"/>
                </a:solidFill>
              </a:rPr>
              <a:t/>
            </a:r>
            <a:br>
              <a:rPr lang="pt-BR" sz="2000" b="1" dirty="0" smtClean="0">
                <a:solidFill>
                  <a:srgbClr val="C00000"/>
                </a:solidFill>
              </a:rPr>
            </a:br>
            <a:endParaRPr lang="pt-BR" sz="1200" dirty="0">
              <a:solidFill>
                <a:srgbClr val="FF0000"/>
              </a:solidFill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995528" y="2564904"/>
            <a:ext cx="10139444" cy="3312368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r>
              <a:rPr lang="pt-BR" sz="3500" b="1" dirty="0" smtClean="0">
                <a:latin typeface="+mj-lt"/>
                <a:ea typeface="+mj-ea"/>
                <a:cs typeface="+mj-cs"/>
              </a:rPr>
              <a:t>Enunciado </a:t>
            </a:r>
            <a:r>
              <a:rPr lang="pt-BR" sz="3500" b="1" dirty="0" smtClean="0">
                <a:latin typeface="+mj-lt"/>
                <a:ea typeface="+mj-ea"/>
                <a:cs typeface="+mj-cs"/>
              </a:rPr>
              <a:t>n. 11</a:t>
            </a:r>
            <a:endParaRPr lang="pt-BR" sz="3500" b="1" dirty="0"/>
          </a:p>
          <a:p>
            <a:pPr marL="0" indent="0" algn="just">
              <a:buNone/>
            </a:pPr>
            <a:r>
              <a:rPr lang="pt-BR" sz="3200" b="1" dirty="0" smtClean="0">
                <a:latin typeface="+mj-lt"/>
                <a:ea typeface="+mj-ea"/>
                <a:cs typeface="+mj-cs"/>
              </a:rPr>
              <a:t>O descumprimento da cadeia de custódia, por si só, não invalida a prova obtida.</a:t>
            </a:r>
          </a:p>
          <a:p>
            <a:pPr marL="0" indent="0" algn="just">
              <a:buNone/>
            </a:pPr>
            <a:endParaRPr lang="pt-BR" sz="12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9885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995528" y="908720"/>
            <a:ext cx="10805357" cy="1353840"/>
          </a:xfrm>
        </p:spPr>
        <p:txBody>
          <a:bodyPr rtlCol="0">
            <a:normAutofit fontScale="90000"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/>
            </a:r>
            <a:br>
              <a:rPr lang="pt-BR" b="1" dirty="0" smtClean="0">
                <a:solidFill>
                  <a:schemeClr val="tx2"/>
                </a:solidFill>
              </a:rPr>
            </a:br>
            <a:r>
              <a:rPr lang="pt-BR" b="1" dirty="0" smtClean="0">
                <a:solidFill>
                  <a:schemeClr val="tx2"/>
                </a:solidFill>
              </a:rPr>
              <a:t/>
            </a:r>
            <a:br>
              <a:rPr lang="pt-BR" b="1" dirty="0" smtClean="0">
                <a:solidFill>
                  <a:schemeClr val="tx2"/>
                </a:solidFill>
              </a:rPr>
            </a:br>
            <a:r>
              <a:rPr lang="pt-BR" b="1" dirty="0" smtClean="0">
                <a:solidFill>
                  <a:schemeClr val="tx2"/>
                </a:solidFill>
              </a:rPr>
              <a:t>Grupo </a:t>
            </a:r>
            <a:r>
              <a:rPr lang="pt-BR" b="1" dirty="0">
                <a:solidFill>
                  <a:schemeClr val="tx2"/>
                </a:solidFill>
              </a:rPr>
              <a:t>4</a:t>
            </a:r>
            <a:br>
              <a:rPr lang="pt-BR" b="1" dirty="0">
                <a:solidFill>
                  <a:schemeClr val="tx2"/>
                </a:solidFill>
              </a:rPr>
            </a:br>
            <a:r>
              <a:rPr lang="pt-BR" b="1" dirty="0"/>
              <a:t>Tema: Prova (admissibilidade; validade; valoração) cadeia de custódia</a:t>
            </a:r>
            <a:r>
              <a:rPr lang="pt-BR" b="1" dirty="0" smtClean="0">
                <a:solidFill>
                  <a:srgbClr val="C00000"/>
                </a:solidFill>
              </a:rPr>
              <a:t/>
            </a:r>
            <a:br>
              <a:rPr lang="pt-BR" b="1" dirty="0" smtClean="0">
                <a:solidFill>
                  <a:srgbClr val="C00000"/>
                </a:solidFill>
              </a:rPr>
            </a:b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995528" y="2564904"/>
            <a:ext cx="10139444" cy="3312368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r>
              <a:rPr lang="pt-BR" sz="3500" b="1" dirty="0" smtClean="0">
                <a:latin typeface="+mj-lt"/>
                <a:ea typeface="+mj-ea"/>
                <a:cs typeface="+mj-cs"/>
              </a:rPr>
              <a:t>Enunciado n. 12</a:t>
            </a:r>
          </a:p>
          <a:p>
            <a:pPr marL="0" indent="0" algn="just">
              <a:buNone/>
            </a:pPr>
            <a:r>
              <a:rPr lang="pt-BR" sz="3200" dirty="0" smtClean="0">
                <a:latin typeface="+mj-lt"/>
                <a:ea typeface="+mj-ea"/>
                <a:cs typeface="+mj-cs"/>
              </a:rPr>
              <a:t>A </a:t>
            </a:r>
            <a:r>
              <a:rPr lang="pt-BR" sz="3200" dirty="0" smtClean="0">
                <a:latin typeface="+mj-lt"/>
                <a:ea typeface="+mj-ea"/>
                <a:cs typeface="+mj-cs"/>
              </a:rPr>
              <a:t>cadeia de custódia não exclui a utilização de outros meios, desde que preservada a integridade da prova produzida. </a:t>
            </a:r>
          </a:p>
          <a:p>
            <a:pPr marL="0" indent="0" algn="just">
              <a:buNone/>
            </a:pPr>
            <a:endParaRPr lang="pt-BR" sz="12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7475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995528" y="908720"/>
            <a:ext cx="10805357" cy="1353840"/>
          </a:xfrm>
        </p:spPr>
        <p:txBody>
          <a:bodyPr rtlCol="0">
            <a:normAutofit fontScale="90000"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Grupo 4</a:t>
            </a:r>
            <a:br>
              <a:rPr lang="pt-BR" b="1" dirty="0">
                <a:solidFill>
                  <a:schemeClr val="tx2"/>
                </a:solidFill>
              </a:rPr>
            </a:br>
            <a:r>
              <a:rPr lang="pt-BR" b="1" dirty="0"/>
              <a:t>Tema: Prova (admissibilidade; validade; valoração) cadeia de custódia</a:t>
            </a:r>
            <a:r>
              <a:rPr lang="pt-BR" sz="2000" b="1" dirty="0">
                <a:solidFill>
                  <a:srgbClr val="C00000"/>
                </a:solidFill>
              </a:rPr>
              <a:t/>
            </a:r>
            <a:br>
              <a:rPr lang="pt-BR" sz="2000" b="1" dirty="0">
                <a:solidFill>
                  <a:srgbClr val="C00000"/>
                </a:solidFill>
              </a:rPr>
            </a:br>
            <a:endParaRPr lang="pt-BR" sz="1200" dirty="0">
              <a:solidFill>
                <a:srgbClr val="FF0000"/>
              </a:solidFill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995528" y="2564904"/>
            <a:ext cx="10139444" cy="3312368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r>
              <a:rPr lang="pt-BR" sz="4100" b="1" dirty="0" smtClean="0">
                <a:latin typeface="+mj-lt"/>
                <a:ea typeface="+mj-ea"/>
                <a:cs typeface="+mj-cs"/>
              </a:rPr>
              <a:t>Enunciado </a:t>
            </a:r>
            <a:r>
              <a:rPr lang="pt-BR" sz="4100" b="1" dirty="0" smtClean="0">
                <a:latin typeface="+mj-lt"/>
                <a:ea typeface="+mj-ea"/>
                <a:cs typeface="+mj-cs"/>
              </a:rPr>
              <a:t>n. 13</a:t>
            </a:r>
            <a:endParaRPr lang="pt-BR" sz="4100" b="1" dirty="0" smtClean="0">
              <a:latin typeface="+mj-lt"/>
              <a:ea typeface="+mj-ea"/>
              <a:cs typeface="+mj-cs"/>
            </a:endParaRPr>
          </a:p>
          <a:p>
            <a:pPr marL="0" indent="0" algn="just">
              <a:buNone/>
            </a:pPr>
            <a:r>
              <a:rPr lang="pt-BR" sz="3500" dirty="0" smtClean="0"/>
              <a:t>O </a:t>
            </a:r>
            <a:r>
              <a:rPr lang="pt-BR" sz="3500" dirty="0"/>
              <a:t>procedimento disposto no artigo 158-A e seguintes - cadeia de custódia - aplica-se exclusivamente aos vestígios recolhidos no local do crime ou no corpo da vítima e àqueles destinados a qualquer tipo de exame técnico/pericial</a:t>
            </a:r>
            <a:r>
              <a:rPr lang="pt-BR" sz="3500" dirty="0" smtClean="0"/>
              <a:t>.</a:t>
            </a:r>
          </a:p>
          <a:p>
            <a:pPr marL="0" indent="0" algn="just">
              <a:buNone/>
            </a:pPr>
            <a:endParaRPr lang="pt-BR" sz="12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0657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995363" y="908050"/>
            <a:ext cx="10806112" cy="13541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b="1" dirty="0" smtClean="0">
                <a:solidFill>
                  <a:schemeClr val="tx2"/>
                </a:solidFill>
              </a:rPr>
              <a:t>Grupo 5</a:t>
            </a: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/>
              <a:t>Tema: Colaboração Premiada</a:t>
            </a:r>
            <a:endParaRPr lang="pt-BR" sz="2700" dirty="0">
              <a:solidFill>
                <a:srgbClr val="FF0000"/>
              </a:solidFill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995363" y="2565400"/>
            <a:ext cx="10139362" cy="3311525"/>
          </a:xfrm>
        </p:spPr>
        <p:txBody>
          <a:bodyPr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pt-BR" sz="3500" b="1" dirty="0" smtClean="0">
                <a:latin typeface="+mj-lt"/>
                <a:ea typeface="+mj-ea"/>
                <a:cs typeface="+mj-cs"/>
              </a:rPr>
              <a:t>Enunciado </a:t>
            </a:r>
            <a:r>
              <a:rPr lang="pt-BR" sz="3500" b="1" dirty="0" smtClean="0">
                <a:latin typeface="+mj-lt"/>
                <a:ea typeface="+mj-ea"/>
                <a:cs typeface="+mj-cs"/>
              </a:rPr>
              <a:t>n. 14 </a:t>
            </a:r>
            <a:endParaRPr lang="pt-BR" sz="3500" b="1" dirty="0">
              <a:latin typeface="+mj-lt"/>
              <a:ea typeface="+mj-ea"/>
              <a:cs typeface="+mj-cs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pt-BR" sz="3200" dirty="0" smtClean="0"/>
              <a:t>O </a:t>
            </a:r>
            <a:r>
              <a:rPr lang="pt-BR" sz="3200" dirty="0"/>
              <a:t>acordo de colaboração premiada não pode prever limitação de pena, por se tratar de matéria sob reserva de jurisdição.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900" b="1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12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3696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995363" y="908050"/>
            <a:ext cx="10806112" cy="13541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b="1" dirty="0" smtClean="0">
                <a:solidFill>
                  <a:schemeClr val="tx2"/>
                </a:solidFill>
              </a:rPr>
              <a:t>Grupo 5</a:t>
            </a: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/>
              <a:t>Tema: Colaboração Premiada</a:t>
            </a:r>
            <a:endParaRPr lang="pt-BR" sz="2700" dirty="0">
              <a:solidFill>
                <a:srgbClr val="FF0000"/>
              </a:solidFill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995363" y="2565400"/>
            <a:ext cx="10139362" cy="3311525"/>
          </a:xfrm>
        </p:spPr>
        <p:txBody>
          <a:bodyPr>
            <a:normAutofit lnSpcReduction="10000"/>
          </a:bodyPr>
          <a:lstStyle/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pt-BR" sz="3200" b="1" dirty="0" smtClean="0">
                <a:latin typeface="+mj-lt"/>
                <a:ea typeface="+mj-ea"/>
                <a:cs typeface="+mj-cs"/>
              </a:rPr>
              <a:t>Enunciado </a:t>
            </a:r>
            <a:r>
              <a:rPr lang="pt-BR" sz="3200" b="1" dirty="0" smtClean="0">
                <a:latin typeface="+mj-lt"/>
                <a:ea typeface="+mj-ea"/>
                <a:cs typeface="+mj-cs"/>
              </a:rPr>
              <a:t>n. 15</a:t>
            </a:r>
            <a:endParaRPr lang="pt-BR" sz="3200" b="1" dirty="0">
              <a:latin typeface="+mj-lt"/>
              <a:ea typeface="+mj-ea"/>
              <a:cs typeface="+mj-cs"/>
            </a:endParaRP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pt-BR" sz="3200" dirty="0" smtClean="0"/>
              <a:t>Não </a:t>
            </a:r>
            <a:r>
              <a:rPr lang="pt-BR" sz="3200" dirty="0"/>
              <a:t>cabe ao </a:t>
            </a:r>
            <a:r>
              <a:rPr lang="pt-BR" sz="3200" dirty="0" smtClean="0"/>
              <a:t>juízo </a:t>
            </a:r>
            <a:r>
              <a:rPr lang="pt-BR" sz="3200" dirty="0"/>
              <a:t>analisar, no momento da </a:t>
            </a:r>
            <a:r>
              <a:rPr lang="pt-BR" sz="3200" dirty="0" smtClean="0"/>
              <a:t>homologação </a:t>
            </a:r>
            <a:r>
              <a:rPr lang="pt-BR" sz="3200" dirty="0"/>
              <a:t>da </a:t>
            </a:r>
            <a:r>
              <a:rPr lang="pt-BR" sz="3200" dirty="0" smtClean="0"/>
              <a:t>colaboração </a:t>
            </a:r>
            <a:r>
              <a:rPr lang="pt-BR" sz="3200" dirty="0"/>
              <a:t>premiada a utilidade e </a:t>
            </a:r>
            <a:r>
              <a:rPr lang="pt-BR" sz="3200" dirty="0" smtClean="0"/>
              <a:t>relevância </a:t>
            </a:r>
            <a:r>
              <a:rPr lang="pt-BR" sz="3200" dirty="0"/>
              <a:t>final das </a:t>
            </a:r>
            <a:r>
              <a:rPr lang="pt-BR" sz="3200" dirty="0" smtClean="0"/>
              <a:t>informações </a:t>
            </a:r>
            <a:r>
              <a:rPr lang="pt-BR" sz="3200" dirty="0"/>
              <a:t>prestadas pelo colaborador. </a:t>
            </a:r>
            <a:r>
              <a:rPr lang="pt-BR" sz="3200" dirty="0"/>
              <a:t>Entretanto, deverá fazer analise de adequação do potencial das informações para o atingimento dos resultados </a:t>
            </a:r>
            <a:r>
              <a:rPr lang="pt-BR" sz="3200" dirty="0" smtClean="0"/>
              <a:t>mínimos </a:t>
            </a:r>
            <a:r>
              <a:rPr lang="pt-BR" sz="3200" dirty="0"/>
              <a:t>previstos nos incisos do caput do artigo 4o. </a:t>
            </a:r>
            <a:r>
              <a:rPr lang="pt-BR" sz="3200" dirty="0"/>
              <a:t>da lei </a:t>
            </a:r>
            <a:r>
              <a:rPr lang="pt-BR" sz="3200" dirty="0" smtClean="0"/>
              <a:t>12.850.</a:t>
            </a:r>
            <a:endParaRPr lang="pt-BR" sz="3200" dirty="0"/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12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57752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995363" y="908050"/>
            <a:ext cx="10806112" cy="13541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b="1" dirty="0" smtClean="0">
                <a:solidFill>
                  <a:schemeClr val="tx2"/>
                </a:solidFill>
              </a:rPr>
              <a:t/>
            </a:r>
            <a:br>
              <a:rPr lang="pt-BR" b="1" dirty="0" smtClean="0">
                <a:solidFill>
                  <a:schemeClr val="tx2"/>
                </a:solidFill>
              </a:rPr>
            </a:br>
            <a:r>
              <a:rPr lang="pt-BR" b="1" dirty="0" smtClean="0">
                <a:solidFill>
                  <a:schemeClr val="tx2"/>
                </a:solidFill>
              </a:rPr>
              <a:t>Grupo 5</a:t>
            </a:r>
            <a:r>
              <a:rPr lang="pt-BR" sz="2000" b="1" dirty="0" smtClean="0">
                <a:solidFill>
                  <a:srgbClr val="C00000"/>
                </a:solidFill>
              </a:rPr>
              <a:t/>
            </a:r>
            <a:br>
              <a:rPr lang="pt-BR" sz="2000" b="1" dirty="0" smtClean="0">
                <a:solidFill>
                  <a:srgbClr val="C00000"/>
                </a:solidFill>
              </a:rPr>
            </a:br>
            <a:r>
              <a:rPr lang="pt-BR" b="1" dirty="0" smtClean="0"/>
              <a:t>Tema</a:t>
            </a:r>
            <a:r>
              <a:rPr lang="pt-BR" b="1" dirty="0"/>
              <a:t>: Colaboração Premiada</a:t>
            </a:r>
            <a:endParaRPr lang="pt-BR" b="1" dirty="0"/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995363" y="2565400"/>
            <a:ext cx="10139362" cy="3311525"/>
          </a:xfrm>
        </p:spPr>
        <p:txBody>
          <a:bodyPr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pt-BR" sz="3500" b="1" dirty="0" smtClean="0">
                <a:latin typeface="+mj-lt"/>
                <a:ea typeface="+mj-ea"/>
                <a:cs typeface="+mj-cs"/>
              </a:rPr>
              <a:t>Enunciado </a:t>
            </a:r>
            <a:r>
              <a:rPr lang="pt-BR" sz="3500" b="1" dirty="0" smtClean="0">
                <a:latin typeface="+mj-lt"/>
                <a:ea typeface="+mj-ea"/>
                <a:cs typeface="+mj-cs"/>
              </a:rPr>
              <a:t>n. 16</a:t>
            </a:r>
            <a:endParaRPr lang="pt-BR" sz="3500" b="1" dirty="0">
              <a:latin typeface="+mj-lt"/>
              <a:ea typeface="+mj-ea"/>
              <a:cs typeface="+mj-cs"/>
            </a:endParaRP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pt-BR" sz="3200" dirty="0" smtClean="0"/>
              <a:t>Caso </a:t>
            </a:r>
            <a:r>
              <a:rPr lang="pt-BR" sz="3200" dirty="0"/>
              <a:t>o julgador verifique que os </a:t>
            </a:r>
            <a:r>
              <a:rPr lang="pt-BR" sz="3200" dirty="0" smtClean="0"/>
              <a:t>benefícios </a:t>
            </a:r>
            <a:r>
              <a:rPr lang="pt-BR" sz="3200" dirty="0"/>
              <a:t>concedidos ao delator são desproporcionais à relevância de suas informações para elucidação dos fatos deverá devolver ao Ministério Público para renegociação</a:t>
            </a:r>
            <a:r>
              <a:rPr lang="pt-BR" sz="1600" dirty="0"/>
              <a:t>.	</a:t>
            </a:r>
          </a:p>
        </p:txBody>
      </p:sp>
    </p:spTree>
    <p:extLst>
      <p:ext uri="{BB962C8B-B14F-4D97-AF65-F5344CB8AC3E}">
        <p14:creationId xmlns:p14="http://schemas.microsoft.com/office/powerpoint/2010/main" val="297032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995363" y="908050"/>
            <a:ext cx="10806112" cy="135413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tx2"/>
                </a:solidFill>
              </a:rPr>
              <a:t>Grupo 5</a:t>
            </a: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sz="2900" b="1" dirty="0"/>
              <a:t>Tema: Colaboração Premiada</a:t>
            </a:r>
            <a:endParaRPr lang="pt-BR" sz="2900" b="1" dirty="0"/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995363" y="2565400"/>
            <a:ext cx="10139362" cy="3311525"/>
          </a:xfrm>
        </p:spPr>
        <p:txBody>
          <a:bodyPr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pt-BR" sz="3500" b="1" dirty="0" smtClean="0">
                <a:latin typeface="+mj-lt"/>
                <a:ea typeface="+mj-ea"/>
                <a:cs typeface="+mj-cs"/>
              </a:rPr>
              <a:t>Enunciado </a:t>
            </a:r>
            <a:r>
              <a:rPr lang="pt-BR" sz="3500" b="1" dirty="0" smtClean="0">
                <a:latin typeface="+mj-lt"/>
                <a:ea typeface="+mj-ea"/>
                <a:cs typeface="+mj-cs"/>
              </a:rPr>
              <a:t>n. 17</a:t>
            </a:r>
            <a:endParaRPr lang="pt-BR" sz="3500" b="1" dirty="0">
              <a:latin typeface="+mj-lt"/>
              <a:ea typeface="+mj-ea"/>
              <a:cs typeface="+mj-cs"/>
            </a:endParaRP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pt-BR" sz="3200" dirty="0" smtClean="0"/>
              <a:t>No </a:t>
            </a:r>
            <a:r>
              <a:rPr lang="pt-BR" sz="3200" dirty="0"/>
              <a:t>juízo de eficácia da colaboração em sentença ou </a:t>
            </a:r>
            <a:r>
              <a:rPr lang="pt-BR" sz="3200" dirty="0" smtClean="0"/>
              <a:t>acórdão, </a:t>
            </a:r>
            <a:r>
              <a:rPr lang="pt-BR" sz="3200" dirty="0"/>
              <a:t>o julgador poderá ajustar os </a:t>
            </a:r>
            <a:r>
              <a:rPr lang="pt-BR" sz="3200" dirty="0" smtClean="0"/>
              <a:t>benefícios </a:t>
            </a:r>
            <a:r>
              <a:rPr lang="pt-BR" sz="3200" dirty="0"/>
              <a:t>inicialmente firmados no acordo conforme o efetivo resultado oferecido pelo colaborador.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12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3780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995528" y="908720"/>
            <a:ext cx="10805357" cy="1353840"/>
          </a:xfrm>
        </p:spPr>
        <p:txBody>
          <a:bodyPr rtlCol="0">
            <a:normAutofit fontScale="90000"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Grupo </a:t>
            </a:r>
            <a:r>
              <a:rPr lang="pt-BR" b="1" dirty="0" smtClean="0">
                <a:solidFill>
                  <a:schemeClr val="tx2"/>
                </a:solidFill>
              </a:rPr>
              <a:t>6</a:t>
            </a:r>
            <a:r>
              <a:rPr lang="pt-BR" b="1" dirty="0"/>
              <a:t/>
            </a:r>
            <a:br>
              <a:rPr lang="pt-BR" b="1" dirty="0"/>
            </a:br>
            <a:r>
              <a:rPr lang="pt-BR" b="1" dirty="0"/>
              <a:t>Tema: </a:t>
            </a:r>
            <a:r>
              <a:rPr lang="pt-BR" b="1" dirty="0"/>
              <a:t>Questões  </a:t>
            </a:r>
            <a:r>
              <a:rPr lang="pt-BR" b="1" dirty="0"/>
              <a:t>específicas em acordos de colaboração premiada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995528" y="2564904"/>
            <a:ext cx="10139444" cy="3312368"/>
          </a:xfrm>
        </p:spPr>
        <p:txBody>
          <a:bodyPr rtlCol="0">
            <a:normAutofit lnSpcReduction="10000"/>
          </a:bodyPr>
          <a:lstStyle/>
          <a:p>
            <a:pPr marL="0" indent="0" algn="just">
              <a:buNone/>
            </a:pPr>
            <a:r>
              <a:rPr lang="pt-BR" sz="3800" b="1" dirty="0" smtClean="0"/>
              <a:t>Enunciado n. 18</a:t>
            </a:r>
          </a:p>
          <a:p>
            <a:pPr marL="0" indent="0" algn="just">
              <a:buNone/>
            </a:pPr>
            <a:r>
              <a:rPr lang="pt-BR" sz="3200" dirty="0"/>
              <a:t>É</a:t>
            </a:r>
            <a:r>
              <a:rPr lang="pt-BR" sz="3200" dirty="0" smtClean="0"/>
              <a:t> válido o acordo de colaboração premiada formulado apenas entre a polícia e o colaborador, acompanhado do seu defensor, na fase do inquérito, mas tal acordo só poderá oferecer a concessão de perdão judicial ou acordo de não persecução penal com a concordância do ministério público.</a:t>
            </a:r>
            <a:endParaRPr lang="pt-BR" sz="32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9959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995528" y="908720"/>
            <a:ext cx="10805357" cy="1353840"/>
          </a:xfrm>
        </p:spPr>
        <p:txBody>
          <a:bodyPr rtlCol="0">
            <a:normAutofit fontScale="90000"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Grupo 1 </a:t>
            </a:r>
            <a:r>
              <a:rPr lang="pt-BR" sz="2000" b="1" dirty="0" smtClean="0">
                <a:solidFill>
                  <a:srgbClr val="C00000"/>
                </a:solidFill>
              </a:rPr>
              <a:t/>
            </a:r>
            <a:br>
              <a:rPr lang="pt-BR" sz="2000" b="1" dirty="0" smtClean="0">
                <a:solidFill>
                  <a:srgbClr val="C00000"/>
                </a:solidFill>
              </a:rPr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Tema: Cumprimento de medidas cautelares no exterior</a:t>
            </a:r>
            <a:endParaRPr lang="pt-BR" sz="1200" dirty="0">
              <a:solidFill>
                <a:srgbClr val="FF0000"/>
              </a:solidFill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995528" y="2564904"/>
            <a:ext cx="10139444" cy="3312368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r>
              <a:rPr lang="pt-BR" sz="3500" b="1" dirty="0" smtClean="0">
                <a:latin typeface="+mj-lt"/>
                <a:ea typeface="+mj-ea"/>
                <a:cs typeface="+mj-cs"/>
              </a:rPr>
              <a:t>Enunciado n.1 </a:t>
            </a:r>
            <a:endParaRPr lang="pt-BR" sz="3500" b="1" dirty="0">
              <a:latin typeface="+mj-lt"/>
              <a:ea typeface="+mj-ea"/>
              <a:cs typeface="+mj-cs"/>
            </a:endParaRPr>
          </a:p>
          <a:p>
            <a:pPr marL="0" indent="0" algn="just">
              <a:buNone/>
            </a:pPr>
            <a:r>
              <a:rPr lang="pt-BR" sz="3200" dirty="0" smtClean="0"/>
              <a:t>Em se tratando de cooperação internacional ativa e havendo acordo bilateral dispensa-se a decisão do juiz brasileiro para o deferimento da medida cautelar no exterior.</a:t>
            </a:r>
          </a:p>
          <a:p>
            <a:pPr marL="0" indent="0" algn="just">
              <a:buNone/>
            </a:pPr>
            <a:endParaRPr lang="pt-BR" sz="12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7856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995528" y="908720"/>
            <a:ext cx="10805357" cy="1353840"/>
          </a:xfrm>
        </p:spPr>
        <p:txBody>
          <a:bodyPr rtlCol="0">
            <a:normAutofit fontScale="90000"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Grupo 6</a:t>
            </a:r>
            <a:r>
              <a:rPr lang="pt-BR" b="1" dirty="0"/>
              <a:t/>
            </a:r>
            <a:br>
              <a:rPr lang="pt-BR" b="1" dirty="0"/>
            </a:br>
            <a:r>
              <a:rPr lang="pt-BR" b="1" dirty="0"/>
              <a:t>Tema: Questões  específicas em acordos de colaboração </a:t>
            </a:r>
            <a:r>
              <a:rPr lang="pt-BR" b="1" dirty="0"/>
              <a:t>premiada</a:t>
            </a:r>
            <a:endParaRPr lang="pt-BR" b="1" dirty="0"/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995528" y="2564904"/>
            <a:ext cx="10139444" cy="3312368"/>
          </a:xfrm>
        </p:spPr>
        <p:txBody>
          <a:bodyPr rtlCol="0">
            <a:normAutofit/>
          </a:bodyPr>
          <a:lstStyle/>
          <a:p>
            <a:pPr marL="0" lvl="0" indent="0" algn="just">
              <a:buNone/>
            </a:pPr>
            <a:r>
              <a:rPr lang="pt-BR" sz="3500" b="1" dirty="0" smtClean="0"/>
              <a:t>Enunciado n. 19</a:t>
            </a:r>
          </a:p>
          <a:p>
            <a:pPr marL="0" lvl="0" indent="0" algn="just">
              <a:buNone/>
            </a:pPr>
            <a:r>
              <a:rPr lang="pt-BR" sz="3200" dirty="0" smtClean="0"/>
              <a:t>É possível a homologação de delações premiadas realizadas pela integralidade da diretoria de uma empresa, caso forneça informações úteis para a investigação envolvendo terceiros.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50974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995528" y="908720"/>
            <a:ext cx="10805357" cy="1353840"/>
          </a:xfrm>
        </p:spPr>
        <p:txBody>
          <a:bodyPr rtlCol="0">
            <a:normAutofit fontScale="90000"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Grupo 6</a:t>
            </a:r>
            <a:r>
              <a:rPr lang="pt-BR" b="1" dirty="0"/>
              <a:t/>
            </a:r>
            <a:br>
              <a:rPr lang="pt-BR" b="1" dirty="0"/>
            </a:br>
            <a:r>
              <a:rPr lang="pt-BR" b="1" dirty="0"/>
              <a:t>Tema: Questões  específicas em acordos de colaboração </a:t>
            </a:r>
            <a:r>
              <a:rPr lang="pt-BR" b="1" dirty="0"/>
              <a:t>premiada Questões  </a:t>
            </a:r>
            <a:r>
              <a:rPr lang="pt-BR" b="1" dirty="0"/>
              <a:t>específicas em acordos de colaboração premiada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995528" y="2564904"/>
            <a:ext cx="10139444" cy="3312368"/>
          </a:xfrm>
        </p:spPr>
        <p:txBody>
          <a:bodyPr rtlCol="0">
            <a:normAutofit/>
          </a:bodyPr>
          <a:lstStyle/>
          <a:p>
            <a:pPr marL="0" lvl="0" indent="0" algn="just">
              <a:buNone/>
            </a:pPr>
            <a:r>
              <a:rPr lang="pt-BR" sz="3500" b="1" dirty="0" smtClean="0"/>
              <a:t>Enunciado n. 20</a:t>
            </a:r>
          </a:p>
          <a:p>
            <a:pPr marL="0" lvl="0" indent="0" algn="just">
              <a:buNone/>
            </a:pPr>
            <a:r>
              <a:rPr lang="pt-BR" sz="3200" dirty="0"/>
              <a:t>É</a:t>
            </a:r>
            <a:r>
              <a:rPr lang="pt-BR" sz="3200" dirty="0" smtClean="0"/>
              <a:t> inadmissível a impugnação de acordo de colaboração premiada por coautores ou partícipes do colaborador, ressalvada a possibilidade de, em juízo, confrontarem as declarações do colaborador e demais elementos de prova.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53316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995528" y="908720"/>
            <a:ext cx="10805357" cy="1353840"/>
          </a:xfrm>
        </p:spPr>
        <p:txBody>
          <a:bodyPr rtlCol="0">
            <a:normAutofit fontScale="90000"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Grupo 6</a:t>
            </a:r>
            <a:r>
              <a:rPr lang="pt-BR" b="1" dirty="0"/>
              <a:t/>
            </a:r>
            <a:br>
              <a:rPr lang="pt-BR" b="1" dirty="0"/>
            </a:br>
            <a:r>
              <a:rPr lang="pt-BR" b="1" dirty="0"/>
              <a:t>Tema: Questões  específicas em acordos de colaboração </a:t>
            </a:r>
            <a:r>
              <a:rPr lang="pt-BR" b="1" dirty="0"/>
              <a:t>premiada</a:t>
            </a:r>
            <a:endParaRPr lang="pt-BR" b="1" dirty="0"/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995528" y="2564904"/>
            <a:ext cx="10139444" cy="3312368"/>
          </a:xfrm>
        </p:spPr>
        <p:txBody>
          <a:bodyPr rtlCol="0">
            <a:normAutofit/>
          </a:bodyPr>
          <a:lstStyle/>
          <a:p>
            <a:pPr marL="0" lvl="0" indent="0" algn="just">
              <a:buNone/>
            </a:pPr>
            <a:r>
              <a:rPr lang="pt-BR" sz="3500" b="1" dirty="0" smtClean="0"/>
              <a:t>Enunciado n. 21</a:t>
            </a:r>
          </a:p>
          <a:p>
            <a:pPr marL="0" lvl="0" indent="0" algn="just">
              <a:buNone/>
            </a:pPr>
            <a:r>
              <a:rPr lang="pt-BR" sz="3200" dirty="0"/>
              <a:t>A</a:t>
            </a:r>
            <a:r>
              <a:rPr lang="pt-BR" sz="3200" dirty="0" smtClean="0"/>
              <a:t> ausência de descrição da integralidade da conduta criminosa e seus autores não impede a concessão dos benefícios ao colaborador se este descreveu integralmente os fatos ilícitos para os quais concorreu.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73081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/>
            </a:r>
            <a:br>
              <a:rPr lang="pt-BR" b="1" dirty="0" smtClean="0">
                <a:solidFill>
                  <a:schemeClr val="tx2"/>
                </a:solidFill>
              </a:rPr>
            </a:br>
            <a:r>
              <a:rPr lang="pt-BR" b="1" dirty="0">
                <a:solidFill>
                  <a:schemeClr val="tx2"/>
                </a:solidFill>
              </a:rPr>
              <a:t/>
            </a:r>
            <a:br>
              <a:rPr lang="pt-BR" b="1" dirty="0">
                <a:solidFill>
                  <a:schemeClr val="tx2"/>
                </a:solidFill>
              </a:rPr>
            </a:br>
            <a:r>
              <a:rPr lang="pt-BR" b="1" dirty="0" smtClean="0">
                <a:solidFill>
                  <a:schemeClr val="tx2"/>
                </a:solidFill>
              </a:rPr>
              <a:t>Grupo </a:t>
            </a:r>
            <a:r>
              <a:rPr lang="pt-BR" b="1" dirty="0">
                <a:solidFill>
                  <a:schemeClr val="tx2"/>
                </a:solidFill>
              </a:rPr>
              <a:t>1 </a:t>
            </a:r>
            <a:r>
              <a:rPr lang="pt-BR" sz="2000" b="1" dirty="0">
                <a:solidFill>
                  <a:srgbClr val="C00000"/>
                </a:solidFill>
              </a:rPr>
              <a:t/>
            </a:r>
            <a:br>
              <a:rPr lang="pt-BR" sz="2000" b="1" dirty="0">
                <a:solidFill>
                  <a:srgbClr val="C00000"/>
                </a:solidFill>
              </a:rPr>
            </a:br>
            <a:r>
              <a:rPr lang="pt-BR" b="1" dirty="0"/>
              <a:t/>
            </a:r>
            <a:br>
              <a:rPr lang="pt-BR" b="1" dirty="0"/>
            </a:br>
            <a:r>
              <a:rPr lang="pt-BR" b="1" dirty="0"/>
              <a:t>Tema: Cumprimento de medidas cautelares no exterior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3500" b="1" dirty="0"/>
              <a:t>Enunciado </a:t>
            </a:r>
            <a:r>
              <a:rPr lang="pt-BR" sz="3500" b="1" dirty="0" smtClean="0"/>
              <a:t>n.2 </a:t>
            </a:r>
            <a:endParaRPr lang="pt-BR" sz="3500" b="1" dirty="0"/>
          </a:p>
          <a:p>
            <a:pPr marL="0" indent="0">
              <a:buNone/>
            </a:pPr>
            <a:r>
              <a:rPr lang="pt-BR" b="1" dirty="0" smtClean="0"/>
              <a:t>Recomendação</a:t>
            </a:r>
            <a:endParaRPr lang="pt-BR" b="1" dirty="0" smtClean="0"/>
          </a:p>
          <a:p>
            <a:pPr marL="0" indent="0" algn="just">
              <a:buNone/>
            </a:pPr>
            <a:r>
              <a:rPr lang="pt-BR" sz="3200" dirty="0" smtClean="0"/>
              <a:t>Ratifica a recomendação do ano passado para que cada Tribunal mantenha/crie um juízo de ligação para auxiliar nos pedidos de cooperação internacional ativos.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18743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1053852" y="2276872"/>
            <a:ext cx="9751060" cy="3312368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endParaRPr lang="pt-BR" sz="4700" b="1" dirty="0" smtClean="0"/>
          </a:p>
          <a:p>
            <a:pPr marL="0" indent="0" algn="just">
              <a:buNone/>
            </a:pPr>
            <a:r>
              <a:rPr lang="pt-BR" sz="3500" b="1" dirty="0" smtClean="0"/>
              <a:t>Enunciado n.3 </a:t>
            </a:r>
            <a:endParaRPr lang="pt-BR" sz="3500" b="1" dirty="0" smtClean="0"/>
          </a:p>
          <a:p>
            <a:pPr marL="0" indent="0" algn="just">
              <a:buNone/>
            </a:pPr>
            <a:r>
              <a:rPr lang="pt-BR" sz="3200" dirty="0"/>
              <a:t>A Justiça brasileira exerce juízo meramente </a:t>
            </a:r>
            <a:r>
              <a:rPr lang="pt-BR" sz="3200" dirty="0" err="1"/>
              <a:t>delibatório</a:t>
            </a:r>
            <a:r>
              <a:rPr lang="pt-BR" sz="3200" dirty="0"/>
              <a:t> acerca da admissão de prova produzida legalmente no </a:t>
            </a:r>
            <a:r>
              <a:rPr lang="pt-BR" sz="3200" dirty="0" smtClean="0"/>
              <a:t>estrangeiro.</a:t>
            </a:r>
            <a:endParaRPr lang="pt-BR" sz="3200" b="1" dirty="0" smtClean="0">
              <a:solidFill>
                <a:schemeClr val="tx2"/>
              </a:solidFill>
            </a:endParaRPr>
          </a:p>
        </p:txBody>
      </p:sp>
      <p:sp>
        <p:nvSpPr>
          <p:cNvPr id="3" name="Título 12"/>
          <p:cNvSpPr>
            <a:spLocks noGrp="1"/>
          </p:cNvSpPr>
          <p:nvPr>
            <p:ph type="title"/>
          </p:nvPr>
        </p:nvSpPr>
        <p:spPr>
          <a:xfrm>
            <a:off x="995528" y="908720"/>
            <a:ext cx="10805357" cy="1353840"/>
          </a:xfrm>
        </p:spPr>
        <p:txBody>
          <a:bodyPr rtlCol="0">
            <a:normAutofit fontScale="90000"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Grupo </a:t>
            </a:r>
            <a:r>
              <a:rPr lang="pt-BR" b="1" dirty="0" smtClean="0">
                <a:solidFill>
                  <a:schemeClr val="tx2"/>
                </a:solidFill>
              </a:rPr>
              <a:t>2 </a:t>
            </a:r>
            <a:r>
              <a:rPr lang="pt-BR" sz="2000" b="1" dirty="0" smtClean="0">
                <a:solidFill>
                  <a:srgbClr val="C00000"/>
                </a:solidFill>
              </a:rPr>
              <a:t/>
            </a:r>
            <a:br>
              <a:rPr lang="pt-BR" sz="2000" b="1" dirty="0" smtClean="0">
                <a:solidFill>
                  <a:srgbClr val="C00000"/>
                </a:solidFill>
              </a:rPr>
            </a:br>
            <a:r>
              <a:rPr lang="pt-BR" b="1" dirty="0" smtClean="0"/>
              <a:t>Tema</a:t>
            </a:r>
            <a:r>
              <a:rPr lang="pt-BR" b="1" dirty="0" smtClean="0"/>
              <a:t>: </a:t>
            </a:r>
            <a:r>
              <a:rPr lang="pt-BR" b="1" dirty="0" smtClean="0"/>
              <a:t>Utilização de prova produzida no exterior sem passagem pelo Judiciário</a:t>
            </a:r>
            <a:endParaRPr lang="pt-BR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37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18883" y="2132856"/>
            <a:ext cx="9751060" cy="4267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3200" b="1" dirty="0"/>
              <a:t>Enunciado </a:t>
            </a:r>
            <a:r>
              <a:rPr lang="pt-BR" sz="3200" b="1" dirty="0" smtClean="0"/>
              <a:t>n.4</a:t>
            </a:r>
            <a:endParaRPr lang="pt-BR" sz="3200" b="1" dirty="0"/>
          </a:p>
          <a:p>
            <a:pPr marL="0" indent="0" algn="just">
              <a:buNone/>
            </a:pPr>
            <a:r>
              <a:rPr lang="pt-BR" sz="3200" dirty="0" smtClean="0"/>
              <a:t>A </a:t>
            </a:r>
            <a:r>
              <a:rPr lang="pt-BR" sz="3200" dirty="0"/>
              <a:t>prova produzida em país estrangeiro rege-se pelos ditames normativos que nele vigorarem (art. 13, LINDB), e, uma vez recebida por auxílio direto ou outro meio de cooperação jurídica internacional, é admissível no Brasil se não ofender a soberania nacional, bons costumes e ordem pública (art. 17, LINDB). </a:t>
            </a:r>
            <a:endParaRPr lang="pt-BR" sz="3200" dirty="0" smtClean="0"/>
          </a:p>
          <a:p>
            <a:endParaRPr lang="pt-BR" sz="3200" dirty="0"/>
          </a:p>
        </p:txBody>
      </p:sp>
      <p:sp>
        <p:nvSpPr>
          <p:cNvPr id="6" name="Título 12"/>
          <p:cNvSpPr>
            <a:spLocks noGrp="1"/>
          </p:cNvSpPr>
          <p:nvPr>
            <p:ph type="title"/>
          </p:nvPr>
        </p:nvSpPr>
        <p:spPr>
          <a:xfrm>
            <a:off x="1218883" y="692696"/>
            <a:ext cx="9751060" cy="1168400"/>
          </a:xfrm>
        </p:spPr>
        <p:txBody>
          <a:bodyPr rtlCol="0">
            <a:normAutofit fontScale="90000"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/>
            </a:r>
            <a:br>
              <a:rPr lang="pt-BR" b="1" dirty="0" smtClean="0">
                <a:solidFill>
                  <a:schemeClr val="tx2"/>
                </a:solidFill>
              </a:rPr>
            </a:br>
            <a:r>
              <a:rPr lang="pt-BR" b="1" dirty="0" smtClean="0">
                <a:solidFill>
                  <a:schemeClr val="tx2"/>
                </a:solidFill>
              </a:rPr>
              <a:t>Grupo 2 </a:t>
            </a:r>
            <a:r>
              <a:rPr lang="pt-BR" sz="2000" b="1" dirty="0" smtClean="0">
                <a:solidFill>
                  <a:srgbClr val="C00000"/>
                </a:solidFill>
              </a:rPr>
              <a:t/>
            </a:r>
            <a:br>
              <a:rPr lang="pt-BR" sz="2000" b="1" dirty="0" smtClean="0">
                <a:solidFill>
                  <a:srgbClr val="C00000"/>
                </a:solidFill>
              </a:rPr>
            </a:br>
            <a:r>
              <a:rPr lang="pt-BR" b="1" dirty="0" smtClean="0"/>
              <a:t>Tema</a:t>
            </a:r>
            <a:r>
              <a:rPr lang="pt-BR" b="1" dirty="0" smtClean="0"/>
              <a:t>: </a:t>
            </a:r>
            <a:r>
              <a:rPr lang="pt-BR" b="1" dirty="0" smtClean="0"/>
              <a:t>Utilização de prova produzida no exterior sem passagem pelo Judiciário</a:t>
            </a:r>
            <a:endParaRPr lang="pt-BR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63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995528" y="908720"/>
            <a:ext cx="10805357" cy="1353840"/>
          </a:xfrm>
        </p:spPr>
        <p:txBody>
          <a:bodyPr rtlCol="0">
            <a:normAutofit fontScale="90000"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Grupo 3</a:t>
            </a:r>
            <a:r>
              <a:rPr lang="pt-BR" sz="2000" b="1" dirty="0" smtClean="0">
                <a:solidFill>
                  <a:srgbClr val="C00000"/>
                </a:solidFill>
              </a:rPr>
              <a:t/>
            </a:r>
            <a:br>
              <a:rPr lang="pt-BR" sz="2000" b="1" dirty="0" smtClean="0">
                <a:solidFill>
                  <a:srgbClr val="C00000"/>
                </a:solidFill>
              </a:rPr>
            </a:br>
            <a:r>
              <a:rPr lang="pt-BR" b="1" dirty="0" smtClean="0"/>
              <a:t>Tema</a:t>
            </a:r>
            <a:r>
              <a:rPr lang="pt-BR" b="1" dirty="0" smtClean="0"/>
              <a:t>: </a:t>
            </a:r>
            <a:r>
              <a:rPr lang="pt-BR" b="1" dirty="0" smtClean="0"/>
              <a:t>Prisão processual em crimes envolvendo corrupção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995528" y="2564904"/>
            <a:ext cx="10139444" cy="3312368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r>
              <a:rPr lang="pt-BR" sz="3500" b="1" dirty="0" smtClean="0">
                <a:latin typeface="+mj-lt"/>
                <a:ea typeface="+mj-ea"/>
                <a:cs typeface="+mj-cs"/>
              </a:rPr>
              <a:t>Enunciado </a:t>
            </a:r>
            <a:r>
              <a:rPr lang="pt-BR" sz="3500" b="1" dirty="0" smtClean="0">
                <a:latin typeface="+mj-lt"/>
                <a:ea typeface="+mj-ea"/>
                <a:cs typeface="+mj-cs"/>
              </a:rPr>
              <a:t>n. 5</a:t>
            </a:r>
            <a:endParaRPr lang="pt-BR" sz="3500" b="1" dirty="0">
              <a:latin typeface="+mj-lt"/>
              <a:ea typeface="+mj-ea"/>
              <a:cs typeface="+mj-cs"/>
            </a:endParaRPr>
          </a:p>
          <a:p>
            <a:pPr marL="0" indent="0" algn="just">
              <a:buNone/>
            </a:pPr>
            <a:r>
              <a:rPr lang="pt-BR" sz="3200" dirty="0"/>
              <a:t>Nos crimes relacionados à corrupção, o julgador deve considerar o valor desviado </a:t>
            </a:r>
            <a:r>
              <a:rPr lang="pt-BR" sz="3200" dirty="0"/>
              <a:t>d</a:t>
            </a:r>
            <a:r>
              <a:rPr lang="pt-BR" sz="3200" dirty="0"/>
              <a:t>os cofres públicos, para fins de decretação da prisão preventiva.</a:t>
            </a:r>
          </a:p>
          <a:p>
            <a:pPr marL="0" indent="0" algn="just">
              <a:buNone/>
            </a:pPr>
            <a:endParaRPr lang="pt-BR" sz="29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indent="0" algn="just">
              <a:buNone/>
            </a:pPr>
            <a:endParaRPr lang="pt-BR" sz="2900" b="1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indent="0" algn="just">
              <a:buNone/>
            </a:pPr>
            <a:endParaRPr lang="pt-BR" sz="12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3411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995528" y="908720"/>
            <a:ext cx="10805357" cy="1353840"/>
          </a:xfrm>
        </p:spPr>
        <p:txBody>
          <a:bodyPr rtlCol="0">
            <a:normAutofit fontScale="90000"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Grupo 3</a:t>
            </a:r>
            <a:r>
              <a:rPr lang="pt-BR" sz="2000" b="1" dirty="0" smtClean="0">
                <a:solidFill>
                  <a:srgbClr val="C00000"/>
                </a:solidFill>
              </a:rPr>
              <a:t/>
            </a:r>
            <a:br>
              <a:rPr lang="pt-BR" sz="2000" b="1" dirty="0" smtClean="0">
                <a:solidFill>
                  <a:srgbClr val="C00000"/>
                </a:solidFill>
              </a:rPr>
            </a:br>
            <a:r>
              <a:rPr lang="pt-BR" b="1" dirty="0" smtClean="0"/>
              <a:t>Tema</a:t>
            </a:r>
            <a:r>
              <a:rPr lang="pt-BR" b="1" dirty="0"/>
              <a:t>: Prisão processual em crimes envolvendo corrupção</a:t>
            </a:r>
            <a:endParaRPr lang="pt-BR" sz="1200" dirty="0">
              <a:solidFill>
                <a:srgbClr val="FF0000"/>
              </a:solidFill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995528" y="2564904"/>
            <a:ext cx="10139444" cy="3312368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endParaRPr lang="pt-BR" sz="3500" b="1" dirty="0" smtClean="0">
              <a:latin typeface="+mj-lt"/>
              <a:ea typeface="+mj-ea"/>
              <a:cs typeface="+mj-cs"/>
            </a:endParaRPr>
          </a:p>
          <a:p>
            <a:pPr marL="0" indent="0" algn="just">
              <a:buNone/>
            </a:pPr>
            <a:r>
              <a:rPr lang="pt-BR" sz="3500" b="1" dirty="0" smtClean="0">
                <a:latin typeface="+mj-lt"/>
                <a:ea typeface="+mj-ea"/>
                <a:cs typeface="+mj-cs"/>
              </a:rPr>
              <a:t>Enunciado n. 6</a:t>
            </a:r>
            <a:endParaRPr lang="pt-BR" sz="3500" b="1" dirty="0">
              <a:latin typeface="+mj-lt"/>
              <a:ea typeface="+mj-ea"/>
              <a:cs typeface="+mj-cs"/>
            </a:endParaRPr>
          </a:p>
          <a:p>
            <a:pPr marL="0" indent="0" algn="just">
              <a:buNone/>
            </a:pPr>
            <a:r>
              <a:rPr lang="pt-BR" sz="3200" dirty="0" smtClean="0"/>
              <a:t>A </a:t>
            </a:r>
            <a:r>
              <a:rPr lang="pt-BR" sz="3200" dirty="0"/>
              <a:t>idade avançada e as demais condições pessoais do réu não são óbices ao decreto de prisão preventiva.</a:t>
            </a:r>
          </a:p>
          <a:p>
            <a:pPr marL="0" indent="0" algn="just">
              <a:buNone/>
            </a:pPr>
            <a:endParaRPr lang="pt-BR" sz="2900" b="1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indent="0" algn="just">
              <a:buNone/>
            </a:pPr>
            <a:endParaRPr lang="pt-BR" sz="12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911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995528" y="908720"/>
            <a:ext cx="10805357" cy="1353840"/>
          </a:xfrm>
        </p:spPr>
        <p:txBody>
          <a:bodyPr rtlCol="0">
            <a:normAutofit fontScale="90000"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Grupo 3</a:t>
            </a:r>
            <a:r>
              <a:rPr lang="pt-BR" sz="2000" b="1" dirty="0" smtClean="0">
                <a:solidFill>
                  <a:srgbClr val="C00000"/>
                </a:solidFill>
              </a:rPr>
              <a:t/>
            </a:r>
            <a:br>
              <a:rPr lang="pt-BR" sz="2000" b="1" dirty="0" smtClean="0">
                <a:solidFill>
                  <a:srgbClr val="C00000"/>
                </a:solidFill>
              </a:rPr>
            </a:br>
            <a:r>
              <a:rPr lang="pt-BR" b="1" dirty="0" smtClean="0"/>
              <a:t>Tema</a:t>
            </a:r>
            <a:r>
              <a:rPr lang="pt-BR" b="1" dirty="0"/>
              <a:t>: Prisão processual em crimes envolvendo corrupção</a:t>
            </a:r>
            <a:endParaRPr lang="pt-BR" sz="1200" dirty="0">
              <a:solidFill>
                <a:srgbClr val="FF0000"/>
              </a:solidFill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995528" y="2348880"/>
            <a:ext cx="10139444" cy="3888432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endParaRPr lang="pt-BR" sz="5300" b="1" dirty="0" smtClean="0">
              <a:latin typeface="+mj-lt"/>
              <a:ea typeface="+mj-ea"/>
              <a:cs typeface="+mj-cs"/>
            </a:endParaRPr>
          </a:p>
          <a:p>
            <a:pPr marL="0" indent="0" algn="just">
              <a:buNone/>
            </a:pPr>
            <a:r>
              <a:rPr lang="pt-BR" sz="3500" b="1" dirty="0" smtClean="0">
                <a:latin typeface="+mj-lt"/>
                <a:ea typeface="+mj-ea"/>
                <a:cs typeface="+mj-cs"/>
              </a:rPr>
              <a:t>Enunciado n. 7</a:t>
            </a:r>
            <a:endParaRPr lang="pt-BR" sz="3500" b="1" dirty="0">
              <a:latin typeface="+mj-lt"/>
              <a:ea typeface="+mj-ea"/>
              <a:cs typeface="+mj-cs"/>
            </a:endParaRPr>
          </a:p>
          <a:p>
            <a:pPr marL="0" indent="0" algn="just">
              <a:buNone/>
            </a:pPr>
            <a:r>
              <a:rPr lang="pt-BR" sz="3200" dirty="0"/>
              <a:t>A  mera inobservância do disposto no parágrafo único do art. 316 do CPP, por si só, não autoriza a soltura do réu ou investigado.</a:t>
            </a:r>
          </a:p>
        </p:txBody>
      </p:sp>
    </p:spTree>
    <p:extLst>
      <p:ext uri="{BB962C8B-B14F-4D97-AF65-F5344CB8AC3E}">
        <p14:creationId xmlns:p14="http://schemas.microsoft.com/office/powerpoint/2010/main" val="300283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995528" y="908720"/>
            <a:ext cx="10805357" cy="1353840"/>
          </a:xfrm>
        </p:spPr>
        <p:txBody>
          <a:bodyPr rtlCol="0">
            <a:normAutofit fontScale="90000"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Grupo 4</a:t>
            </a:r>
            <a:r>
              <a:rPr lang="pt-BR" sz="2000" b="1" dirty="0" smtClean="0">
                <a:solidFill>
                  <a:srgbClr val="C00000"/>
                </a:solidFill>
              </a:rPr>
              <a:t/>
            </a:r>
            <a:br>
              <a:rPr lang="pt-BR" sz="2000" b="1" dirty="0" smtClean="0">
                <a:solidFill>
                  <a:srgbClr val="C00000"/>
                </a:solidFill>
              </a:rPr>
            </a:br>
            <a:r>
              <a:rPr lang="pt-BR" sz="2900" b="1" dirty="0"/>
              <a:t>Tema: Prova (admissibilidade; validade; valoração) cadeia de custódia</a:t>
            </a:r>
            <a:endParaRPr lang="pt-BR" sz="2900" b="1" dirty="0"/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995528" y="2564904"/>
            <a:ext cx="10139444" cy="3312368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r>
              <a:rPr lang="pt-BR" sz="3500" b="1" dirty="0" smtClean="0">
                <a:latin typeface="+mj-lt"/>
                <a:ea typeface="+mj-ea"/>
                <a:cs typeface="+mj-cs"/>
              </a:rPr>
              <a:t>Enunciado </a:t>
            </a:r>
            <a:r>
              <a:rPr lang="pt-BR" sz="3500" b="1" dirty="0" smtClean="0">
                <a:latin typeface="+mj-lt"/>
                <a:ea typeface="+mj-ea"/>
                <a:cs typeface="+mj-cs"/>
              </a:rPr>
              <a:t>n. 8</a:t>
            </a:r>
          </a:p>
          <a:p>
            <a:pPr marL="0" indent="0" algn="just">
              <a:buNone/>
            </a:pPr>
            <a:r>
              <a:rPr lang="pt-BR" sz="3200" dirty="0" smtClean="0">
                <a:latin typeface="+mj-lt"/>
                <a:ea typeface="+mj-ea"/>
                <a:cs typeface="+mj-cs"/>
              </a:rPr>
              <a:t>Não </a:t>
            </a:r>
            <a:r>
              <a:rPr lang="pt-BR" sz="3200" dirty="0" smtClean="0">
                <a:latin typeface="+mj-lt"/>
                <a:ea typeface="+mj-ea"/>
                <a:cs typeface="+mj-cs"/>
              </a:rPr>
              <a:t>sendo a pessoa com prerrogativa de foro investigada, o juiz de primeiro grau é competente para apreciar o pedido de busca domiciliar contra quem com ela coabita</a:t>
            </a:r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sz="12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0503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vros Clássicos 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574_TF02801059" id="{58C2BD0E-9CF4-4988-A455-0D3B3ED45181}" vid="{5F87256B-5156-4240-8D56-2438598BB361}"/>
    </a:ext>
  </a:extLst>
</a:theme>
</file>

<file path=ppt/theme/theme2.xml><?xml version="1.0" encoding="utf-8"?>
<a:theme xmlns:a="http://schemas.openxmlformats.org/drawingml/2006/main" name="Tema do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ooksClassic_16x9">
    <a:dk1>
      <a:srgbClr val="6A3A20"/>
    </a:dk1>
    <a:lt1>
      <a:sysClr val="window" lastClr="FFFFFF"/>
    </a:lt1>
    <a:dk2>
      <a:srgbClr val="000000"/>
    </a:dk2>
    <a:lt2>
      <a:srgbClr val="FFEDB9"/>
    </a:lt2>
    <a:accent1>
      <a:srgbClr val="6A3A20"/>
    </a:accent1>
    <a:accent2>
      <a:srgbClr val="B4914C"/>
    </a:accent2>
    <a:accent3>
      <a:srgbClr val="610606"/>
    </a:accent3>
    <a:accent4>
      <a:srgbClr val="2B3742"/>
    </a:accent4>
    <a:accent5>
      <a:srgbClr val="787A41"/>
    </a:accent5>
    <a:accent6>
      <a:srgbClr val="B95E14"/>
    </a:accent6>
    <a:hlink>
      <a:srgbClr val="2B3742"/>
    </a:hlink>
    <a:folHlink>
      <a:srgbClr val="C1A56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D80E12-3BE9-4746-820E-FFB249F467F2}">
  <ds:schemaRefs>
    <ds:schemaRef ds:uri="http://schemas.microsoft.com/office/2006/documentManagement/types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4873beb7-5857-4685-be1f-d57550cc96cc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834</TotalTime>
  <Words>748</Words>
  <Application>Microsoft Office PowerPoint</Application>
  <PresentationFormat>Personalizar</PresentationFormat>
  <Paragraphs>71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5" baseType="lpstr">
      <vt:lpstr>Arial</vt:lpstr>
      <vt:lpstr>Constantia</vt:lpstr>
      <vt:lpstr>Livros Clássicos 16X9</vt:lpstr>
      <vt:lpstr>Apresentação do PowerPoint</vt:lpstr>
      <vt:lpstr>Grupo 1   Tema: Cumprimento de medidas cautelares no exterior</vt:lpstr>
      <vt:lpstr>  Grupo 1   Tema: Cumprimento de medidas cautelares no exterior</vt:lpstr>
      <vt:lpstr>Grupo 2  Tema: Utilização de prova produzida no exterior sem passagem pelo Judiciário</vt:lpstr>
      <vt:lpstr> Grupo 2  Tema: Utilização de prova produzida no exterior sem passagem pelo Judiciário</vt:lpstr>
      <vt:lpstr>Grupo 3 Tema: Prisão processual em crimes envolvendo corrupção</vt:lpstr>
      <vt:lpstr>Grupo 3 Tema: Prisão processual em crimes envolvendo corrupção</vt:lpstr>
      <vt:lpstr>Grupo 3 Tema: Prisão processual em crimes envolvendo corrupção</vt:lpstr>
      <vt:lpstr>Grupo 4 Tema: Prova (admissibilidade; validade; valoração) cadeia de custódia</vt:lpstr>
      <vt:lpstr>   Grupo 4 Tema: Prova (admissibilidade; validade; valoração) cadeia de custódia </vt:lpstr>
      <vt:lpstr> Grupo 4 Tema: Prova (admissibilidade; validade; valoração) cadeia de custódia</vt:lpstr>
      <vt:lpstr>Grupo 4 Tema: Prova (admissibilidade; validade; valoração) cadeia de custódia </vt:lpstr>
      <vt:lpstr>  Grupo 4 Tema: Prova (admissibilidade; validade; valoração) cadeia de custódia </vt:lpstr>
      <vt:lpstr>Grupo 4 Tema: Prova (admissibilidade; validade; valoração) cadeia de custódia </vt:lpstr>
      <vt:lpstr>Grupo 5 Tema: Colaboração Premiada</vt:lpstr>
      <vt:lpstr>Grupo 5 Tema: Colaboração Premiada</vt:lpstr>
      <vt:lpstr> Grupo 5 Tema: Colaboração Premiada</vt:lpstr>
      <vt:lpstr>Grupo 5 Tema: Colaboração Premiada</vt:lpstr>
      <vt:lpstr>Grupo 6 Tema: Questões  específicas em acordos de colaboração premiada</vt:lpstr>
      <vt:lpstr>Grupo 6 Tema: Questões  específicas em acordos de colaboração premiada</vt:lpstr>
      <vt:lpstr>Grupo 6 Tema: Questões  específicas em acordos de colaboração premiada Questões  específicas em acordos de colaboração premiada</vt:lpstr>
      <vt:lpstr>Grupo 6 Tema: Questões  específicas em acordos de colaboração premiada</vt:lpstr>
    </vt:vector>
  </TitlesOfParts>
  <Company>Superior Tribunal de Justiça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Enunciados, Recomendações e Propostas legislativas</dc:title>
  <dc:creator>Victor Alves Magalhães</dc:creator>
  <cp:lastModifiedBy>Jaqueline Aparecida Corrêia de Mello</cp:lastModifiedBy>
  <cp:revision>31</cp:revision>
  <dcterms:created xsi:type="dcterms:W3CDTF">2019-10-11T12:48:25Z</dcterms:created>
  <dcterms:modified xsi:type="dcterms:W3CDTF">2020-03-13T12:15:00Z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