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3"/>
  </p:notesMasterIdLst>
  <p:handoutMasterIdLst>
    <p:handoutMasterId r:id="rId14"/>
  </p:handoutMasterIdLst>
  <p:sldIdLst>
    <p:sldId id="285" r:id="rId5"/>
    <p:sldId id="278" r:id="rId6"/>
    <p:sldId id="284" r:id="rId7"/>
    <p:sldId id="287" r:id="rId8"/>
    <p:sldId id="288" r:id="rId9"/>
    <p:sldId id="289" r:id="rId10"/>
    <p:sldId id="290" r:id="rId11"/>
    <p:sldId id="291" r:id="rId12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599" autoAdjust="0"/>
  </p:normalViewPr>
  <p:slideViewPr>
    <p:cSldViewPr>
      <p:cViewPr varScale="1">
        <p:scale>
          <a:sx n="69" d="100"/>
          <a:sy n="69" d="100"/>
        </p:scale>
        <p:origin x="560" y="4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  <p:grpSp>
        <p:nvGrpSpPr>
          <p:cNvPr id="7" name="Grupo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Conector Re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o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Conector Re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  <p:grpSp>
        <p:nvGrpSpPr>
          <p:cNvPr id="13" name="Grupo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Conector Reto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Conector Reto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Retângulo arredondado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ibunadonorte.com.br/noticia/precedente-jurisprudencia-enunciado-sumula/28942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ABE8-D9EB-4ADA-BF47-47F9E860BA01}" type="slidenum">
              <a:rPr lang="pt-BR" smtClean="0"/>
              <a:t>1</a:t>
            </a:fld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413892" y="2348880"/>
            <a:ext cx="10083313" cy="1625599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/>
              <a:t>Resultados dos trabalhos dos grupos:</a:t>
            </a:r>
            <a:br>
              <a:rPr lang="pt-br" b="1" dirty="0" smtClean="0"/>
            </a:br>
            <a:endParaRPr lang="pt-br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18148" y="369369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i="1" dirty="0" smtClean="0">
                <a:solidFill>
                  <a:schemeClr val="tx1">
                    <a:lumMod val="95000"/>
                  </a:schemeClr>
                </a:solidFill>
              </a:rPr>
              <a:t>Propostas de Enunciados</a:t>
            </a:r>
            <a:endParaRPr lang="pt-BR" sz="3600" b="1" dirty="0"/>
          </a:p>
        </p:txBody>
      </p:sp>
      <p:pic>
        <p:nvPicPr>
          <p:cNvPr id="6" name="Imagem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476671"/>
            <a:ext cx="11089232" cy="125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197868" y="1052736"/>
            <a:ext cx="9751060" cy="3312368"/>
          </a:xfrm>
        </p:spPr>
        <p:txBody>
          <a:bodyPr rtlCol="0">
            <a:normAutofit fontScale="92500"/>
          </a:bodyPr>
          <a:lstStyle/>
          <a:p>
            <a:pPr marL="0" indent="0" algn="just">
              <a:buNone/>
            </a:pPr>
            <a:r>
              <a:rPr lang="pt-BR" sz="4700" b="1" dirty="0" smtClean="0"/>
              <a:t>Enunciado: </a:t>
            </a:r>
          </a:p>
          <a:p>
            <a:pPr marL="0" indent="0" algn="just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pt-BR" b="1" dirty="0" smtClean="0">
                <a:solidFill>
                  <a:schemeClr val="tx2"/>
                </a:solidFill>
              </a:rPr>
              <a:t>Conceito: 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pt-BR" b="1" dirty="0" smtClean="0"/>
              <a:t>Verbete (nota/apontamento/comentário) com “conteúdo que expressa o entendimento do tribunal sobre determinada questão de direito.” (</a:t>
            </a:r>
            <a:r>
              <a:rPr lang="pt-BR" dirty="0" smtClean="0">
                <a:hlinkClick r:id="rId2"/>
              </a:rPr>
              <a:t>http://www.tribunadonorte.com.br/noticia/precedente-jurisprudencia-enunciado-sumula/289429</a:t>
            </a:r>
            <a:r>
              <a:rPr lang="pt-B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Identificação do Grupo: 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Tema: </a:t>
            </a:r>
            <a:r>
              <a:rPr lang="pt-BR" sz="1200" b="1" dirty="0" smtClean="0">
                <a:solidFill>
                  <a:srgbClr val="FF0000"/>
                </a:solidFill>
              </a:rPr>
              <a:t>(Busca e apreensão domiciliar em imóvel ocupado por cônjuge, companheiro ou parente de pessoa que detém foro </a:t>
            </a:r>
            <a:r>
              <a:rPr lang="pt-BR" sz="1200" b="1" dirty="0" smtClean="0">
                <a:solidFill>
                  <a:srgbClr val="FF0000"/>
                </a:solidFill>
              </a:rPr>
              <a:t>por prerrogativa de função. Competência para determinação da medida</a:t>
            </a:r>
            <a:r>
              <a:rPr lang="pt-BR" sz="1200" b="1" dirty="0" smtClean="0">
                <a:solidFill>
                  <a:srgbClr val="FF0000"/>
                </a:solidFill>
              </a:rPr>
              <a:t>)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 fontScale="47500" lnSpcReduction="20000"/>
          </a:bodyPr>
          <a:lstStyle/>
          <a:p>
            <a:pPr algn="just"/>
            <a:r>
              <a:rPr lang="pt-BR" sz="5300" b="1" dirty="0" smtClean="0">
                <a:latin typeface="+mj-lt"/>
                <a:ea typeface="+mj-ea"/>
                <a:cs typeface="+mj-cs"/>
              </a:rPr>
              <a:t>Enunciado 1: Não sendo a pessoa com prerrogativa de foro investigada, o juiz de primeiro grau é competente para apreciar o pedido de busca domiciliar contra quem com ela coabita</a:t>
            </a:r>
          </a:p>
          <a:p>
            <a:pPr lvl="1" algn="just"/>
            <a:r>
              <a:rPr lang="pt-BR" sz="4900" b="1" dirty="0" smtClean="0">
                <a:latin typeface="+mj-lt"/>
                <a:ea typeface="+mj-ea"/>
                <a:cs typeface="+mj-cs"/>
              </a:rPr>
              <a:t>Aprovado por ampla maioria</a:t>
            </a:r>
            <a:endParaRPr lang="pt-BR" sz="49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Orientação: </a:t>
            </a:r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Escrever o texto do enunciado com conteúdo no formato de verbete que expresse o entendimento do grupo sobre o assunto/tema proposto. </a:t>
            </a:r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Para efeitos pedagógicos, no texto, indicar a referência/fonte que embasa/fundamenta o entendimento expresso no enunciado.</a:t>
            </a: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856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Identificação do Grupo: 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Tema: </a:t>
            </a:r>
            <a:r>
              <a:rPr lang="pt-BR" sz="1200" b="1" dirty="0" smtClean="0">
                <a:solidFill>
                  <a:srgbClr val="FF0000"/>
                </a:solidFill>
              </a:rPr>
              <a:t>(Mandado de busca e apreensão. Entrada em imóvel diverso possivelmente vinculado ao delito. </a:t>
            </a:r>
            <a:r>
              <a:rPr lang="pt-BR" sz="1200" b="1" dirty="0" smtClean="0">
                <a:solidFill>
                  <a:srgbClr val="FF0000"/>
                </a:solidFill>
              </a:rPr>
              <a:t>Validade da prova</a:t>
            </a:r>
            <a:r>
              <a:rPr lang="pt-BR" sz="1200" b="1" dirty="0" smtClean="0">
                <a:solidFill>
                  <a:srgbClr val="FF0000"/>
                </a:solidFill>
              </a:rPr>
              <a:t>)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 fontScale="40000" lnSpcReduction="20000"/>
          </a:bodyPr>
          <a:lstStyle/>
          <a:p>
            <a:pPr algn="just"/>
            <a:r>
              <a:rPr lang="pt-BR" sz="5300" b="1" dirty="0" smtClean="0">
                <a:latin typeface="+mj-lt"/>
                <a:ea typeface="+mj-ea"/>
                <a:cs typeface="+mj-cs"/>
              </a:rPr>
              <a:t>Enunciado 2: O mandado de busca e apreensão domiciliar autoriza a entrada em imóvel distinto desde que contíguo ou geminado, caracterizada a utilização simultânea, uma vez verificada tal vinculação</a:t>
            </a:r>
            <a:r>
              <a:rPr lang="pt-BR" sz="5300" b="1" dirty="0" smtClean="0"/>
              <a:t> </a:t>
            </a:r>
            <a:r>
              <a:rPr lang="pt-BR" sz="5300" b="1" dirty="0"/>
              <a:t>durante a execução da </a:t>
            </a:r>
            <a:r>
              <a:rPr lang="pt-BR" sz="5300" b="1" dirty="0" smtClean="0"/>
              <a:t>diligência autorizada</a:t>
            </a:r>
            <a:r>
              <a:rPr lang="pt-BR" sz="5300" b="1" dirty="0" smtClean="0">
                <a:latin typeface="+mj-lt"/>
                <a:ea typeface="+mj-ea"/>
                <a:cs typeface="+mj-cs"/>
              </a:rPr>
              <a:t>.</a:t>
            </a:r>
          </a:p>
          <a:p>
            <a:pPr lvl="1" algn="just"/>
            <a:r>
              <a:rPr lang="pt-BR" sz="4900" b="1" dirty="0" smtClean="0">
                <a:latin typeface="+mj-lt"/>
                <a:ea typeface="+mj-ea"/>
                <a:cs typeface="+mj-cs"/>
              </a:rPr>
              <a:t>Aprovado por ampla maioria </a:t>
            </a:r>
          </a:p>
          <a:p>
            <a:pPr lvl="1" algn="just"/>
            <a:endParaRPr lang="pt-BR" sz="49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pt-BR" b="1" dirty="0" smtClean="0"/>
              <a:t> 	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Orientação: </a:t>
            </a:r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Escrever o texto do enunciado com conteúdo no formato de verbete que expresse o entendimento do grupo sobre o assunto/tema proposto. </a:t>
            </a:r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Para efeitos pedagógicos, no texto, indicar a referência/fonte que embasa/fundamenta o entendimento expresso no enunciado.</a:t>
            </a: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236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Identificação do Grupo: 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Tema: </a:t>
            </a:r>
            <a:r>
              <a:rPr lang="pt-BR" sz="1200" b="1" dirty="0" smtClean="0">
                <a:solidFill>
                  <a:srgbClr val="FF0000"/>
                </a:solidFill>
              </a:rPr>
              <a:t>(Entrada em imóvel residencial franqueada pela empregad</a:t>
            </a:r>
            <a:r>
              <a:rPr lang="pt-BR" sz="1200" b="1" dirty="0" smtClean="0">
                <a:solidFill>
                  <a:srgbClr val="FF0000"/>
                </a:solidFill>
              </a:rPr>
              <a:t>a doméstica. Validade de eventual prova obtida</a:t>
            </a:r>
            <a:r>
              <a:rPr lang="pt-BR" sz="1200" b="1" dirty="0" smtClean="0">
                <a:solidFill>
                  <a:srgbClr val="FF0000"/>
                </a:solidFill>
              </a:rPr>
              <a:t>)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 fontScale="55000" lnSpcReduction="20000"/>
          </a:bodyPr>
          <a:lstStyle/>
          <a:p>
            <a:pPr algn="just"/>
            <a:r>
              <a:rPr lang="pt-BR" sz="5300" b="1" dirty="0" smtClean="0">
                <a:latin typeface="+mj-lt"/>
                <a:ea typeface="+mj-ea"/>
                <a:cs typeface="+mj-cs"/>
              </a:rPr>
              <a:t>Enunciado 3: Qualquer pessoa capaz que trabalhe ou habite o imóvel poderá autorizar o ingresso no domicílio.</a:t>
            </a:r>
          </a:p>
          <a:p>
            <a:pPr lvl="1" algn="just"/>
            <a:r>
              <a:rPr lang="pt-BR" sz="4900" b="1" dirty="0" smtClean="0">
                <a:latin typeface="+mj-lt"/>
                <a:ea typeface="+mj-ea"/>
                <a:cs typeface="+mj-cs"/>
              </a:rPr>
              <a:t>Aprovado por ampla maioria</a:t>
            </a:r>
            <a:endParaRPr lang="pt-BR" sz="49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Orientação: </a:t>
            </a:r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Escrever o texto do enunciado com conteúdo no formato de verbete que expresse o entendimento do grupo sobre o assunto/tema proposto. </a:t>
            </a:r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Para efeitos pedagógicos, no texto, indicar a referência/fonte que embasa/fundamenta o entendimento expresso no enunciado.</a:t>
            </a: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292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Identificação do Grupo: 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Tema: </a:t>
            </a:r>
            <a:r>
              <a:rPr lang="pt-BR" sz="1200" b="1" dirty="0" smtClean="0">
                <a:solidFill>
                  <a:srgbClr val="FF0000"/>
                </a:solidFill>
              </a:rPr>
              <a:t>(</a:t>
            </a:r>
            <a:r>
              <a:rPr lang="pt-BR" sz="1200" b="1" dirty="0" smtClean="0">
                <a:solidFill>
                  <a:srgbClr val="FF0000"/>
                </a:solidFill>
              </a:rPr>
              <a:t>Busca e apreensão domiciliar e preservação da cadeia de custódia e avaliação da ilicitude da prova</a:t>
            </a:r>
            <a:r>
              <a:rPr lang="pt-BR" sz="1200" b="1" dirty="0" smtClean="0">
                <a:solidFill>
                  <a:srgbClr val="FF0000"/>
                </a:solidFill>
              </a:rPr>
              <a:t>)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 fontScale="55000" lnSpcReduction="20000"/>
          </a:bodyPr>
          <a:lstStyle/>
          <a:p>
            <a:pPr algn="just"/>
            <a:r>
              <a:rPr lang="pt-BR" sz="5300" b="1" dirty="0" smtClean="0">
                <a:latin typeface="+mj-lt"/>
                <a:ea typeface="+mj-ea"/>
                <a:cs typeface="+mj-cs"/>
              </a:rPr>
              <a:t>Enunciado 4: </a:t>
            </a:r>
            <a:endParaRPr lang="pt-BR" sz="5300" b="1" dirty="0"/>
          </a:p>
          <a:p>
            <a:pPr algn="just"/>
            <a:r>
              <a:rPr lang="pt-BR" sz="5300" b="1" dirty="0" smtClean="0">
                <a:latin typeface="+mj-lt"/>
                <a:ea typeface="+mj-ea"/>
                <a:cs typeface="+mj-cs"/>
              </a:rPr>
              <a:t>O descumprimento da cadeia de custódia, por si só, não invalida a prova obtida.</a:t>
            </a:r>
          </a:p>
          <a:p>
            <a:pPr algn="just"/>
            <a:r>
              <a:rPr lang="pt-BR" sz="5300" b="1" dirty="0" smtClean="0">
                <a:latin typeface="+mj-lt"/>
                <a:ea typeface="+mj-ea"/>
                <a:cs typeface="+mj-cs"/>
              </a:rPr>
              <a:t>Aprovado por ampla maioria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Orientação: </a:t>
            </a:r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Escrever o texto do enunciado com conteúdo no formato de verbete que expresse o entendimento do grupo sobre o assunto/tema proposto. </a:t>
            </a:r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Para efeitos pedagógicos, no texto, indicar a referência/fonte que embasa/fundamenta o entendimento expresso no enunciado.</a:t>
            </a: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23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Identificação do Grupo: 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Tema: </a:t>
            </a:r>
            <a:r>
              <a:rPr lang="pt-BR" sz="1200" b="1" dirty="0" smtClean="0">
                <a:solidFill>
                  <a:srgbClr val="FF0000"/>
                </a:solidFill>
              </a:rPr>
              <a:t>(Art. 158, § 3º, do Código de Processo Penal com redação introduzida pela Lei nº 13.964/2019. Delimitação do conceito de vestígio)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 fontScale="55000" lnSpcReduction="20000"/>
          </a:bodyPr>
          <a:lstStyle/>
          <a:p>
            <a:pPr algn="just"/>
            <a:r>
              <a:rPr lang="pt-BR" sz="5300" b="1" dirty="0" smtClean="0">
                <a:latin typeface="+mj-lt"/>
                <a:ea typeface="+mj-ea"/>
                <a:cs typeface="+mj-cs"/>
              </a:rPr>
              <a:t>Enunciado 5: A cadeia de custódia não exclui a utilização de outros meios, desde que preservada a integridade da prova produzida. </a:t>
            </a:r>
          </a:p>
          <a:p>
            <a:pPr lvl="1" algn="just"/>
            <a:r>
              <a:rPr lang="pt-BR" sz="4900" b="1" dirty="0" smtClean="0">
                <a:latin typeface="+mj-lt"/>
                <a:ea typeface="+mj-ea"/>
                <a:cs typeface="+mj-cs"/>
              </a:rPr>
              <a:t>Aprovada por ampla maioria </a:t>
            </a:r>
            <a:endParaRPr lang="pt-BR" sz="49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Orientação: </a:t>
            </a:r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Escrever o texto do enunciado com conteúdo no formato de verbete que expresse o entendimento do grupo sobre o assunto/tema proposto. </a:t>
            </a:r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Para efeitos pedagógicos, no texto, indicar a referência/fonte que embasa/fundamenta o entendimento expresso no enunciado.</a:t>
            </a: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744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Identificação do Grupo: 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Tema: </a:t>
            </a:r>
            <a:r>
              <a:rPr lang="pt-BR" sz="1200" b="1" dirty="0" smtClean="0">
                <a:solidFill>
                  <a:srgbClr val="FF0000"/>
                </a:solidFill>
              </a:rPr>
              <a:t>(Art. 158-A, do Código de Processo Penal com redação introduzida pela Lei nº 13.964/2019. Delimitação do conceito de vestígio)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 fontScale="32500" lnSpcReduction="20000"/>
          </a:bodyPr>
          <a:lstStyle/>
          <a:p>
            <a:pPr algn="just"/>
            <a:r>
              <a:rPr lang="pt-BR" sz="5300" b="1" dirty="0" smtClean="0">
                <a:latin typeface="+mj-lt"/>
                <a:ea typeface="+mj-ea"/>
                <a:cs typeface="+mj-cs"/>
              </a:rPr>
              <a:t>Enunciado 6: </a:t>
            </a:r>
            <a:r>
              <a:rPr lang="pt-BR" sz="6100" b="1" dirty="0"/>
              <a:t>O</a:t>
            </a:r>
            <a:r>
              <a:rPr lang="pt-BR" sz="6100" b="1" dirty="0" smtClean="0"/>
              <a:t> </a:t>
            </a:r>
            <a:r>
              <a:rPr lang="pt-BR" sz="6100" b="1" dirty="0"/>
              <a:t>procedimento disposto no artigo 158-A e seguintes - cadeia de custódia - aplica-se exclusivamente aos vestígios recolhidos no local do crime ou no corpo da vítima e àqueles destinados a qualquer tipo de exame técnico/pericial</a:t>
            </a:r>
            <a:r>
              <a:rPr lang="pt-BR" sz="6100" b="1" dirty="0" smtClean="0"/>
              <a:t>.</a:t>
            </a:r>
          </a:p>
          <a:p>
            <a:pPr algn="just"/>
            <a:r>
              <a:rPr lang="pt-BR" sz="6100" b="1" dirty="0" smtClean="0"/>
              <a:t>Aprovado por ampla maioria</a:t>
            </a:r>
            <a:endParaRPr lang="pt-BR" sz="6100" b="1" dirty="0"/>
          </a:p>
          <a:p>
            <a:pPr algn="just"/>
            <a:endParaRPr lang="pt-BR" sz="53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Orientação: </a:t>
            </a:r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Escrever o texto do enunciado com conteúdo no formato de verbete que expresse o entendimento do grupo sobre o assunto/tema proposto. </a:t>
            </a:r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Para efeitos pedagógicos, no texto, indicar a referência/fonte que embasa/fundamenta o entendimento expresso no enunciado.</a:t>
            </a: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36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ros Clássicos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74_TF02801059" id="{58C2BD0E-9CF4-4988-A455-0D3B3ED45181}" vid="{5F87256B-5156-4240-8D56-2438598BB361}"/>
    </a:ext>
  </a:extLst>
</a:theme>
</file>

<file path=ppt/theme/theme2.xml><?xml version="1.0" encoding="utf-8"?>
<a:theme xmlns:a="http://schemas.openxmlformats.org/drawingml/2006/main" name="Tema do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educacional de livro clássica (widescreen)</Template>
  <TotalTime>418</TotalTime>
  <Words>471</Words>
  <Application>Microsoft Office PowerPoint</Application>
  <PresentationFormat>Personalizar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Constantia</vt:lpstr>
      <vt:lpstr>Livros Clássicos 16X9</vt:lpstr>
      <vt:lpstr>Apresentação do PowerPoint</vt:lpstr>
      <vt:lpstr>Apresentação do PowerPoint</vt:lpstr>
      <vt:lpstr>Identificação do Grupo:    Tema: (Busca e apreensão domiciliar em imóvel ocupado por cônjuge, companheiro ou parente de pessoa que detém foro por prerrogativa de função. Competência para determinação da medida)</vt:lpstr>
      <vt:lpstr>Identificação do Grupo:    Tema: (Mandado de busca e apreensão. Entrada em imóvel diverso possivelmente vinculado ao delito. Validade da prova)</vt:lpstr>
      <vt:lpstr>Identificação do Grupo:    Tema: (Entrada em imóvel residencial franqueada pela empregada doméstica. Validade de eventual prova obtida)</vt:lpstr>
      <vt:lpstr>Identificação do Grupo:    Tema: (Busca e apreensão domiciliar e preservação da cadeia de custódia e avaliação da ilicitude da prova)</vt:lpstr>
      <vt:lpstr>Identificação do Grupo:    Tema: (Art. 158, § 3º, do Código de Processo Penal com redação introduzida pela Lei nº 13.964/2019. Delimitação do conceito de vestígio)</vt:lpstr>
      <vt:lpstr>Identificação do Grupo:    Tema: (Art. 158-A, do Código de Processo Penal com redação introduzida pela Lei nº 13.964/2019. Delimitação do conceito de vestígio)</vt:lpstr>
    </vt:vector>
  </TitlesOfParts>
  <Company>Superior Tribunal de Justiça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Enunciados, Recomendações e Propostas legislativas</dc:title>
  <dc:creator>Victor Alves Magalhães</dc:creator>
  <cp:lastModifiedBy>coev</cp:lastModifiedBy>
  <cp:revision>30</cp:revision>
  <dcterms:created xsi:type="dcterms:W3CDTF">2019-10-11T12:48:25Z</dcterms:created>
  <dcterms:modified xsi:type="dcterms:W3CDTF">2020-03-12T22:45:54Z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