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4" r:id="rId7"/>
    <p:sldId id="273" r:id="rId8"/>
    <p:sldId id="275" r:id="rId9"/>
    <p:sldId id="276" r:id="rId10"/>
    <p:sldId id="264" r:id="rId11"/>
    <p:sldId id="277" r:id="rId12"/>
    <p:sldId id="278" r:id="rId13"/>
    <p:sldId id="296" r:id="rId14"/>
    <p:sldId id="266" r:id="rId15"/>
    <p:sldId id="279" r:id="rId16"/>
    <p:sldId id="290" r:id="rId17"/>
    <p:sldId id="280" r:id="rId18"/>
    <p:sldId id="281" r:id="rId19"/>
    <p:sldId id="283" r:id="rId20"/>
    <p:sldId id="265" r:id="rId21"/>
    <p:sldId id="282" r:id="rId22"/>
    <p:sldId id="284" r:id="rId23"/>
    <p:sldId id="291" r:id="rId24"/>
    <p:sldId id="267" r:id="rId25"/>
    <p:sldId id="285" r:id="rId26"/>
    <p:sldId id="286" r:id="rId27"/>
    <p:sldId id="288" r:id="rId28"/>
    <p:sldId id="287" r:id="rId29"/>
    <p:sldId id="289" r:id="rId30"/>
    <p:sldId id="268" r:id="rId31"/>
    <p:sldId id="292" r:id="rId32"/>
    <p:sldId id="293" r:id="rId33"/>
    <p:sldId id="294" r:id="rId34"/>
    <p:sldId id="29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324" y="2646589"/>
            <a:ext cx="7115175" cy="123825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Formadores:</a:t>
            </a:r>
          </a:p>
          <a:p>
            <a:pPr algn="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Juiz de Direito Luiz Carlos Vieira de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 Figueirêdo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(TJPE)</a:t>
            </a:r>
          </a:p>
          <a:p>
            <a:pPr algn="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Juíza Federal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 Carolina Malta (JFPE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9057" y="544286"/>
            <a:ext cx="9795555" cy="5366936"/>
          </a:xfrm>
        </p:spPr>
        <p:txBody>
          <a:bodyPr/>
          <a:lstStyle/>
          <a:p>
            <a:pPr algn="just"/>
            <a:r>
              <a:rPr lang="pt-BR" sz="3200" b="1" dirty="0"/>
              <a:t>O juiz poderia homologar o acordo sem ouvir o Ministério Público? E se houvesse a oposição do Ministério Público?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7026" y="2587601"/>
            <a:ext cx="6021969" cy="375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1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478" y="339297"/>
            <a:ext cx="10710133" cy="934867"/>
          </a:xfrm>
        </p:spPr>
        <p:txBody>
          <a:bodyPr/>
          <a:lstStyle/>
          <a:p>
            <a:pPr algn="ctr"/>
            <a:r>
              <a:rPr lang="pt-BR" b="1" dirty="0"/>
              <a:t>ADI nº 5.508/DF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4478" y="1558976"/>
            <a:ext cx="10710133" cy="505168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0000"/>
              </a:lnSpc>
            </a:pPr>
            <a:r>
              <a:rPr lang="pt-BR" sz="2400" b="1" dirty="0" smtClean="0"/>
              <a:t>MIN. MARCO AURÉLIO</a:t>
            </a:r>
            <a:r>
              <a:rPr lang="pt-BR" sz="2400" b="1" dirty="0"/>
              <a:t>: </a:t>
            </a:r>
            <a:r>
              <a:rPr lang="pt-BR" sz="2400" i="1" dirty="0"/>
              <a:t>“Em nenhum ponto o ato normativo em jogo afasta a participação </a:t>
            </a:r>
            <a:r>
              <a:rPr lang="pt-BR" sz="2400" i="1" dirty="0" smtClean="0"/>
              <a:t>do Ministério </a:t>
            </a:r>
            <a:r>
              <a:rPr lang="pt-BR" sz="2400" i="1" dirty="0"/>
              <a:t>Público em acordo de colaboração </a:t>
            </a:r>
            <a:r>
              <a:rPr lang="pt-BR" sz="2400" i="1" dirty="0" smtClean="0"/>
              <a:t>premiada. (...) </a:t>
            </a:r>
            <a:r>
              <a:rPr lang="pt-BR" sz="2400" i="1" dirty="0"/>
              <a:t>Ao Poder Judiciário, com exclusividade</a:t>
            </a:r>
            <a:r>
              <a:rPr lang="pt-BR" sz="2400" i="1" dirty="0" smtClean="0"/>
              <a:t>, compete</a:t>
            </a:r>
            <a:r>
              <a:rPr lang="pt-BR" sz="2400" i="1" dirty="0"/>
              <a:t>, nos termos do § 1º do artigo 4º da Lei, para fins de concessão </a:t>
            </a:r>
            <a:r>
              <a:rPr lang="pt-BR" sz="2400" i="1" dirty="0" smtClean="0"/>
              <a:t>de vantagens</a:t>
            </a:r>
            <a:r>
              <a:rPr lang="pt-BR" sz="2400" i="1" dirty="0"/>
              <a:t>, levar em conta a personalidade do delator, a natureza, </a:t>
            </a:r>
            <a:r>
              <a:rPr lang="pt-BR" sz="2400" i="1" dirty="0" smtClean="0"/>
              <a:t>as circunstâncias</a:t>
            </a:r>
            <a:r>
              <a:rPr lang="pt-BR" sz="2400" i="1" dirty="0"/>
              <a:t>, a gravidade e a repercussão social do fato criminoso e </a:t>
            </a:r>
            <a:r>
              <a:rPr lang="pt-BR" sz="2400" i="1" dirty="0" smtClean="0"/>
              <a:t>a eficácia </a:t>
            </a:r>
            <a:r>
              <a:rPr lang="pt-BR" sz="2400" i="1" dirty="0"/>
              <a:t>da colaboração</a:t>
            </a:r>
            <a:r>
              <a:rPr lang="pt-BR" sz="2400" i="1" dirty="0" smtClean="0"/>
              <a:t>. (...) </a:t>
            </a:r>
            <a:r>
              <a:rPr lang="pt-BR" sz="2400" i="1" dirty="0"/>
              <a:t>Longe fica o julgador de estar </a:t>
            </a:r>
            <a:r>
              <a:rPr lang="pt-BR" sz="2400" i="1" dirty="0" smtClean="0"/>
              <a:t>atrelado à </a:t>
            </a:r>
            <a:r>
              <a:rPr lang="pt-BR" sz="2400" i="1" dirty="0"/>
              <a:t>dicção do Ministério </a:t>
            </a:r>
            <a:r>
              <a:rPr lang="pt-BR" sz="2400" i="1" dirty="0" smtClean="0"/>
              <a:t>Público”.</a:t>
            </a:r>
          </a:p>
          <a:p>
            <a:pPr algn="just">
              <a:lnSpc>
                <a:spcPct val="130000"/>
              </a:lnSpc>
            </a:pPr>
            <a:endParaRPr lang="pt-BR" sz="2400" i="1" dirty="0"/>
          </a:p>
          <a:p>
            <a:pPr algn="just">
              <a:lnSpc>
                <a:spcPct val="130000"/>
              </a:lnSpc>
            </a:pPr>
            <a:r>
              <a:rPr lang="pt-BR" sz="2400" b="1" dirty="0" smtClean="0"/>
              <a:t>MIN. LUÍS ROBERTO BARROSO: </a:t>
            </a:r>
            <a:r>
              <a:rPr lang="pt-BR" sz="2400" dirty="0" smtClean="0"/>
              <a:t>“Mas acho que o Ministério Público, com todo o prestígio institucional que tem e merece ter, não é quem dá a palavra final; quem dá a palavra final é o juiz”.</a:t>
            </a:r>
            <a:endParaRPr lang="pt-BR" sz="2400" b="1" dirty="0" smtClean="0"/>
          </a:p>
          <a:p>
            <a:endParaRPr lang="pt-BR" b="1" dirty="0" smtClean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8047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4519" y="624110"/>
            <a:ext cx="10770094" cy="1280890"/>
          </a:xfrm>
        </p:spPr>
        <p:txBody>
          <a:bodyPr/>
          <a:lstStyle/>
          <a:p>
            <a:pPr algn="ctr"/>
            <a:r>
              <a:rPr lang="pt-BR" b="1" dirty="0"/>
              <a:t>ADI nº 5.508/DF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4519" y="1758846"/>
            <a:ext cx="10770093" cy="377762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pt-BR" sz="2400" b="1" dirty="0"/>
              <a:t>MIN. EDSON FACHIN: </a:t>
            </a:r>
            <a:r>
              <a:rPr lang="pt-BR" sz="2400" dirty="0"/>
              <a:t>“</a:t>
            </a:r>
            <a:r>
              <a:rPr lang="pt-BR" sz="2400" i="1" dirty="0"/>
              <a:t>Não é constitucionalmente admissível que a autoridade policial celebre acordo de colaboração previamente rejeitado pelo Ministério Público. A manifestação contrária do Ministério Público impede a homologação”.</a:t>
            </a:r>
          </a:p>
          <a:p>
            <a:pPr algn="just">
              <a:lnSpc>
                <a:spcPct val="120000"/>
              </a:lnSpc>
            </a:pPr>
            <a:endParaRPr lang="pt-BR" sz="2400" b="1" dirty="0"/>
          </a:p>
          <a:p>
            <a:pPr algn="just">
              <a:lnSpc>
                <a:spcPct val="120000"/>
              </a:lnSpc>
            </a:pPr>
            <a:r>
              <a:rPr lang="pt-BR" sz="2400" b="1" dirty="0"/>
              <a:t>MIN. ROSA WEBER: </a:t>
            </a:r>
            <a:r>
              <a:rPr lang="pt-BR" sz="2400" b="1" i="1" dirty="0"/>
              <a:t>“</a:t>
            </a:r>
            <a:r>
              <a:rPr lang="pt-BR" sz="2400" i="1" dirty="0"/>
              <a:t>É possível o acordo com a polícia, mas necessariamente deve haver manifestação favorável do Ministério Público, como condição de admissibilidade para ser homologado”.</a:t>
            </a:r>
            <a:endParaRPr lang="pt-BR" sz="24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807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4715" y="219376"/>
            <a:ext cx="11069897" cy="1280890"/>
          </a:xfrm>
        </p:spPr>
        <p:txBody>
          <a:bodyPr/>
          <a:lstStyle/>
          <a:p>
            <a:pPr algn="ctr"/>
            <a:r>
              <a:rPr lang="pt-BR" b="1" dirty="0"/>
              <a:t>ADI nº 5.508/DF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813" y="1049311"/>
            <a:ext cx="11219799" cy="580868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t-BR" sz="2400" b="1" dirty="0" smtClean="0"/>
              <a:t>MIN. ALEXANDRE DE MORAES: </a:t>
            </a:r>
            <a:r>
              <a:rPr lang="pt-BR" sz="2400" i="1" dirty="0"/>
              <a:t>“Agora, a aplicação do perdão judicial por acordo </a:t>
            </a:r>
            <a:r>
              <a:rPr lang="pt-BR" sz="2400" i="1" dirty="0" smtClean="0"/>
              <a:t>feito pela </a:t>
            </a:r>
            <a:r>
              <a:rPr lang="pt-BR" sz="2400" i="1" dirty="0"/>
              <a:t>autoridade policial e homologado pelo Poder Judiciário, ao meu ver</a:t>
            </a:r>
            <a:r>
              <a:rPr lang="pt-BR" sz="2400" i="1" dirty="0" smtClean="0"/>
              <a:t>, afetaria </a:t>
            </a:r>
            <a:r>
              <a:rPr lang="pt-BR" sz="2400" i="1" dirty="0"/>
              <a:t>diretamente o exercício da ação p</a:t>
            </a:r>
            <a:r>
              <a:rPr lang="pt-BR" sz="2400" i="1" dirty="0" smtClean="0"/>
              <a:t>enal.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400" i="1" dirty="0" smtClean="0"/>
              <a:t>    (...)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400" i="1" dirty="0" smtClean="0"/>
              <a:t>    E </a:t>
            </a:r>
            <a:r>
              <a:rPr lang="pt-BR" sz="2400" i="1" dirty="0"/>
              <a:t>o </a:t>
            </a:r>
            <a:r>
              <a:rPr lang="pt-BR" sz="2400" i="1" dirty="0" smtClean="0"/>
              <a:t>terceiro (ponto) - </a:t>
            </a:r>
            <a:r>
              <a:rPr lang="pt-BR" sz="2400" i="1" dirty="0"/>
              <a:t>agora percebo - também não guarda </a:t>
            </a:r>
            <a:r>
              <a:rPr lang="pt-BR" sz="2400" i="1" dirty="0" smtClean="0"/>
              <a:t>nenhuma divergência </a:t>
            </a:r>
            <a:r>
              <a:rPr lang="pt-BR" sz="2400" i="1" dirty="0"/>
              <a:t>com o eminente Ministro-Relator. </a:t>
            </a:r>
            <a:r>
              <a:rPr lang="pt-BR" sz="2400" b="1" i="1" u="sng" dirty="0"/>
              <a:t>A autoridade policial </a:t>
            </a:r>
            <a:r>
              <a:rPr lang="pt-BR" sz="2400" b="1" i="1" u="sng" dirty="0" smtClean="0"/>
              <a:t>não poderá </a:t>
            </a:r>
            <a:r>
              <a:rPr lang="pt-BR" sz="2400" b="1" i="1" u="sng" dirty="0"/>
              <a:t>oferecer a concessão de perdão judicial ou acordo de </a:t>
            </a:r>
            <a:r>
              <a:rPr lang="pt-BR" sz="2400" b="1" i="1" u="sng" dirty="0" smtClean="0"/>
              <a:t>não persecução </a:t>
            </a:r>
            <a:r>
              <a:rPr lang="pt-BR" sz="2400" b="1" i="1" u="sng" dirty="0"/>
              <a:t>penal colaborador, no caso da não persecução sem </a:t>
            </a:r>
            <a:r>
              <a:rPr lang="pt-BR" sz="2400" b="1" i="1" u="sng" dirty="0" smtClean="0"/>
              <a:t>a concordância </a:t>
            </a:r>
            <a:r>
              <a:rPr lang="pt-BR" sz="2400" b="1" i="1" u="sng" dirty="0"/>
              <a:t>do Ministério Público</a:t>
            </a:r>
            <a:r>
              <a:rPr lang="pt-BR" sz="2400" i="1" dirty="0"/>
              <a:t>, em face da previsão da </a:t>
            </a:r>
            <a:r>
              <a:rPr lang="pt-BR" sz="2400" i="1" dirty="0" err="1" smtClean="0"/>
              <a:t>privatividade</a:t>
            </a:r>
            <a:r>
              <a:rPr lang="pt-BR" sz="2400" i="1" dirty="0" smtClean="0"/>
              <a:t> da </a:t>
            </a:r>
            <a:r>
              <a:rPr lang="pt-BR" sz="2400" i="1" dirty="0"/>
              <a:t>titularidade da ação penal. A interpretação conforme que eu dava </a:t>
            </a:r>
            <a:r>
              <a:rPr lang="pt-BR" sz="2400" i="1" dirty="0" smtClean="0"/>
              <a:t>aqui consta </a:t>
            </a:r>
            <a:r>
              <a:rPr lang="pt-BR" sz="2400" i="1" dirty="0"/>
              <a:t>integralmente da fundamentação do voto do eminente </a:t>
            </a:r>
            <a:r>
              <a:rPr lang="pt-BR" sz="2400" i="1" dirty="0" smtClean="0"/>
              <a:t>Relator”.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8262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9057" y="544286"/>
            <a:ext cx="9795555" cy="5366936"/>
          </a:xfrm>
        </p:spPr>
        <p:txBody>
          <a:bodyPr/>
          <a:lstStyle/>
          <a:p>
            <a:pPr algn="just"/>
            <a:r>
              <a:rPr lang="pt-BR" sz="3200" b="1" dirty="0"/>
              <a:t>Seria possível homologar o acordo de colaboração premiada de todos os diretores de uma empresa?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623" y="2398426"/>
            <a:ext cx="6760421" cy="400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2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4616" y="524656"/>
            <a:ext cx="11287593" cy="60260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u="sng" dirty="0">
                <a:solidFill>
                  <a:schemeClr val="tx1"/>
                </a:solidFill>
              </a:rPr>
              <a:t>Lei nº 12.850/13</a:t>
            </a:r>
          </a:p>
          <a:p>
            <a:pPr marL="0" indent="0">
              <a:buNone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tx1"/>
                </a:solidFill>
              </a:rPr>
              <a:t>Art</a:t>
            </a:r>
            <a:r>
              <a:rPr lang="pt-BR" sz="2400" b="1" dirty="0">
                <a:solidFill>
                  <a:schemeClr val="tx1"/>
                </a:solidFill>
              </a:rPr>
              <a:t>. 4º.</a:t>
            </a:r>
          </a:p>
          <a:p>
            <a:pPr marL="0" indent="0">
              <a:buNone/>
            </a:pPr>
            <a:endParaRPr lang="pt-BR" sz="9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(...)</a:t>
            </a: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9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/>
              <a:t>§ 4º </a:t>
            </a:r>
            <a:r>
              <a:rPr lang="pt-BR" sz="2400" dirty="0"/>
              <a:t>Nas mesmas hipóteses do </a:t>
            </a:r>
            <a:r>
              <a:rPr lang="pt-BR" sz="2400" i="1" dirty="0"/>
              <a:t>caput</a:t>
            </a:r>
            <a:r>
              <a:rPr lang="pt-BR" sz="2400" dirty="0"/>
              <a:t> deste artigo, o Ministério Público poderá deixar de oferecer denúncia se a proposta de acordo de colaboração referir-se a infração de cuja existência não tenha prévio conhecimento e o colaborador: </a:t>
            </a:r>
            <a:r>
              <a:rPr lang="pt-BR" dirty="0" smtClean="0"/>
              <a:t>(</a:t>
            </a:r>
            <a:r>
              <a:rPr lang="pt-BR" dirty="0"/>
              <a:t>Redação dada pela Lei nº 13.964, de 2019)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 smtClean="0"/>
              <a:t>I </a:t>
            </a:r>
            <a:r>
              <a:rPr lang="pt-BR" sz="2400" b="1" dirty="0"/>
              <a:t>- </a:t>
            </a:r>
            <a:r>
              <a:rPr lang="pt-BR" sz="2400" dirty="0"/>
              <a:t>não for o líder da organização criminosa;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 smtClean="0"/>
              <a:t>II </a:t>
            </a:r>
            <a:r>
              <a:rPr lang="pt-BR" sz="2400" b="1" dirty="0"/>
              <a:t>- </a:t>
            </a:r>
            <a:r>
              <a:rPr lang="pt-BR" sz="2400" dirty="0"/>
              <a:t>for o primeiro a prestar efetiva colaboração nos termos deste artigo.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1915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9843" y="479685"/>
            <a:ext cx="11264769" cy="6041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u="sng" dirty="0">
                <a:solidFill>
                  <a:schemeClr val="tx1"/>
                </a:solidFill>
              </a:rPr>
              <a:t>Lei nº 12.850/13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4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>
                <a:solidFill>
                  <a:schemeClr val="tx1"/>
                </a:solidFill>
              </a:rPr>
              <a:t>Art. 4º.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8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>
                <a:solidFill>
                  <a:schemeClr val="tx1"/>
                </a:solidFill>
              </a:rPr>
              <a:t>(...)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800" b="1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 smtClean="0"/>
              <a:t>§ </a:t>
            </a:r>
            <a:r>
              <a:rPr lang="pt-BR" sz="2400" b="1" dirty="0"/>
              <a:t>6º </a:t>
            </a:r>
            <a:r>
              <a:rPr lang="pt-BR" sz="2400" dirty="0"/>
              <a:t>O juiz não participará das negociações realizadas entre as partes para a formalização do acordo de colaboração, que ocorrerá entre o delegado de polícia, o investigado e o defensor, com a manifestação do Ministério Público, ou, conforme o caso, entre o Ministério Público e o investigado ou acusado e seu defensor.</a:t>
            </a:r>
          </a:p>
        </p:txBody>
      </p:sp>
    </p:spTree>
    <p:extLst>
      <p:ext uri="{BB962C8B-B14F-4D97-AF65-F5344CB8AC3E}">
        <p14:creationId xmlns:p14="http://schemas.microsoft.com/office/powerpoint/2010/main" val="25987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9666" y="374754"/>
            <a:ext cx="11227632" cy="6205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u="sng" dirty="0">
                <a:solidFill>
                  <a:schemeClr val="tx1"/>
                </a:solidFill>
              </a:rPr>
              <a:t>Lei nº 12.850/13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2400" b="1" dirty="0">
                <a:solidFill>
                  <a:schemeClr val="tx1"/>
                </a:solidFill>
              </a:rPr>
              <a:t>Art. 4º.</a:t>
            </a:r>
          </a:p>
          <a:p>
            <a:pPr marL="0" indent="0">
              <a:lnSpc>
                <a:spcPct val="120000"/>
              </a:lnSpc>
              <a:buNone/>
            </a:pPr>
            <a:endParaRPr lang="pt-BR" sz="9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(...)</a:t>
            </a: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sz="9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 smtClean="0"/>
              <a:t>§ </a:t>
            </a:r>
            <a:r>
              <a:rPr lang="pt-BR" sz="2400" b="1" dirty="0"/>
              <a:t>7º </a:t>
            </a:r>
            <a:r>
              <a:rPr lang="pt-BR" sz="2400" dirty="0"/>
              <a:t>Realizado o acordo na forma do § 6º deste artigo, serão remetidos ao juiz, para análise, o respectivo termo, as declarações do colaborador e cópia da investigação, devendo o juiz ouvir sigilosamente o colaborador, acompanhado de seu defensor, oportunidade em que analisará os seguintes aspectos na homologação</a:t>
            </a:r>
            <a:r>
              <a:rPr lang="pt-BR" sz="2400" dirty="0" smtClean="0"/>
              <a:t>: </a:t>
            </a:r>
            <a:r>
              <a:rPr lang="pt-BR" dirty="0" smtClean="0"/>
              <a:t>(</a:t>
            </a:r>
            <a:r>
              <a:rPr lang="pt-BR" dirty="0"/>
              <a:t>Redação dada pela Lei nº 13.964, de 2019)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59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64" y="494675"/>
            <a:ext cx="11144848" cy="59361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pt-BR" sz="2400" b="1" dirty="0"/>
              <a:t>I - </a:t>
            </a:r>
            <a:r>
              <a:rPr lang="pt-BR" sz="2400" dirty="0"/>
              <a:t>regularidade e legalidade; 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pt-BR" sz="900" dirty="0" smtClean="0"/>
          </a:p>
          <a:p>
            <a:pPr marL="0" indent="0" algn="just">
              <a:lnSpc>
                <a:spcPct val="130000"/>
              </a:lnSpc>
              <a:buNone/>
            </a:pPr>
            <a:r>
              <a:rPr lang="pt-BR" sz="2400" b="1" dirty="0" smtClean="0"/>
              <a:t>II </a:t>
            </a:r>
            <a:r>
              <a:rPr lang="pt-BR" sz="2400" b="1" dirty="0"/>
              <a:t>- </a:t>
            </a:r>
            <a:r>
              <a:rPr lang="pt-BR" sz="2400" dirty="0"/>
              <a:t>adequação dos benefícios pactuados àqueles previstos no caput e nos §§ 4º e 5º deste artigo, sendo nulas as cláusulas que violem o critério de definição do regime inicial de cumprimento de pena do art. 33 do </a:t>
            </a:r>
            <a:r>
              <a:rPr lang="pt-BR" sz="2400" dirty="0" smtClean="0"/>
              <a:t>Código Penal, </a:t>
            </a:r>
            <a:r>
              <a:rPr lang="pt-BR" sz="2400" dirty="0"/>
              <a:t>as regras de cada um dos regimes previstos no Código Penal e na </a:t>
            </a:r>
            <a:r>
              <a:rPr lang="pt-BR" sz="2400" dirty="0" smtClean="0"/>
              <a:t>Lei </a:t>
            </a:r>
            <a:r>
              <a:rPr lang="pt-BR" sz="2400" dirty="0"/>
              <a:t>de Execução </a:t>
            </a:r>
            <a:r>
              <a:rPr lang="pt-BR" sz="2400" dirty="0" smtClean="0"/>
              <a:t>Penal </a:t>
            </a:r>
            <a:r>
              <a:rPr lang="pt-BR" sz="2400" dirty="0"/>
              <a:t>e os requisitos de progressão de regime não abrangidos pelo § 5º deste artigo; </a:t>
            </a:r>
            <a:endParaRPr lang="pt-BR" sz="2400" dirty="0" smtClean="0"/>
          </a:p>
          <a:p>
            <a:pPr marL="0" indent="0" algn="just">
              <a:lnSpc>
                <a:spcPct val="130000"/>
              </a:lnSpc>
              <a:buNone/>
            </a:pPr>
            <a:endParaRPr lang="pt-BR" sz="900" dirty="0" smtClean="0"/>
          </a:p>
          <a:p>
            <a:pPr marL="0" indent="0" algn="just">
              <a:lnSpc>
                <a:spcPct val="130000"/>
              </a:lnSpc>
              <a:buNone/>
            </a:pPr>
            <a:r>
              <a:rPr lang="pt-BR" sz="2400" b="1" dirty="0" smtClean="0"/>
              <a:t>III </a:t>
            </a:r>
            <a:r>
              <a:rPr lang="pt-BR" sz="2400" b="1" dirty="0"/>
              <a:t>- </a:t>
            </a:r>
            <a:r>
              <a:rPr lang="pt-BR" sz="2400" dirty="0"/>
              <a:t>adequação dos resultados da colaboração aos resultados mínimos exigidos nos incisos I, II, III, IV e V do caput deste artigo; 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pt-BR" sz="900" dirty="0" smtClean="0"/>
          </a:p>
          <a:p>
            <a:pPr marL="0" indent="0" algn="just">
              <a:lnSpc>
                <a:spcPct val="130000"/>
              </a:lnSpc>
              <a:buNone/>
            </a:pPr>
            <a:r>
              <a:rPr lang="pt-BR" sz="2400" b="1" dirty="0" smtClean="0"/>
              <a:t>IV </a:t>
            </a:r>
            <a:r>
              <a:rPr lang="pt-BR" sz="2400" b="1" dirty="0"/>
              <a:t>- </a:t>
            </a:r>
            <a:r>
              <a:rPr lang="pt-BR" sz="2400" dirty="0"/>
              <a:t>voluntariedade da manifestação de vontade, especialmente nos casos em que o colaborador está ou esteve sob efeito de medidas cautelares.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156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587" y="1514006"/>
            <a:ext cx="10875025" cy="48418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2400" i="1" dirty="0" smtClean="0"/>
              <a:t>“A homologação judicial do acordo de colaboração, por consistir em exercício de atividade de delibação, limita-se a aferir a regularidade, a voluntariedade e a legalidade do acordo, não havendo qualquer juízo de valor a respeito das declarações do colaborador”.</a:t>
            </a:r>
          </a:p>
          <a:p>
            <a:pPr marL="0" indent="0">
              <a:lnSpc>
                <a:spcPct val="120000"/>
              </a:lnSpc>
              <a:buNone/>
            </a:pPr>
            <a:endParaRPr lang="pt-BR" sz="2800" i="1" dirty="0"/>
          </a:p>
          <a:p>
            <a:pPr marL="0" indent="0" algn="r">
              <a:lnSpc>
                <a:spcPct val="120000"/>
              </a:lnSpc>
              <a:buNone/>
            </a:pPr>
            <a:r>
              <a:rPr lang="pt-BR" sz="2000" i="1" dirty="0" smtClean="0"/>
              <a:t>(STF - HC 127.483/PR – Tribunal Pleno – Rel. Min. Dias </a:t>
            </a:r>
            <a:r>
              <a:rPr lang="pt-BR" sz="2000" i="1" dirty="0" err="1" smtClean="0"/>
              <a:t>Toffoli</a:t>
            </a:r>
            <a:r>
              <a:rPr lang="pt-BR" sz="2000" i="1" dirty="0" smtClean="0"/>
              <a:t> – j. 26/08/2015)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156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636" y="429238"/>
            <a:ext cx="11227633" cy="128089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6 </a:t>
            </a:r>
            <a:r>
              <a:rPr lang="pt-BR" dirty="0"/>
              <a:t>- Questões  específicas em acordos de colaboração premiada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0752" y="2478588"/>
            <a:ext cx="8915400" cy="377762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Estudo </a:t>
            </a:r>
            <a:r>
              <a:rPr lang="pt-BR" sz="2800" dirty="0"/>
              <a:t>de caso </a:t>
            </a:r>
            <a:r>
              <a:rPr lang="pt-BR" sz="2800" dirty="0" smtClean="0"/>
              <a:t>6</a:t>
            </a:r>
          </a:p>
          <a:p>
            <a:pPr marL="0" indent="0">
              <a:buNone/>
            </a:pPr>
            <a:endParaRPr lang="pt-BR" sz="2800" dirty="0"/>
          </a:p>
          <a:p>
            <a:pPr algn="just"/>
            <a:r>
              <a:rPr lang="pt-BR" sz="2800" dirty="0" smtClean="0"/>
              <a:t>Elaboração </a:t>
            </a:r>
            <a:r>
              <a:rPr lang="pt-BR" sz="2800" dirty="0"/>
              <a:t>de </a:t>
            </a:r>
            <a:r>
              <a:rPr lang="pt-BR" sz="2800" dirty="0" smtClean="0"/>
              <a:t>Enunciados sobre acordos </a:t>
            </a:r>
            <a:r>
              <a:rPr lang="pt-BR" sz="2800" dirty="0"/>
              <a:t>de </a:t>
            </a:r>
            <a:r>
              <a:rPr lang="pt-BR" sz="2800" dirty="0" smtClean="0"/>
              <a:t>colaboração </a:t>
            </a:r>
            <a:r>
              <a:rPr lang="pt-BR" sz="2800" dirty="0"/>
              <a:t>premiada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58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9057" y="544286"/>
            <a:ext cx="9795555" cy="5366936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/>
              <a:t>Havendo contradição entre os delatores, como o juiz deve proceder?</a:t>
            </a:r>
          </a:p>
          <a:p>
            <a:pPr algn="just"/>
            <a:endParaRPr lang="pt-BR" sz="2000" dirty="0" smtClean="0">
              <a:solidFill>
                <a:srgbClr val="C00000"/>
              </a:solidFill>
            </a:endParaRPr>
          </a:p>
          <a:p>
            <a:pPr algn="just"/>
            <a:endParaRPr lang="pt-BR" sz="2000" dirty="0"/>
          </a:p>
          <a:p>
            <a:pPr marL="0" indent="0" algn="just">
              <a:buNone/>
            </a:pPr>
            <a:endParaRPr lang="pt-BR" sz="2000" b="1" dirty="0"/>
          </a:p>
          <a:p>
            <a:pPr algn="just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244" y="2063098"/>
            <a:ext cx="5633179" cy="409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9626" y="479685"/>
            <a:ext cx="11107712" cy="59810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u="sng" dirty="0">
                <a:solidFill>
                  <a:schemeClr val="tx1"/>
                </a:solidFill>
              </a:rPr>
              <a:t>Lei nº 12.850/13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Art. </a:t>
            </a:r>
            <a:r>
              <a:rPr lang="pt-BR" sz="2400" b="1" dirty="0" smtClean="0">
                <a:solidFill>
                  <a:schemeClr val="tx1"/>
                </a:solidFill>
              </a:rPr>
              <a:t>3º-C.</a:t>
            </a:r>
            <a:endParaRPr lang="pt-BR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 smtClean="0">
                <a:solidFill>
                  <a:schemeClr val="tx1"/>
                </a:solidFill>
              </a:rPr>
              <a:t>§ </a:t>
            </a:r>
            <a:r>
              <a:rPr lang="pt-BR" sz="2400" b="1" dirty="0">
                <a:solidFill>
                  <a:schemeClr val="tx1"/>
                </a:solidFill>
              </a:rPr>
              <a:t>2º </a:t>
            </a:r>
            <a:r>
              <a:rPr lang="pt-BR" sz="2400" dirty="0">
                <a:solidFill>
                  <a:schemeClr val="tx1"/>
                </a:solidFill>
              </a:rPr>
              <a:t>Em caso de eventual conflito de interesses, ou de colaborador hipossuficiente, o celebrante deverá solicitar a presença de outro advogado ou a participação de defensor público. </a:t>
            </a:r>
            <a:r>
              <a:rPr lang="pt-BR" sz="2400" dirty="0" smtClean="0">
                <a:solidFill>
                  <a:schemeClr val="tx1"/>
                </a:solidFill>
              </a:rPr>
              <a:t>(</a:t>
            </a:r>
            <a:r>
              <a:rPr lang="pt-BR" sz="2400" dirty="0">
                <a:solidFill>
                  <a:schemeClr val="tx1"/>
                </a:solidFill>
              </a:rPr>
              <a:t>Incluído pela Lei nº 13.964, de 2019</a:t>
            </a:r>
            <a:r>
              <a:rPr lang="pt-BR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>
                <a:solidFill>
                  <a:schemeClr val="tx1"/>
                </a:solidFill>
              </a:rPr>
              <a:t>§ 3º </a:t>
            </a:r>
            <a:r>
              <a:rPr lang="pt-BR" sz="2400" dirty="0">
                <a:solidFill>
                  <a:schemeClr val="tx1"/>
                </a:solidFill>
              </a:rPr>
              <a:t>No acordo de colaboração premiada, o colaborador deve narrar todos os fatos ilícitos para os quais concorreu e que tenham relação direta com os fatos investigados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(</a:t>
            </a:r>
            <a:r>
              <a:rPr lang="pt-BR" dirty="0">
                <a:solidFill>
                  <a:schemeClr val="tx1"/>
                </a:solidFill>
              </a:rPr>
              <a:t>Incluído pela Lei nº 13.964, de 2019)</a:t>
            </a:r>
          </a:p>
          <a:p>
            <a:pPr algn="just"/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8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4597" y="854440"/>
            <a:ext cx="10890015" cy="5081666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pt-BR" sz="2400" b="1" u="sng" dirty="0">
                <a:solidFill>
                  <a:schemeClr val="tx1"/>
                </a:solidFill>
              </a:rPr>
              <a:t>Lei nº 12.850/13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2400" b="1" dirty="0">
                <a:solidFill>
                  <a:schemeClr val="tx1"/>
                </a:solidFill>
              </a:rPr>
              <a:t>Art. 4º</a:t>
            </a:r>
            <a:r>
              <a:rPr lang="pt-BR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pt-BR" sz="8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 smtClean="0"/>
              <a:t>§ </a:t>
            </a:r>
            <a:r>
              <a:rPr lang="pt-BR" sz="2400" b="1" dirty="0"/>
              <a:t>10-A </a:t>
            </a:r>
            <a:r>
              <a:rPr lang="pt-BR" sz="2400" dirty="0"/>
              <a:t>Em todas as fases do processo, deve-se garantir ao réu delatado a oportunidade de manifestar-se após o decurso do prazo concedido ao réu que o delatou. </a:t>
            </a:r>
            <a:r>
              <a:rPr lang="pt-BR" dirty="0" smtClean="0"/>
              <a:t>(</a:t>
            </a:r>
            <a:r>
              <a:rPr lang="pt-BR" dirty="0"/>
              <a:t>Incluído pela Lei nº 13.964, de 2019)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33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9862" y="389744"/>
            <a:ext cx="11692327" cy="55214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2400" i="1" dirty="0"/>
              <a:t>“(...) 6. Por se tratar de negócio jurídico personalíssimo, o acordo </a:t>
            </a:r>
            <a:r>
              <a:rPr lang="pt-BR" sz="2400" i="1" dirty="0" smtClean="0"/>
              <a:t>de colaboração </a:t>
            </a:r>
            <a:r>
              <a:rPr lang="pt-BR" sz="2400" i="1" dirty="0"/>
              <a:t>premiada não pode ser impugnado por coautores </a:t>
            </a:r>
            <a:r>
              <a:rPr lang="pt-BR" sz="2400" i="1" dirty="0" smtClean="0"/>
              <a:t>ou partícipes </a:t>
            </a:r>
            <a:r>
              <a:rPr lang="pt-BR" sz="2400" i="1" dirty="0"/>
              <a:t>do colaborador na organização criminosa e nas </a:t>
            </a:r>
            <a:r>
              <a:rPr lang="pt-BR" sz="2400" i="1" dirty="0" smtClean="0"/>
              <a:t>infrações penais </a:t>
            </a:r>
            <a:r>
              <a:rPr lang="pt-BR" sz="2400" i="1" dirty="0"/>
              <a:t>por ela praticadas, ainda que venham a ser </a:t>
            </a:r>
            <a:r>
              <a:rPr lang="pt-BR" sz="2400" i="1" dirty="0" smtClean="0"/>
              <a:t>expressamente nominados </a:t>
            </a:r>
            <a:r>
              <a:rPr lang="pt-BR" sz="2400" i="1" dirty="0"/>
              <a:t>no respectivo instrumento no “relato da colaboração e </a:t>
            </a:r>
            <a:r>
              <a:rPr lang="pt-BR" sz="2400" i="1" dirty="0" smtClean="0"/>
              <a:t>seus possíveis </a:t>
            </a:r>
            <a:r>
              <a:rPr lang="pt-BR" sz="2400" i="1" dirty="0"/>
              <a:t>resultados” (art. 6º, I, da Lei nº 12.850/13</a:t>
            </a:r>
            <a:r>
              <a:rPr lang="pt-BR" sz="2400" i="1" dirty="0" smtClean="0"/>
              <a:t>).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800" i="1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i="1" dirty="0"/>
              <a:t>7. De todo modo, nos procedimentos em que figurarem </a:t>
            </a:r>
            <a:r>
              <a:rPr lang="pt-BR" sz="2400" i="1" dirty="0" smtClean="0"/>
              <a:t>como imputados</a:t>
            </a:r>
            <a:r>
              <a:rPr lang="pt-BR" sz="2400" i="1" dirty="0"/>
              <a:t>, os coautores ou partícipes delatados - no exercício </a:t>
            </a:r>
            <a:r>
              <a:rPr lang="pt-BR" sz="2400" i="1" dirty="0" smtClean="0"/>
              <a:t>do contraditório </a:t>
            </a:r>
            <a:r>
              <a:rPr lang="pt-BR" sz="2400" i="1" dirty="0"/>
              <a:t>- poderão confrontar, em juízo, as declarações </a:t>
            </a:r>
            <a:r>
              <a:rPr lang="pt-BR" sz="2400" i="1" dirty="0" smtClean="0"/>
              <a:t>do colaborador </a:t>
            </a:r>
            <a:r>
              <a:rPr lang="pt-BR" sz="2400" i="1" dirty="0"/>
              <a:t>e as provas por ele indicadas, bem como impugnar, </a:t>
            </a:r>
            <a:r>
              <a:rPr lang="pt-BR" sz="2400" i="1" dirty="0" smtClean="0"/>
              <a:t>a qualquer </a:t>
            </a:r>
            <a:r>
              <a:rPr lang="pt-BR" sz="2400" i="1" dirty="0"/>
              <a:t>tempo, as medidas restritivas de direitos </a:t>
            </a:r>
            <a:r>
              <a:rPr lang="pt-BR" sz="2400" i="1" dirty="0" smtClean="0"/>
              <a:t>fundamentais eventualmente </a:t>
            </a:r>
            <a:r>
              <a:rPr lang="pt-BR" sz="2400" i="1" dirty="0"/>
              <a:t>adotadas em seu desfavor</a:t>
            </a:r>
            <a:r>
              <a:rPr lang="pt-BR" sz="2400" i="1" dirty="0" smtClean="0"/>
              <a:t>.”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pt-BR" sz="2000" i="1" dirty="0" smtClean="0"/>
              <a:t>(STF – HC 127.483/PR – Tribunal Pleno – Rel. Min. Dias </a:t>
            </a:r>
            <a:r>
              <a:rPr lang="pt-BR" sz="2000" i="1" dirty="0" err="1" smtClean="0"/>
              <a:t>Toffoli</a:t>
            </a:r>
            <a:r>
              <a:rPr lang="pt-BR" sz="2000" i="1" dirty="0" smtClean="0"/>
              <a:t> – j. 27/08/2015)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11339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9076" y="388734"/>
            <a:ext cx="9795555" cy="5366936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/>
              <a:t>Se, posteriormente à homologação do acordo, for verificado que os colaboradores não descreveram a integralidade da conduta criminosa e seus autores, quais seriam as consequências jurídicas?</a:t>
            </a:r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807" y="3256609"/>
            <a:ext cx="5426439" cy="324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83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9508" y="509666"/>
            <a:ext cx="10755104" cy="54015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t-BR" sz="2400" b="1" u="sng" dirty="0" smtClean="0">
                <a:solidFill>
                  <a:schemeClr val="tx1"/>
                </a:solidFill>
              </a:rPr>
              <a:t>Lei </a:t>
            </a:r>
            <a:r>
              <a:rPr lang="pt-BR" sz="2400" b="1" u="sng" dirty="0">
                <a:solidFill>
                  <a:schemeClr val="tx1"/>
                </a:solidFill>
              </a:rPr>
              <a:t>nº 12.850/13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2400" b="1" dirty="0">
                <a:solidFill>
                  <a:schemeClr val="tx1"/>
                </a:solidFill>
              </a:rPr>
              <a:t>Art. </a:t>
            </a:r>
            <a:r>
              <a:rPr lang="pt-BR" sz="2400" b="1" dirty="0" smtClean="0">
                <a:solidFill>
                  <a:schemeClr val="tx1"/>
                </a:solidFill>
              </a:rPr>
              <a:t>3º-C.</a:t>
            </a:r>
            <a:endParaRPr lang="pt-BR" sz="24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pt-BR" sz="8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 smtClean="0"/>
              <a:t>§ </a:t>
            </a:r>
            <a:r>
              <a:rPr lang="pt-BR" sz="2400" b="1" dirty="0"/>
              <a:t>3º </a:t>
            </a:r>
            <a:r>
              <a:rPr lang="pt-BR" sz="2400" dirty="0"/>
              <a:t>No acordo de colaboração premiada, o colaborador deve narrar todos os fatos ilícitos </a:t>
            </a:r>
            <a:r>
              <a:rPr lang="pt-BR" sz="2400" b="1" u="sng" dirty="0"/>
              <a:t>para os quais concorreu</a:t>
            </a:r>
            <a:r>
              <a:rPr lang="pt-BR" sz="2400" dirty="0"/>
              <a:t> e que tenham relação direta com os fatos investigados. </a:t>
            </a:r>
            <a:r>
              <a:rPr lang="pt-BR" dirty="0" smtClean="0"/>
              <a:t>(Incluído </a:t>
            </a:r>
            <a:r>
              <a:rPr lang="pt-BR" dirty="0"/>
              <a:t>pela Lei nº 13.964, de 2019)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8130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4774" y="284813"/>
            <a:ext cx="11377534" cy="60410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t-BR" sz="2400" b="1" u="sng" dirty="0">
                <a:solidFill>
                  <a:schemeClr val="tx1"/>
                </a:solidFill>
              </a:rPr>
              <a:t>Lei nº </a:t>
            </a:r>
            <a:r>
              <a:rPr lang="pt-BR" sz="2400" b="1" u="sng" dirty="0" smtClean="0">
                <a:solidFill>
                  <a:schemeClr val="tx1"/>
                </a:solidFill>
              </a:rPr>
              <a:t>12.850/13</a:t>
            </a:r>
          </a:p>
          <a:p>
            <a:pPr marL="0" indent="0" algn="ctr">
              <a:lnSpc>
                <a:spcPct val="120000"/>
              </a:lnSpc>
              <a:buNone/>
            </a:pPr>
            <a:endParaRPr lang="pt-BR" sz="2400" b="1" u="sng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>
                <a:solidFill>
                  <a:schemeClr val="tx1"/>
                </a:solidFill>
              </a:rPr>
              <a:t>Art. 4º</a:t>
            </a:r>
            <a:r>
              <a:rPr lang="pt-BR" sz="2400" b="1" dirty="0" smtClean="0">
                <a:solidFill>
                  <a:schemeClr val="tx1"/>
                </a:solidFill>
              </a:rPr>
              <a:t>. </a:t>
            </a:r>
            <a:r>
              <a:rPr lang="pt-BR" sz="2400" dirty="0">
                <a:solidFill>
                  <a:schemeClr val="tx1"/>
                </a:solidFill>
              </a:rPr>
              <a:t>O juiz poderá, a requerimento das partes, conceder o perdão judicial, reduzir em até 2/3 (dois terços) a pena privativa de liberdade ou substituí-la por restritiva de direitos daquele que tenha colaborado efetiva e voluntariamente com a investigação e com o processo criminal, </a:t>
            </a:r>
            <a:r>
              <a:rPr lang="pt-BR" sz="2400" b="1" u="sng" dirty="0">
                <a:solidFill>
                  <a:schemeClr val="tx1"/>
                </a:solidFill>
              </a:rPr>
              <a:t>desde que dessa colaboração advenha um ou mais dos seguintes resultados</a:t>
            </a:r>
            <a:r>
              <a:rPr lang="pt-BR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 smtClean="0">
                <a:solidFill>
                  <a:schemeClr val="tx1"/>
                </a:solidFill>
              </a:rPr>
              <a:t>I </a:t>
            </a:r>
            <a:r>
              <a:rPr lang="pt-BR" sz="2400" b="1" dirty="0">
                <a:solidFill>
                  <a:schemeClr val="tx1"/>
                </a:solidFill>
              </a:rPr>
              <a:t>- </a:t>
            </a:r>
            <a:r>
              <a:rPr lang="pt-BR" sz="2400" dirty="0">
                <a:solidFill>
                  <a:schemeClr val="tx1"/>
                </a:solidFill>
              </a:rPr>
              <a:t>a identificação dos demais coautores e partícipes da organização criminosa e das infrações penais por eles praticadas</a:t>
            </a:r>
            <a:r>
              <a:rPr lang="pt-BR" sz="2400" dirty="0" smtClean="0">
                <a:solidFill>
                  <a:schemeClr val="tx1"/>
                </a:solidFill>
              </a:rPr>
              <a:t>;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 smtClean="0">
                <a:solidFill>
                  <a:schemeClr val="tx1"/>
                </a:solidFill>
              </a:rPr>
              <a:t>II </a:t>
            </a:r>
            <a:r>
              <a:rPr lang="pt-BR" sz="2400" b="1" dirty="0">
                <a:solidFill>
                  <a:schemeClr val="tx1"/>
                </a:solidFill>
              </a:rPr>
              <a:t>- </a:t>
            </a:r>
            <a:r>
              <a:rPr lang="pt-BR" sz="2400" dirty="0">
                <a:solidFill>
                  <a:schemeClr val="tx1"/>
                </a:solidFill>
              </a:rPr>
              <a:t>a revelação da estrutura hierárquica e da divisão de tarefas da organização criminosa;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072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4754" y="404734"/>
            <a:ext cx="11129858" cy="5506488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>
                <a:solidFill>
                  <a:schemeClr val="tx1"/>
                </a:solidFill>
              </a:rPr>
              <a:t>III - </a:t>
            </a:r>
            <a:r>
              <a:rPr lang="pt-BR" sz="2400" dirty="0">
                <a:solidFill>
                  <a:schemeClr val="tx1"/>
                </a:solidFill>
              </a:rPr>
              <a:t>a prevenção de infrações penais decorrentes das atividades da organização criminosa</a:t>
            </a:r>
            <a:r>
              <a:rPr lang="pt-BR" sz="2400" dirty="0" smtClean="0">
                <a:solidFill>
                  <a:schemeClr val="tx1"/>
                </a:solidFill>
              </a:rPr>
              <a:t>;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>
                <a:solidFill>
                  <a:schemeClr val="tx1"/>
                </a:solidFill>
              </a:rPr>
              <a:t>IV - </a:t>
            </a:r>
            <a:r>
              <a:rPr lang="pt-BR" sz="2400" dirty="0">
                <a:solidFill>
                  <a:schemeClr val="tx1"/>
                </a:solidFill>
              </a:rPr>
              <a:t>a recuperação total ou parcial do produto ou do proveito das infrações penais praticadas pela organização criminosa</a:t>
            </a:r>
            <a:r>
              <a:rPr lang="pt-BR" sz="2400" dirty="0" smtClean="0">
                <a:solidFill>
                  <a:schemeClr val="tx1"/>
                </a:solidFill>
              </a:rPr>
              <a:t>;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>
                <a:solidFill>
                  <a:schemeClr val="tx1"/>
                </a:solidFill>
              </a:rPr>
              <a:t>V - </a:t>
            </a:r>
            <a:r>
              <a:rPr lang="pt-BR" sz="2400" dirty="0">
                <a:solidFill>
                  <a:schemeClr val="tx1"/>
                </a:solidFill>
              </a:rPr>
              <a:t>a localização de eventual vítima com a sua integridade física preservada.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845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4851" y="119922"/>
            <a:ext cx="11632369" cy="6588177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t-BR" sz="2400" b="1" u="sng" dirty="0">
                <a:solidFill>
                  <a:schemeClr val="tx1"/>
                </a:solidFill>
              </a:rPr>
              <a:t>Lei nº 12.850/13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>
                <a:solidFill>
                  <a:schemeClr val="tx1"/>
                </a:solidFill>
              </a:rPr>
              <a:t>Art. 4º</a:t>
            </a:r>
            <a:r>
              <a:rPr lang="pt-BR" sz="2400" b="1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>
                <a:solidFill>
                  <a:schemeClr val="tx1"/>
                </a:solidFill>
              </a:rPr>
              <a:t>§ 1º </a:t>
            </a:r>
            <a:r>
              <a:rPr lang="pt-BR" sz="2400" dirty="0">
                <a:solidFill>
                  <a:schemeClr val="tx1"/>
                </a:solidFill>
              </a:rPr>
              <a:t>Em qualquer caso, a concessão do benefício levará em conta a personalidade do colaborador, a natureza, as circunstâncias, a gravidade e a repercussão social do fato criminoso </a:t>
            </a:r>
            <a:r>
              <a:rPr lang="pt-BR" sz="2400" b="1" u="sng" dirty="0">
                <a:solidFill>
                  <a:schemeClr val="tx1"/>
                </a:solidFill>
              </a:rPr>
              <a:t>e a eficácia da colaboração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>
                <a:solidFill>
                  <a:schemeClr val="tx1"/>
                </a:solidFill>
              </a:rPr>
              <a:t>§ 2º </a:t>
            </a:r>
            <a:r>
              <a:rPr lang="pt-BR" sz="2400" dirty="0">
                <a:solidFill>
                  <a:schemeClr val="tx1"/>
                </a:solidFill>
              </a:rPr>
              <a:t>Considerando a </a:t>
            </a:r>
            <a:r>
              <a:rPr lang="pt-BR" sz="2400" b="1" u="sng" dirty="0">
                <a:solidFill>
                  <a:schemeClr val="tx1"/>
                </a:solidFill>
              </a:rPr>
              <a:t>relevância da colaboração prestada</a:t>
            </a:r>
            <a:r>
              <a:rPr lang="pt-BR" sz="2400" dirty="0">
                <a:solidFill>
                  <a:schemeClr val="tx1"/>
                </a:solidFill>
              </a:rPr>
              <a:t>, o Ministério Público, a qualquer tempo, e o delegado de polícia, nos autos do inquérito policial, com a manifestação do Ministério Público, poderão requerer ou representar ao juiz pela concessão de perdão judicial ao colaborador, ainda que esse benefício não tenha sido previsto na proposta inicial, aplicando-se, no que couber, o art. 28 do </a:t>
            </a:r>
            <a:r>
              <a:rPr lang="pt-BR" sz="2400" dirty="0" smtClean="0">
                <a:solidFill>
                  <a:schemeClr val="tx1"/>
                </a:solidFill>
              </a:rPr>
              <a:t>CPP. </a:t>
            </a: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872" y="599607"/>
            <a:ext cx="11309740" cy="53116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t-BR" sz="2400" b="1" u="sng" dirty="0">
                <a:solidFill>
                  <a:schemeClr val="tx1"/>
                </a:solidFill>
              </a:rPr>
              <a:t>Lei nº 12.850/13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>
                <a:solidFill>
                  <a:schemeClr val="tx1"/>
                </a:solidFill>
              </a:rPr>
              <a:t>Art. 4º.</a:t>
            </a: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sz="2400" b="1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 smtClean="0"/>
              <a:t>§ </a:t>
            </a:r>
            <a:r>
              <a:rPr lang="pt-BR" sz="2400" b="1" dirty="0"/>
              <a:t>10. </a:t>
            </a:r>
            <a:r>
              <a:rPr lang="pt-BR" sz="2400" dirty="0"/>
              <a:t>As partes podem </a:t>
            </a:r>
            <a:r>
              <a:rPr lang="pt-BR" sz="2400" b="1" u="sng" dirty="0"/>
              <a:t>retratar-se</a:t>
            </a:r>
            <a:r>
              <a:rPr lang="pt-BR" sz="2400" dirty="0"/>
              <a:t> da proposta, caso em que as provas </a:t>
            </a:r>
            <a:r>
              <a:rPr lang="pt-BR" sz="2400" dirty="0" err="1"/>
              <a:t>autoincriminatórias</a:t>
            </a:r>
            <a:r>
              <a:rPr lang="pt-BR" sz="2400" dirty="0"/>
              <a:t> produzidas pelo colaborador não poderão ser utilizadas exclusivamente em seu desfavor.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/>
              <a:t>§ 17. </a:t>
            </a:r>
            <a:r>
              <a:rPr lang="pt-BR" sz="2400" dirty="0"/>
              <a:t>O acordo homologado poderá ser </a:t>
            </a:r>
            <a:r>
              <a:rPr lang="pt-BR" sz="2400" b="1" u="sng" dirty="0"/>
              <a:t>rescindido</a:t>
            </a:r>
            <a:r>
              <a:rPr lang="pt-BR" sz="2400" dirty="0"/>
              <a:t> em caso de omissão dolosa sobre os fatos objeto da colaboração. </a:t>
            </a:r>
            <a:r>
              <a:rPr lang="pt-BR" dirty="0"/>
              <a:t>(Incluído pela Lei nº 13.964, de 2019</a:t>
            </a:r>
            <a:r>
              <a:rPr lang="pt-BR" dirty="0" smtClean="0"/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b="1" dirty="0"/>
              <a:t>§ 18. </a:t>
            </a:r>
            <a:r>
              <a:rPr lang="pt-BR" sz="2400" dirty="0"/>
              <a:t>O acordo de colaboração premiada pressupõe que o colaborador cesse o envolvimento em conduta ilícita relacionada ao objeto da colaboração, </a:t>
            </a:r>
            <a:r>
              <a:rPr lang="pt-BR" sz="2400" b="1" u="sng" dirty="0"/>
              <a:t>sob pena de rescisão</a:t>
            </a:r>
            <a:r>
              <a:rPr lang="pt-BR" sz="2400" dirty="0"/>
              <a:t>. </a:t>
            </a:r>
            <a:r>
              <a:rPr lang="pt-BR" sz="1900" dirty="0" smtClean="0"/>
              <a:t> (</a:t>
            </a:r>
            <a:r>
              <a:rPr lang="pt-BR" sz="1900" dirty="0"/>
              <a:t>Incluído pela Lei nº 13.964, de 2019)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78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4854" y="424364"/>
            <a:ext cx="11347376" cy="6039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CASO: No decorrer de investigação de corrupção praticada entre uma empresa e agentes públicos, os três diretores da empresa formalizaram o acordo de colaboração premiada com o delegado</a:t>
            </a:r>
            <a:r>
              <a:rPr lang="pt-BR" sz="2400" b="1" dirty="0" smtClean="0"/>
              <a:t>.</a:t>
            </a:r>
          </a:p>
          <a:p>
            <a:endParaRPr lang="pt-BR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000" b="1" dirty="0" smtClean="0"/>
              <a:t>1. </a:t>
            </a:r>
            <a:r>
              <a:rPr lang="pt-BR" sz="2000" dirty="0" smtClean="0"/>
              <a:t>É </a:t>
            </a:r>
            <a:r>
              <a:rPr lang="pt-BR" sz="2000" dirty="0"/>
              <a:t>válido o acordo de </a:t>
            </a:r>
            <a:r>
              <a:rPr lang="pt-BR" sz="2000" dirty="0" smtClean="0"/>
              <a:t>colaboração premiada </a:t>
            </a:r>
            <a:r>
              <a:rPr lang="pt-BR" sz="2000" dirty="0"/>
              <a:t>celebrado apenas entre Polícia e delator</a:t>
            </a:r>
            <a:r>
              <a:rPr lang="pt-BR" sz="2000" dirty="0" smtClean="0"/>
              <a:t>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000" b="1" dirty="0" smtClean="0"/>
              <a:t>2. </a:t>
            </a:r>
            <a:r>
              <a:rPr lang="pt-BR" sz="2000" dirty="0" smtClean="0"/>
              <a:t>O </a:t>
            </a:r>
            <a:r>
              <a:rPr lang="pt-BR" sz="2000" dirty="0"/>
              <a:t>juiz poderia homologar o acordo sem ouvir o Ministério Público? E se houvesse a oposição do Ministério Público</a:t>
            </a:r>
            <a:r>
              <a:rPr lang="pt-BR" sz="2000" dirty="0" smtClean="0"/>
              <a:t>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000" b="1" dirty="0" smtClean="0"/>
              <a:t>3. </a:t>
            </a:r>
            <a:r>
              <a:rPr lang="pt-BR" sz="2000" dirty="0" smtClean="0"/>
              <a:t>Seria </a:t>
            </a:r>
            <a:r>
              <a:rPr lang="pt-BR" sz="2000" dirty="0"/>
              <a:t>possível homologar o acordo de colaboração premiada de todos os diretores de uma empresa</a:t>
            </a:r>
            <a:r>
              <a:rPr lang="pt-BR" sz="2000" dirty="0" smtClean="0"/>
              <a:t>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000" b="1" dirty="0" smtClean="0"/>
              <a:t>4. </a:t>
            </a:r>
            <a:r>
              <a:rPr lang="pt-BR" sz="2000" dirty="0" smtClean="0"/>
              <a:t>Havendo </a:t>
            </a:r>
            <a:r>
              <a:rPr lang="pt-BR" sz="2000" dirty="0"/>
              <a:t>contradição entre os delatores, como o juiz deve proceder</a:t>
            </a:r>
            <a:r>
              <a:rPr lang="pt-BR" sz="2000" dirty="0" smtClean="0"/>
              <a:t>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000" b="1" dirty="0" smtClean="0"/>
              <a:t>5. </a:t>
            </a:r>
            <a:r>
              <a:rPr lang="pt-BR" sz="2000" dirty="0" smtClean="0"/>
              <a:t>Se</a:t>
            </a:r>
            <a:r>
              <a:rPr lang="pt-BR" sz="2000" dirty="0"/>
              <a:t>, posteriormente à homologação do acordo, for verificado que os colaboradores não descreveram a integralidade da conduta criminosa e seus autores, quais seriam as consequências jurídicas?</a:t>
            </a:r>
          </a:p>
        </p:txBody>
      </p:sp>
    </p:spTree>
    <p:extLst>
      <p:ext uri="{BB962C8B-B14F-4D97-AF65-F5344CB8AC3E}">
        <p14:creationId xmlns:p14="http://schemas.microsoft.com/office/powerpoint/2010/main" val="32971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9705" y="544285"/>
            <a:ext cx="11054907" cy="5961445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RETRATAÇÃO X </a:t>
            </a:r>
            <a:r>
              <a:rPr lang="pt-BR" sz="2400" dirty="0" smtClean="0">
                <a:solidFill>
                  <a:schemeClr val="tx1"/>
                </a:solidFill>
              </a:rPr>
              <a:t>RESCISÃO</a:t>
            </a: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A </a:t>
            </a:r>
            <a:r>
              <a:rPr lang="pt-BR" sz="2400" dirty="0">
                <a:solidFill>
                  <a:schemeClr val="tx1"/>
                </a:solidFill>
              </a:rPr>
              <a:t>retratação pode ser unilateral ou </a:t>
            </a:r>
            <a:r>
              <a:rPr lang="pt-BR" sz="2400" dirty="0" smtClean="0">
                <a:solidFill>
                  <a:schemeClr val="tx1"/>
                </a:solidFill>
              </a:rPr>
              <a:t>bilateral.</a:t>
            </a: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R</a:t>
            </a:r>
            <a:r>
              <a:rPr lang="pt-BR" sz="2400" dirty="0" smtClean="0">
                <a:solidFill>
                  <a:schemeClr val="tx1"/>
                </a:solidFill>
              </a:rPr>
              <a:t>etratação </a:t>
            </a:r>
            <a:r>
              <a:rPr lang="pt-BR" sz="2400" dirty="0">
                <a:solidFill>
                  <a:schemeClr val="tx1"/>
                </a:solidFill>
              </a:rPr>
              <a:t>unilateral só poder ocorrer antes da homologação da </a:t>
            </a:r>
            <a:r>
              <a:rPr lang="pt-BR" sz="2400" dirty="0" smtClean="0">
                <a:solidFill>
                  <a:schemeClr val="tx1"/>
                </a:solidFill>
              </a:rPr>
              <a:t>colaboração.</a:t>
            </a: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Rescisão </a:t>
            </a:r>
            <a:r>
              <a:rPr lang="pt-BR" sz="2400" dirty="0">
                <a:solidFill>
                  <a:schemeClr val="tx1"/>
                </a:solidFill>
              </a:rPr>
              <a:t>do acordo de colaboração </a:t>
            </a:r>
            <a:r>
              <a:rPr lang="pt-BR" sz="2400" dirty="0" smtClean="0">
                <a:solidFill>
                  <a:schemeClr val="tx1"/>
                </a:solidFill>
              </a:rPr>
              <a:t>premiada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Possibilidade </a:t>
            </a:r>
            <a:r>
              <a:rPr lang="pt-BR" sz="2400" dirty="0">
                <a:solidFill>
                  <a:schemeClr val="tx1"/>
                </a:solidFill>
              </a:rPr>
              <a:t>de utilização das provas produzidas no acordo </a:t>
            </a:r>
            <a:r>
              <a:rPr lang="pt-BR" sz="2400" dirty="0" smtClean="0">
                <a:solidFill>
                  <a:schemeClr val="tx1"/>
                </a:solidFill>
              </a:rPr>
              <a:t>rescindido.</a:t>
            </a: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Provas </a:t>
            </a:r>
            <a:r>
              <a:rPr lang="pt-BR" sz="2400" dirty="0">
                <a:solidFill>
                  <a:schemeClr val="tx1"/>
                </a:solidFill>
              </a:rPr>
              <a:t>obtidas que incriminem terceiros poderão ser mantidas no processo e valoradas pelo Juiz nos casos </a:t>
            </a:r>
            <a:r>
              <a:rPr lang="pt-BR" sz="2400" dirty="0" smtClean="0">
                <a:solidFill>
                  <a:schemeClr val="tx1"/>
                </a:solidFill>
              </a:rPr>
              <a:t>concreto?</a:t>
            </a:r>
          </a:p>
          <a:p>
            <a:pPr algn="just"/>
            <a:endParaRPr lang="pt-BR" sz="2000" b="1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33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324307"/>
            <a:ext cx="9630842" cy="1280890"/>
          </a:xfrm>
        </p:spPr>
        <p:txBody>
          <a:bodyPr/>
          <a:lstStyle/>
          <a:p>
            <a:pPr algn="ctr"/>
            <a:r>
              <a:rPr lang="pt-BR" b="1" u="sng" dirty="0" smtClean="0"/>
              <a:t>ENUNCIADOS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4617" y="1605197"/>
            <a:ext cx="10919996" cy="4570751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2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8721" y="249356"/>
            <a:ext cx="8911687" cy="1280890"/>
          </a:xfrm>
        </p:spPr>
        <p:txBody>
          <a:bodyPr/>
          <a:lstStyle/>
          <a:p>
            <a:pPr algn="ctr"/>
            <a:r>
              <a:rPr lang="pt-BR" b="1" u="sng" dirty="0" smtClean="0"/>
              <a:t>BIBLIOGRAFIA SUGERIDA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810" y="1405913"/>
            <a:ext cx="3956845" cy="50098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328" y="1405913"/>
            <a:ext cx="4137285" cy="50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3790" y="219375"/>
            <a:ext cx="8911687" cy="1280890"/>
          </a:xfrm>
        </p:spPr>
        <p:txBody>
          <a:bodyPr/>
          <a:lstStyle/>
          <a:p>
            <a:pPr algn="ctr"/>
            <a:r>
              <a:rPr lang="pt-BR" b="1" u="sng" dirty="0"/>
              <a:t>BIBLIOGRAFIA SUGERIDA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95" y="1500264"/>
            <a:ext cx="3583677" cy="505043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416" y="1500264"/>
            <a:ext cx="3792512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8997" y="2473376"/>
            <a:ext cx="9930645" cy="1813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000" dirty="0" smtClean="0"/>
              <a:t>Muito obrigado!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4177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9057" y="544286"/>
            <a:ext cx="9795555" cy="5366936"/>
          </a:xfrm>
        </p:spPr>
        <p:txBody>
          <a:bodyPr/>
          <a:lstStyle/>
          <a:p>
            <a:pPr algn="just"/>
            <a:r>
              <a:rPr lang="pt-BR" sz="3200" b="1" dirty="0" smtClean="0"/>
              <a:t>É </a:t>
            </a:r>
            <a:r>
              <a:rPr lang="pt-BR" sz="3200" b="1" dirty="0"/>
              <a:t>válido o acordo de </a:t>
            </a:r>
            <a:r>
              <a:rPr lang="pt-BR" sz="3200" b="1" dirty="0" smtClean="0"/>
              <a:t>colaboração premiada </a:t>
            </a:r>
            <a:r>
              <a:rPr lang="pt-BR" sz="3200" b="1" dirty="0"/>
              <a:t>celebrado apenas entre Polícia e delator</a:t>
            </a:r>
            <a:r>
              <a:rPr lang="pt-BR" sz="3200" b="1" dirty="0" smtClean="0"/>
              <a:t>?</a:t>
            </a:r>
          </a:p>
          <a:p>
            <a:pPr marL="0" indent="0" algn="just">
              <a:buNone/>
            </a:pPr>
            <a:endParaRPr lang="pt-BR" sz="3200" b="1" dirty="0" smtClean="0"/>
          </a:p>
          <a:p>
            <a:pPr marL="0" indent="0" algn="ctr">
              <a:buNone/>
            </a:pPr>
            <a:endParaRPr lang="pt-BR" sz="3200" b="1" dirty="0"/>
          </a:p>
          <a:p>
            <a:pPr marL="0" indent="0" algn="ctr">
              <a:buNone/>
            </a:pPr>
            <a:endParaRPr lang="pt-BR" sz="3200" b="1" dirty="0" smtClean="0"/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379" y="2353455"/>
            <a:ext cx="6628850" cy="3874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3420" y="339634"/>
            <a:ext cx="11043898" cy="651836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300" b="1" u="sng" dirty="0" smtClean="0">
                <a:solidFill>
                  <a:schemeClr val="tx1"/>
                </a:solidFill>
              </a:rPr>
              <a:t>Lei nº 12.850/13</a:t>
            </a:r>
          </a:p>
          <a:p>
            <a:pPr marL="0" indent="0">
              <a:buNone/>
            </a:pPr>
            <a:endParaRPr lang="pt-BR" sz="900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tx1"/>
                </a:solidFill>
              </a:rPr>
              <a:t>Art. 4º.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pt-BR" sz="2400" b="1" dirty="0" smtClean="0">
                <a:solidFill>
                  <a:schemeClr val="tx1"/>
                </a:solidFill>
              </a:rPr>
              <a:t>§ 2º </a:t>
            </a:r>
            <a:r>
              <a:rPr lang="pt-BR" sz="2400" dirty="0">
                <a:solidFill>
                  <a:schemeClr val="tx1"/>
                </a:solidFill>
              </a:rPr>
              <a:t>Considerando a relevância da colaboração prestada, o Ministério Público, a qualquer tempo, </a:t>
            </a:r>
            <a:r>
              <a:rPr lang="pt-BR" sz="2400" b="1" u="sng" dirty="0">
                <a:solidFill>
                  <a:schemeClr val="tx1"/>
                </a:solidFill>
              </a:rPr>
              <a:t>e o delegado de polícia, nos autos do inquérito policial</a:t>
            </a:r>
            <a:r>
              <a:rPr lang="pt-BR" sz="2400" dirty="0">
                <a:solidFill>
                  <a:schemeClr val="tx1"/>
                </a:solidFill>
              </a:rPr>
              <a:t>, com a manifestação do Ministério Público, poderão requerer ou representar ao juiz pela concessão de perdão judicial ao colaborador, ainda que esse benefício não tenha sido previsto na proposta inicial, aplicando-se, no que couber, o art. 28 do </a:t>
            </a:r>
            <a:r>
              <a:rPr lang="pt-BR" sz="2400" dirty="0" smtClean="0">
                <a:solidFill>
                  <a:schemeClr val="tx1"/>
                </a:solidFill>
              </a:rPr>
              <a:t>CPP.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pt-BR" sz="2400" b="1" dirty="0" smtClean="0">
                <a:solidFill>
                  <a:schemeClr val="tx1"/>
                </a:solidFill>
              </a:rPr>
              <a:t>§ </a:t>
            </a:r>
            <a:r>
              <a:rPr lang="pt-BR" sz="2400" b="1" dirty="0">
                <a:solidFill>
                  <a:schemeClr val="tx1"/>
                </a:solidFill>
              </a:rPr>
              <a:t>6º </a:t>
            </a:r>
            <a:r>
              <a:rPr lang="pt-BR" sz="2400" dirty="0">
                <a:solidFill>
                  <a:schemeClr val="tx1"/>
                </a:solidFill>
              </a:rPr>
              <a:t>O juiz não participará das negociações realizadas entre as partes para a formalização do acordo de colaboração, </a:t>
            </a:r>
            <a:r>
              <a:rPr lang="pt-BR" sz="2400" b="1" u="sng" dirty="0">
                <a:solidFill>
                  <a:schemeClr val="tx1"/>
                </a:solidFill>
              </a:rPr>
              <a:t>que ocorrerá entre o delegado de polícia, o investigado e o defensor, com a manifestação do Ministério Público</a:t>
            </a:r>
            <a:r>
              <a:rPr lang="pt-BR" sz="2400" dirty="0">
                <a:solidFill>
                  <a:schemeClr val="tx1"/>
                </a:solidFill>
              </a:rPr>
              <a:t>, ou, conforme o caso, entre o Ministério Público e o investigado ou acusado e seu defensor.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02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1485" y="206099"/>
            <a:ext cx="8911687" cy="1280890"/>
          </a:xfrm>
        </p:spPr>
        <p:txBody>
          <a:bodyPr/>
          <a:lstStyle/>
          <a:p>
            <a:pPr algn="ctr"/>
            <a:r>
              <a:rPr lang="pt-BR" b="1" dirty="0"/>
              <a:t>ADI nº 5.508/DF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8337" y="1764405"/>
            <a:ext cx="5958883" cy="5093595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Em face da repercussão do acordo no processo penal, a autoridade policial, ao acertá-la, extravasa os limites da investigação.</a:t>
            </a:r>
          </a:p>
          <a:p>
            <a:pPr algn="just"/>
            <a:r>
              <a:rPr lang="pt-BR" sz="2400" dirty="0" smtClean="0"/>
              <a:t>O juiz, ao admitir proposta de acordo de colaboração premiada formalizada perante o delegado, que não é parte no processo penal, atuaria de ofício, pois interferiria na negociação quando o Ministério Público se posicionasse contrariamente.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7" y="2361638"/>
            <a:ext cx="5138533" cy="308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722" y="25128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ADI nº 5.508/DF</a:t>
            </a:r>
            <a:endParaRPr lang="pt-BR" b="1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5636301" y="1664340"/>
            <a:ext cx="5883301" cy="47244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30000"/>
              </a:lnSpc>
            </a:pPr>
            <a:r>
              <a:rPr lang="pt-BR" sz="2800" dirty="0"/>
              <a:t>No caso de o juiz recusar o acordo ou homologá-lo alterando determinada cláusula, só o Ministério Público tem legitimidade para recorrer do pronunciamento, e não o delegado, deixando o colaborador desprotegido.</a:t>
            </a:r>
          </a:p>
          <a:p>
            <a:pPr algn="just">
              <a:lnSpc>
                <a:spcPct val="130000"/>
              </a:lnSpc>
            </a:pPr>
            <a:r>
              <a:rPr lang="pt-BR" sz="2800" dirty="0"/>
              <a:t>É inaceitável admitir que órgão público faça oferta que não poderá honrar ou gere oposição do próprio Estado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10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5" y="2128605"/>
            <a:ext cx="5002268" cy="300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9804" y="629586"/>
            <a:ext cx="11467475" cy="6355829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b="1" u="sng" dirty="0" smtClean="0"/>
              <a:t>RELATOR: MIN. MARCO AURÉLIO</a:t>
            </a:r>
          </a:p>
          <a:p>
            <a:pPr marL="0" indent="0">
              <a:buNone/>
            </a:pPr>
            <a:endParaRPr lang="pt-BR" b="1" dirty="0" smtClean="0"/>
          </a:p>
          <a:p>
            <a:r>
              <a:rPr lang="pt-BR" sz="2400" dirty="0" smtClean="0"/>
              <a:t>Não há inconstitucionalidade nos §§ 2º e 6º do art. 4º da Lei nº 12.850/13.</a:t>
            </a:r>
          </a:p>
          <a:p>
            <a:endParaRPr lang="pt-BR" sz="1100" dirty="0"/>
          </a:p>
          <a:p>
            <a:pPr algn="just"/>
            <a:r>
              <a:rPr lang="pt-BR" sz="2400" dirty="0" smtClean="0"/>
              <a:t>Delação é um depoimento revelador de indícios de autoria e materialidade, mas que não fundamenta qualquer condenação.</a:t>
            </a:r>
          </a:p>
          <a:p>
            <a:pPr marL="0" indent="0" algn="just">
              <a:buNone/>
            </a:pPr>
            <a:endParaRPr lang="pt-BR" sz="1100" dirty="0"/>
          </a:p>
          <a:p>
            <a:pPr algn="just"/>
            <a:r>
              <a:rPr lang="pt-BR" sz="2400" dirty="0" smtClean="0"/>
              <a:t>É um instrumento de obtenção de prova, assim como a ação controlada, a captação ambiental, a interceptação etc.</a:t>
            </a:r>
          </a:p>
          <a:p>
            <a:pPr marL="0" indent="0">
              <a:buNone/>
            </a:pPr>
            <a:endParaRPr lang="pt-BR" sz="1100" dirty="0" smtClean="0"/>
          </a:p>
          <a:p>
            <a:pPr algn="just"/>
            <a:r>
              <a:rPr lang="pt-BR" sz="2400" dirty="0" smtClean="0"/>
              <a:t>Retirar a possibilidade de a polícia utilizar, de forma oportuna e célere, o meio de obtenção de prova denominado colaboração premiada é, na verdade, enfraquecer o sistema de persecução penal.</a:t>
            </a:r>
          </a:p>
          <a:p>
            <a:pPr marL="0" indent="0" algn="just">
              <a:buNone/>
            </a:pPr>
            <a:endParaRPr lang="pt-BR" sz="900" dirty="0"/>
          </a:p>
          <a:p>
            <a:pPr marL="0" indent="0" algn="ctr">
              <a:buNone/>
            </a:pPr>
            <a:endParaRPr lang="pt-BR" b="1" u="sng" dirty="0"/>
          </a:p>
          <a:p>
            <a:pPr marL="0" indent="0" algn="ctr">
              <a:buNone/>
            </a:pPr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300433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7179" y="445476"/>
            <a:ext cx="8911687" cy="128089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pt-BR" sz="2700" b="1" u="sng" dirty="0"/>
              <a:t>Acompanharam o Relator: </a:t>
            </a: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/>
              <a:t/>
            </a:r>
            <a:br>
              <a:rPr lang="pt-BR" b="1" u="sng" dirty="0"/>
            </a:br>
            <a:r>
              <a:rPr lang="pt-BR" b="1" u="sng" dirty="0"/>
              <a:t/>
            </a:r>
            <a:br>
              <a:rPr lang="pt-BR" b="1" u="sng" dirty="0"/>
            </a:br>
            <a:r>
              <a:rPr lang="pt-BR" b="1" u="sng" dirty="0"/>
              <a:t/>
            </a:r>
            <a:br>
              <a:rPr lang="pt-BR" b="1" u="sng" dirty="0"/>
            </a:br>
            <a:endParaRPr lang="pt-BR" dirty="0"/>
          </a:p>
        </p:txBody>
      </p:sp>
      <p:sp>
        <p:nvSpPr>
          <p:cNvPr id="5" name="Retângulo Arredondado 4"/>
          <p:cNvSpPr/>
          <p:nvPr/>
        </p:nvSpPr>
        <p:spPr>
          <a:xfrm>
            <a:off x="1157179" y="3211768"/>
            <a:ext cx="3837482" cy="5996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Min. LUÍS ROBERTO BARROSO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1157179" y="1428622"/>
            <a:ext cx="3837482" cy="5996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Min. RICARDO LEWANDOWSKI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6355187" y="1432693"/>
            <a:ext cx="3837482" cy="5996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Min. GILMAR MENDES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1157179" y="2299887"/>
            <a:ext cx="3837482" cy="5996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Min. CELSO DE MELLO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6355187" y="2299886"/>
            <a:ext cx="3837482" cy="5996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Min. CARMEN LÚCIA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72846" y="4171705"/>
            <a:ext cx="520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/>
              <a:t>Vencidos:</a:t>
            </a:r>
            <a:endParaRPr lang="pt-BR" sz="2400" dirty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>
          <a:xfrm>
            <a:off x="1285068" y="4946412"/>
            <a:ext cx="3837482" cy="6395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Min. EDSON FACHIN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>
          <a:xfrm>
            <a:off x="1285068" y="5791859"/>
            <a:ext cx="3837482" cy="6395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Min. DIAS TOFFOLI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>
          <a:xfrm>
            <a:off x="6355187" y="4950870"/>
            <a:ext cx="3837482" cy="6395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Min. ROSA WEBER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Espaço Reservado para Conteúdo 3"/>
          <p:cNvSpPr txBox="1">
            <a:spLocks/>
          </p:cNvSpPr>
          <p:nvPr/>
        </p:nvSpPr>
        <p:spPr>
          <a:xfrm>
            <a:off x="6355187" y="5826763"/>
            <a:ext cx="3837482" cy="6395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Min. LUIZ FUX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6355187" y="3196386"/>
            <a:ext cx="3837482" cy="5996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Min. ALEXANDRE DE MORAES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1211</TotalTime>
  <Words>2106</Words>
  <Application>Microsoft Office PowerPoint</Application>
  <PresentationFormat>Widescreen</PresentationFormat>
  <Paragraphs>163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Century Gothic</vt:lpstr>
      <vt:lpstr>Wingdings 3</vt:lpstr>
      <vt:lpstr>Cacho</vt:lpstr>
      <vt:lpstr>Apresentação do PowerPoint</vt:lpstr>
      <vt:lpstr>6 - Questões  específicas em acordos de colaboração premiada</vt:lpstr>
      <vt:lpstr>Apresentação do PowerPoint</vt:lpstr>
      <vt:lpstr>Apresentação do PowerPoint</vt:lpstr>
      <vt:lpstr>Apresentação do PowerPoint</vt:lpstr>
      <vt:lpstr>ADI nº 5.508/DF</vt:lpstr>
      <vt:lpstr>ADI nº 5.508/DF</vt:lpstr>
      <vt:lpstr>Apresentação do PowerPoint</vt:lpstr>
      <vt:lpstr>Acompanharam o Relator:     </vt:lpstr>
      <vt:lpstr>Apresentação do PowerPoint</vt:lpstr>
      <vt:lpstr>ADI nº 5.508/DF</vt:lpstr>
      <vt:lpstr>ADI nº 5.508/DF</vt:lpstr>
      <vt:lpstr>ADI nº 5.508/DF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ENUNCIADOS</vt:lpstr>
      <vt:lpstr>BIBLIOGRAFIA SUGERIDA</vt:lpstr>
      <vt:lpstr>BIBLIOGRAFIA SUGERIDA</vt:lpstr>
      <vt:lpstr>Apresentação do PowerPoint</vt:lpstr>
    </vt:vector>
  </TitlesOfParts>
  <Company>Tribunal de Justiça de Pernambuco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Carlos Vieira Figueiredo</dc:creator>
  <cp:lastModifiedBy>Luiz Carlos Vieira Figueiredo</cp:lastModifiedBy>
  <cp:revision>83</cp:revision>
  <dcterms:created xsi:type="dcterms:W3CDTF">2020-03-04T12:20:51Z</dcterms:created>
  <dcterms:modified xsi:type="dcterms:W3CDTF">2020-03-09T17:05:30Z</dcterms:modified>
</cp:coreProperties>
</file>