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232" r:id="rId1"/>
  </p:sldMasterIdLst>
  <p:notesMasterIdLst>
    <p:notesMasterId r:id="rId20"/>
  </p:notesMasterIdLst>
  <p:sldIdLst>
    <p:sldId id="256" r:id="rId2"/>
    <p:sldId id="327" r:id="rId3"/>
    <p:sldId id="328" r:id="rId4"/>
    <p:sldId id="329" r:id="rId5"/>
    <p:sldId id="363" r:id="rId6"/>
    <p:sldId id="330" r:id="rId7"/>
    <p:sldId id="333" r:id="rId8"/>
    <p:sldId id="334" r:id="rId9"/>
    <p:sldId id="336" r:id="rId10"/>
    <p:sldId id="337" r:id="rId11"/>
    <p:sldId id="357" r:id="rId12"/>
    <p:sldId id="355" r:id="rId13"/>
    <p:sldId id="356" r:id="rId14"/>
    <p:sldId id="358" r:id="rId15"/>
    <p:sldId id="359" r:id="rId16"/>
    <p:sldId id="360" r:id="rId17"/>
    <p:sldId id="361" r:id="rId18"/>
    <p:sldId id="362" r:id="rId19"/>
  </p:sldIdLst>
  <p:sldSz cx="12192000" cy="6858000"/>
  <p:notesSz cx="67691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llon Sousa" initials="MS" lastIdx="0" clrIdx="0">
    <p:extLst>
      <p:ext uri="{19B8F6BF-5375-455C-9EA6-DF929625EA0E}">
        <p15:presenceInfo xmlns:p15="http://schemas.microsoft.com/office/powerpoint/2012/main" xmlns="" userId="74a80784cccd40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290" autoAdjust="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721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20" d="100"/>
          <a:sy n="120" d="100"/>
        </p:scale>
        <p:origin x="1458" y="-44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1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34C5-4CFA-47FB-B42F-380EDB9C86F2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7A82-BAD5-453A-AC55-C7EF902A3C9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71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E7A82-BAD5-453A-AC55-C7EF902A3C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118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6584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22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050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8217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39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4511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2145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79839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198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86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727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527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8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2849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10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9346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80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C71814-8970-4415-B996-F3B788500494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181AE0-399A-4509-8599-C9E9246CCFA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85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  <p:sldLayoutId id="2147484244" r:id="rId12"/>
    <p:sldLayoutId id="2147484245" r:id="rId13"/>
    <p:sldLayoutId id="2147484246" r:id="rId14"/>
    <p:sldLayoutId id="2147484247" r:id="rId15"/>
    <p:sldLayoutId id="2147484248" r:id="rId16"/>
    <p:sldLayoutId id="2147484249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s2668b@student.american.edu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decreto-lei/Del2848.htm" TargetMode="External"/><Relationship Id="rId2" Type="http://schemas.openxmlformats.org/officeDocument/2006/relationships/hyperlink" Target="http://www.planalto.gov.br/ccivil_03/_Ato2019-2022/2019/Lei/L13964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19/Lei/L13964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19/Lei/L13964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alto.gov.br/ccivil_03/_Ato2019-2022/2019/Lei/L13964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2442875" cy="685799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i="1" cap="all" dirty="0">
                <a:solidFill>
                  <a:srgbClr val="C00000"/>
                </a:solidFill>
              </a:rPr>
              <a:t>PLEA BARGAINING </a:t>
            </a:r>
            <a:r>
              <a:rPr lang="en-US" sz="2400" cap="all" dirty="0" smtClean="0">
                <a:solidFill>
                  <a:srgbClr val="C00000"/>
                </a:solidFill>
              </a:rPr>
              <a:t>NO BRASIL: </a:t>
            </a:r>
            <a:r>
              <a:rPr lang="pt-BR" sz="2400" cap="all" dirty="0" smtClean="0">
                <a:solidFill>
                  <a:srgbClr val="C00000"/>
                </a:solidFill>
              </a:rPr>
              <a:t>O Processo Penal Através do Equilíbrio Entre o Utilitarismo Processual e os Direitos Fundamentais do Réu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en-US" sz="2800" dirty="0"/>
              <a:t> 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5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Juiz  Federal Marllon Sousa</a:t>
            </a:r>
            <a:b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Titular da 2ª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Vara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Federal da SJAM –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Especializada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no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Julgamento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de ORCRIMs, crimes de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Lavagem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de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dinheiro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e contra o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Sistema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Financeiro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Nacional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/>
            </a:r>
            <a:b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Doutor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em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Direito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– American University, Washington College of Law – EUA</a:t>
            </a:r>
            <a:b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Mestre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em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Direito</a:t>
            </a: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– UFMG</a:t>
            </a:r>
            <a:b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ENFAM</a:t>
            </a:r>
            <a:b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en-US" sz="1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Brasília, 2020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019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Centrais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Plea-Bargaining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EUA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Procedimento pré-processual;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Alternativas ao réu: declarar-se culpado, inocente ou não contestar a acusação;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Acordo deve conter cláusula expressa no sentido de que o réu foi devidamente orientado pela defesa sobre seus direitos e consequências de aceitá-lo; (Fiscalização do juiz)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Barganha somente tem lugar se o réu aceita seus termos de maneira livre, voluntária e com conhecimento dos termos e consequências;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Juízes devem verificar a presença de um suporte fático (</a:t>
            </a:r>
            <a:r>
              <a:rPr lang="pt-BR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factual </a:t>
            </a:r>
            <a:r>
              <a:rPr lang="pt-BR" sz="16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antes de aprovar um acordo de barganha;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Legislação federal, estadual e local deve estabelecer os deveres mínimos do juiz em procedimentos de barganha;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Discussões preliminares jamais serão usadas e admitidas como prova em caso de não acordo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Suprema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Corte dos EUA e </a:t>
            </a:r>
            <a:r>
              <a:rPr lang="en-GB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 Bargaining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Brady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v.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United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States</a:t>
            </a: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réus com uma pequena possibilidade de absolvição poderiam reduzir a exposição indevida característica de um desgastante processo criminal, a execução da pena poderia começar prontamente, e os ônus comuns às partes no decorrer do processo são eliminados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Santobello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v. </a:t>
            </a:r>
            <a:r>
              <a:rPr lang="pt-BR" sz="2000" i="1" dirty="0" err="1" smtClean="0">
                <a:latin typeface="Arial" pitchFamily="34" charset="0"/>
                <a:cs typeface="Arial" pitchFamily="34" charset="0"/>
              </a:rPr>
              <a:t>New</a:t>
            </a:r>
            <a:r>
              <a:rPr lang="pt-BR" sz="2000" i="1" dirty="0" smtClean="0">
                <a:latin typeface="Arial" pitchFamily="34" charset="0"/>
                <a:cs typeface="Arial" pitchFamily="34" charset="0"/>
              </a:rPr>
              <a:t> York -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leva à disposição imediata da maioria dos casos criminais; evita grande parte do impacto corrosivo da ociosidade forçada durante a prisão processual; protege o público das pessoas acusadas que são propensas a continuar com a conduta criminosa mesmo quando estão em liberdade provisória; encurta o tempo entre a acusação formal do sujeito e o fim do processo penal, aumentando qualquer que seja a perspectiva de reabilitação dos culpados quando eles são aprisionados.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16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 Bargaining no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Cautelas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</a:t>
            </a:r>
            <a:endParaRPr lang="en-GB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consequências não intencionais (</a:t>
            </a:r>
            <a:r>
              <a:rPr lang="pt-BR" sz="13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overcharges</a:t>
            </a: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condenações de inocentes), aprendendo com a experiência dos EUA;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um procedimento mais detalhado em comparação às práticas dos EUA;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Aplicação da barganha a todos os tipos de delitos, inclusive no tribunal do júri;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 mais efetiva da defesa quanto ao esclarecimento dos direitos que os clientes precisam abrir mão  e as consequências diretas da confissão. 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Pontuar expressamente os deveres do magistrado no procedimento de barganha;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Prever expressamente as etapas das negociações e como se desenvolverão os papéis de acusação e defesa no procedimento; 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Necessidade de gravações das negociações para assegurar que a acusação está agindo de forma legal durante o procedimento, evitando-se comportamentos atentatórios contra dos direitos fundamentais. 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colaterais: alteração dos currículos das faculdades de direito; escolas de magistratura, do MP e defensorias.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Definição de período de vacatio compatível para a adaptação dos profissionais do direito à introdução da barganha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80000"/>
              <a:buNone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7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>
            <a:extLst>
              <a:ext uri="{FF2B5EF4-FFF2-40B4-BE49-F238E27FC236}">
                <a16:creationId xmlns:a16="http://schemas.microsoft.com/office/drawing/2014/main" xmlns="" id="{F6A92CF5-0F1D-4D0A-9843-EDCDF346D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637" b="98539" l="784" r="96395">
                        <a14:foregroundMark x1="23354" y1="5637" x2="75392" y2="6054"/>
                        <a14:foregroundMark x1="50000" y1="9603" x2="50000" y2="9603"/>
                        <a14:foregroundMark x1="23824" y1="8142" x2="73197" y2="8977"/>
                        <a14:foregroundMark x1="26332" y1="11273" x2="26332" y2="11273"/>
                        <a14:foregroundMark x1="57837" y1="10647" x2="57837" y2="10647"/>
                        <a14:foregroundMark x1="62853" y1="10230" x2="62853" y2="10230"/>
                        <a14:foregroundMark x1="65674" y1="10647" x2="65674" y2="10647"/>
                        <a14:foregroundMark x1="58464" y1="11482" x2="58464" y2="11482"/>
                        <a14:foregroundMark x1="53448" y1="11482" x2="53448" y2="11482"/>
                        <a14:foregroundMark x1="74295" y1="8351" x2="74295" y2="8351"/>
                        <a14:foregroundMark x1="24138" y1="9812" x2="24138" y2="9812"/>
                        <a14:foregroundMark x1="31818" y1="17119" x2="31818" y2="17119"/>
                        <a14:foregroundMark x1="31975" y1="16910" x2="31975" y2="16910"/>
                        <a14:foregroundMark x1="71003" y1="39875" x2="71003" y2="39875"/>
                        <a14:foregroundMark x1="84326" y1="43633" x2="84326" y2="43633"/>
                        <a14:foregroundMark x1="84483" y1="42589" x2="84483" y2="42589"/>
                        <a14:foregroundMark x1="85893" y1="43424" x2="87461" y2="44468"/>
                        <a14:foregroundMark x1="88245" y1="45094" x2="88245" y2="45094"/>
                        <a14:foregroundMark x1="88871" y1="46138" x2="88871" y2="46138"/>
                        <a14:foregroundMark x1="89028" y1="48852" x2="89185" y2="49687"/>
                        <a14:foregroundMark x1="89498" y1="50104" x2="89498" y2="50104"/>
                        <a14:foregroundMark x1="87304" y1="50104" x2="87304" y2="50104"/>
                        <a14:foregroundMark x1="85110" y1="50104" x2="85110" y2="50104"/>
                        <a14:foregroundMark x1="81661" y1="48225" x2="82288" y2="48852"/>
                        <a14:foregroundMark x1="90439" y1="43215" x2="90439" y2="43215"/>
                        <a14:foregroundMark x1="64890" y1="52192" x2="64890" y2="52192"/>
                        <a14:foregroundMark x1="70376" y1="62630" x2="73511" y2="63048"/>
                        <a14:foregroundMark x1="74451" y1="54697" x2="74451" y2="54697"/>
                        <a14:foregroundMark x1="76803" y1="54697" x2="76803" y2="54697"/>
                        <a14:foregroundMark x1="76959" y1="54697" x2="76959" y2="54697"/>
                        <a14:foregroundMark x1="77429" y1="55741" x2="77429" y2="55741"/>
                        <a14:foregroundMark x1="77743" y1="58246" x2="77743" y2="58246"/>
                        <a14:foregroundMark x1="77743" y1="58246" x2="77743" y2="58246"/>
                        <a14:foregroundMark x1="77743" y1="58246" x2="77743" y2="58246"/>
                        <a14:foregroundMark x1="67241" y1="62630" x2="67241" y2="62630"/>
                        <a14:foregroundMark x1="67241" y1="62630" x2="67241" y2="65344"/>
                        <a14:foregroundMark x1="67398" y1="69102" x2="67398" y2="69102"/>
                        <a14:foregroundMark x1="69592" y1="71608" x2="71160" y2="72651"/>
                        <a14:foregroundMark x1="73511" y1="72651" x2="73511" y2="72651"/>
                        <a14:foregroundMark x1="73511" y1="72651" x2="73511" y2="72651"/>
                        <a14:foregroundMark x1="75235" y1="73069" x2="76332" y2="74739"/>
                        <a14:foregroundMark x1="76803" y1="75157" x2="76803" y2="75157"/>
                        <a14:foregroundMark x1="76803" y1="75783" x2="76803" y2="75783"/>
                        <a14:foregroundMark x1="76803" y1="75992" x2="76803" y2="76618"/>
                        <a14:foregroundMark x1="75235" y1="77662" x2="73981" y2="78288"/>
                        <a14:foregroundMark x1="72571" y1="78706" x2="72571" y2="78706"/>
                        <a14:foregroundMark x1="70219" y1="79332" x2="70219" y2="79332"/>
                        <a14:foregroundMark x1="69906" y1="81002" x2="69906" y2="82463"/>
                        <a14:foregroundMark x1="69906" y1="82881" x2="69906" y2="83925"/>
                        <a14:foregroundMark x1="69592" y1="86639" x2="69592" y2="86639"/>
                        <a14:foregroundMark x1="69436" y1="87683" x2="69436" y2="87683"/>
                        <a14:foregroundMark x1="69436" y1="88309" x2="69436" y2="89353"/>
                        <a14:foregroundMark x1="78527" y1="84551" x2="78527" y2="84551"/>
                        <a14:foregroundMark x1="78527" y1="84551" x2="78527" y2="84551"/>
                        <a14:foregroundMark x1="72884" y1="84551" x2="72884" y2="84551"/>
                        <a14:foregroundMark x1="72884" y1="84551" x2="72884" y2="84551"/>
                        <a14:foregroundMark x1="80564" y1="91649" x2="80564" y2="91649"/>
                        <a14:foregroundMark x1="80564" y1="91649" x2="80564" y2="91649"/>
                        <a14:foregroundMark x1="78997" y1="89144" x2="78997" y2="89144"/>
                        <a14:foregroundMark x1="78683" y1="90605" x2="78683" y2="90605"/>
                        <a14:foregroundMark x1="74922" y1="68058" x2="74922" y2="68058"/>
                        <a14:foregroundMark x1="74922" y1="70355" x2="74922" y2="70355"/>
                        <a14:foregroundMark x1="63636" y1="50522" x2="63636" y2="50522"/>
                        <a14:foregroundMark x1="78527" y1="50522" x2="78527" y2="50522"/>
                        <a14:foregroundMark x1="70376" y1="51566" x2="70376" y2="51566"/>
                        <a14:foregroundMark x1="88401" y1="92902" x2="88401" y2="92902"/>
                        <a14:foregroundMark x1="90909" y1="92902" x2="90909" y2="92902"/>
                        <a14:foregroundMark x1="86207" y1="93319" x2="86207" y2="93319"/>
                        <a14:foregroundMark x1="85266" y1="93319" x2="85266" y2="93319"/>
                        <a14:foregroundMark x1="83386" y1="56159" x2="83386" y2="56159"/>
                        <a14:foregroundMark x1="83386" y1="56159" x2="83386" y2="56159"/>
                        <a14:foregroundMark x1="69122" y1="48434" x2="69122" y2="48434"/>
                        <a14:foregroundMark x1="69122" y1="48434" x2="69122" y2="48434"/>
                        <a14:foregroundMark x1="85580" y1="60960" x2="85580" y2="60960"/>
                        <a14:foregroundMark x1="84796" y1="68476" x2="84796" y2="68476"/>
                        <a14:foregroundMark x1="81191" y1="66597" x2="81191" y2="66597"/>
                        <a14:foregroundMark x1="74765" y1="65971" x2="74765" y2="65971"/>
                        <a14:foregroundMark x1="66771" y1="66388" x2="66771" y2="66388"/>
                        <a14:foregroundMark x1="64420" y1="71399" x2="64420" y2="71399"/>
                        <a14:foregroundMark x1="63636" y1="63883" x2="63636" y2="63883"/>
                        <a14:foregroundMark x1="62382" y1="78706" x2="62382" y2="78706"/>
                        <a14:foregroundMark x1="62226" y1="84760" x2="62226" y2="84760"/>
                        <a14:foregroundMark x1="63323" y1="40501" x2="63323" y2="40501"/>
                        <a14:foregroundMark x1="66928" y1="35908" x2="66928" y2="35908"/>
                        <a14:foregroundMark x1="88558" y1="40501" x2="88558" y2="40501"/>
                        <a14:foregroundMark x1="6897" y1="26514" x2="6897" y2="26514"/>
                        <a14:foregroundMark x1="48589" y1="69729" x2="48589" y2="69729"/>
                        <a14:foregroundMark x1="47962" y1="81420" x2="47962" y2="81420"/>
                        <a14:backgroundMark x1="35266" y1="16493" x2="35266" y2="16493"/>
                        <a14:backgroundMark x1="44044" y1="7307" x2="44044" y2="7307"/>
                        <a14:backgroundMark x1="40909" y1="7307" x2="40909" y2="7307"/>
                        <a14:backgroundMark x1="36991" y1="7307" x2="36991" y2="7307"/>
                        <a14:backgroundMark x1="31975" y1="9186" x2="31975" y2="9186"/>
                        <a14:backgroundMark x1="31975" y1="9186" x2="31975" y2="9186"/>
                        <a14:backgroundMark x1="31818" y1="6889" x2="31818" y2="6889"/>
                        <a14:backgroundMark x1="26489" y1="7098" x2="26489" y2="7098"/>
                        <a14:backgroundMark x1="23981" y1="7098" x2="23981" y2="7098"/>
                        <a14:backgroundMark x1="61285" y1="9812" x2="61285" y2="9812"/>
                        <a14:backgroundMark x1="68652" y1="9603" x2="68652" y2="9603"/>
                        <a14:backgroundMark x1="68809" y1="9603" x2="68809" y2="9603"/>
                        <a14:backgroundMark x1="72571" y1="9603" x2="72571" y2="9603"/>
                        <a14:backgroundMark x1="72571" y1="9603" x2="72571" y2="9603"/>
                        <a14:backgroundMark x1="73041" y1="6681" x2="73041" y2="6681"/>
                        <a14:backgroundMark x1="73041" y1="6681" x2="73041" y2="6681"/>
                        <a14:backgroundMark x1="51254" y1="9603" x2="51254" y2="9603"/>
                        <a14:backgroundMark x1="51254" y1="9603" x2="51254" y2="9603"/>
                        <a14:backgroundMark x1="50940" y1="7516" x2="50940" y2="7516"/>
                        <a14:backgroundMark x1="50940" y1="7516" x2="50940" y2="7516"/>
                        <a14:backgroundMark x1="56113" y1="9186" x2="56113" y2="9186"/>
                        <a14:backgroundMark x1="56113" y1="9186" x2="56113" y2="9186"/>
                        <a14:backgroundMark x1="55486" y1="6889" x2="55486" y2="6889"/>
                        <a14:backgroundMark x1="55486" y1="6889" x2="55486" y2="6889"/>
                        <a14:backgroundMark x1="58621" y1="6681" x2="58621" y2="6681"/>
                        <a14:backgroundMark x1="58621" y1="6681" x2="58621" y2="6681"/>
                        <a14:backgroundMark x1="60658" y1="9395" x2="60658" y2="9395"/>
                        <a14:backgroundMark x1="60658" y1="9395" x2="60658" y2="9395"/>
                        <a14:backgroundMark x1="60658" y1="9395" x2="60658" y2="9395"/>
                        <a14:backgroundMark x1="63323" y1="8559" x2="63323" y2="8559"/>
                        <a14:backgroundMark x1="63323" y1="8559" x2="63323" y2="8559"/>
                        <a14:backgroundMark x1="63323" y1="8559" x2="63323" y2="8559"/>
                        <a14:backgroundMark x1="44828" y1="9812" x2="44828" y2="9812"/>
                        <a14:backgroundMark x1="44828" y1="9812" x2="44828" y2="9812"/>
                        <a14:backgroundMark x1="40596" y1="9186" x2="40596" y2="9186"/>
                        <a14:backgroundMark x1="40596" y1="9186" x2="40596" y2="9186"/>
                        <a14:backgroundMark x1="47179" y1="6472" x2="47179" y2="6472"/>
                        <a14:backgroundMark x1="47179" y1="6472" x2="47179" y2="6472"/>
                        <a14:backgroundMark x1="29467" y1="9186" x2="29467" y2="9186"/>
                        <a14:backgroundMark x1="29154" y1="6472" x2="29154" y2="6472"/>
                        <a14:backgroundMark x1="34326" y1="8768" x2="34326" y2="8768"/>
                        <a14:backgroundMark x1="34326" y1="8768" x2="34326" y2="8768"/>
                        <a14:backgroundMark x1="36991" y1="9186" x2="36991" y2="9186"/>
                        <a14:backgroundMark x1="61599" y1="8142" x2="61599" y2="8142"/>
                        <a14:backgroundMark x1="63009" y1="6681" x2="63009" y2="6681"/>
                        <a14:backgroundMark x1="63009" y1="6889" x2="63009" y2="6889"/>
                        <a14:backgroundMark x1="60972" y1="7516" x2="60972" y2="7516"/>
                        <a14:backgroundMark x1="60972" y1="7516" x2="60972" y2="7516"/>
                        <a14:backgroundMark x1="63480" y1="10021" x2="63480" y2="10021"/>
                        <a14:backgroundMark x1="63480" y1="10021" x2="63480" y2="10021"/>
                        <a14:backgroundMark x1="65674" y1="7933" x2="65674" y2="7933"/>
                        <a14:backgroundMark x1="65674" y1="7933" x2="65674" y2="7933"/>
                        <a14:backgroundMark x1="66144" y1="11065" x2="66144" y2="11065"/>
                        <a14:backgroundMark x1="66144" y1="11065" x2="66144" y2="11065"/>
                        <a14:backgroundMark x1="66144" y1="8351" x2="66144" y2="8351"/>
                        <a14:backgroundMark x1="66144" y1="8351" x2="66144" y2="8351"/>
                        <a14:backgroundMark x1="65204" y1="10230" x2="65204" y2="10230"/>
                        <a14:backgroundMark x1="65204" y1="10230" x2="65204" y2="10230"/>
                        <a14:backgroundMark x1="66301" y1="10438" x2="66301" y2="10438"/>
                        <a14:backgroundMark x1="66301" y1="10438" x2="66301" y2="10438"/>
                        <a14:backgroundMark x1="68966" y1="7933" x2="68966" y2="7933"/>
                        <a14:backgroundMark x1="68966" y1="7933" x2="68966" y2="7933"/>
                        <a14:backgroundMark x1="71630" y1="7933" x2="71630" y2="7933"/>
                        <a14:backgroundMark x1="71630" y1="8142" x2="71630" y2="8142"/>
                        <a14:backgroundMark x1="72884" y1="7098" x2="72884" y2="7098"/>
                        <a14:backgroundMark x1="72884" y1="7098" x2="72884" y2="7098"/>
                        <a14:backgroundMark x1="74451" y1="6054" x2="74451" y2="6054"/>
                        <a14:backgroundMark x1="74451" y1="6054" x2="74451" y2="6054"/>
                        <a14:backgroundMark x1="71473" y1="6263" x2="71473" y2="6263"/>
                        <a14:backgroundMark x1="71473" y1="6263" x2="71473" y2="6263"/>
                        <a14:backgroundMark x1="68339" y1="7933" x2="68339" y2="7933"/>
                        <a14:backgroundMark x1="68339" y1="7933" x2="68339" y2="7933"/>
                        <a14:backgroundMark x1="50000" y1="7307" x2="50000" y2="7307"/>
                        <a14:backgroundMark x1="50000" y1="7307" x2="50000" y2="7307"/>
                        <a14:backgroundMark x1="50627" y1="6681" x2="50627" y2="6681"/>
                        <a14:backgroundMark x1="50627" y1="6681" x2="50627" y2="6681"/>
                        <a14:backgroundMark x1="41850" y1="6681" x2="41850" y2="6681"/>
                        <a14:backgroundMark x1="41850" y1="6681" x2="41850" y2="6681"/>
                        <a14:backgroundMark x1="36207" y1="6889" x2="36207" y2="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78"/>
          <a:stretch/>
        </p:blipFill>
        <p:spPr>
          <a:xfrm>
            <a:off x="3929064" y="2283296"/>
            <a:ext cx="4691061" cy="2888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6989" y="5394647"/>
            <a:ext cx="4839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Marllon Sousa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ms2668b@alumni.american.edu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marllon.sousa@trf1.jus.br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6632" y="2057399"/>
            <a:ext cx="5349718" cy="3219451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3" y="982134"/>
            <a:ext cx="9601196" cy="13038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  <a:endParaRPr lang="en-GB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8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Anexo: ANPP no CPP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Art. 28-A. Não sendo caso de arquivamento e tendo o investigado confessado formal e circunstancialmente a prática de infração penal sem violência ou grave ameaça e com pena mínima inferior a 4 (quatro) anos, o Ministério Público poderá propor acordo de não persecução penal, desde que necessário e suficiente para reprovação e prevenção do crime, mediante as seguintes condições ajustadas cumulativa e alternativamente: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 - reparar o dano ou restituir a coisa à vítima, exceto na impossibilidade de fazê-lo;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II - renunciar voluntariamente a bens e direitos indicados pelo Ministério Público como instrumentos, produto ou proveito do crime;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III - prestar serviço à comunidade ou a entidades públicas por período correspondente à pena mínima cominada ao delito diminuída de um a dois terços, em local a ser indicado pelo juízo da execução, na forma do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3"/>
              </a:rPr>
              <a:t>art. 46 do Decreto-Lei nº 2.848, de 7 de dezembro de 1940 (Código Penal)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>;     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IV - pagar prestação pecuniária, a ser estipulada nos termos do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3"/>
              </a:rPr>
              <a:t>art. 45 do Decreto-Lei nº 2.848, de 7 de dezembro de 1940 (Código Penal),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> a entidade pública ou de interesse social, a ser indicada pelo juízo da execução, que tenha, preferencialmente, como função proteger bens jurídicos iguais ou semelhantes aos aparentemente lesados pelo delito; ou  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V - cumprir, por prazo determinado, outra condição indicada pelo Ministério Público, desde que proporcional e compatível com a infração penal imputada. 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Anexo: ANPP no CPP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1º Para aferição da pena mínima cominada ao delito a que se refere o 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caput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> deste artigo, serão consideradas as causas de aumento e diminuição aplicáveis ao caso concreto.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2º O disposto no </a:t>
            </a:r>
            <a:r>
              <a:rPr lang="pt-BR" sz="5600" b="1" dirty="0" smtClean="0">
                <a:latin typeface="Arial" pitchFamily="34" charset="0"/>
                <a:cs typeface="Arial" pitchFamily="34" charset="0"/>
              </a:rPr>
              <a:t>caput</a:t>
            </a:r>
            <a:r>
              <a:rPr lang="pt-BR" sz="5600" dirty="0" smtClean="0">
                <a:latin typeface="Arial" pitchFamily="34" charset="0"/>
                <a:cs typeface="Arial" pitchFamily="34" charset="0"/>
              </a:rPr>
              <a:t> deste artigo não se aplica nas seguintes hipóteses: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 - se for cabível transação penal de competência dos Juizados Especiais Criminais, nos termos da lei; 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II - se o investigado for reincidente ou se houver elementos probatórios que indiquem conduta criminal habitual, reiterada ou profissional, exceto se insignificantes as infrações penais pretéritas;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III - ter sido o agente beneficiado nos 5 (cinco) anos anteriores ao cometimento da infração, em acordo de não persecução penal, transação penal ou suspensão condicional do processo; e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IV - nos crimes praticados no âmbito de violência doméstica ou familiar, ou praticados contra a mulher por razões da condição de sexo feminino, em favor do agressor.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3º O acordo de não persecução penal será formalizado por escrito e será firmado pelo membro do Ministério Público, pelo investigado e por seu defensor.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Anexo: ANPP no CPP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4º Para a homologação do acordo de não persecução penal, será realizada audiência na qual o juiz deverá verificar a sua voluntariedade, por meio da oitiva do investigado na presença do seu defensor, e sua legalidade.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5º Se o juiz considerar inadequadas, insuficientes ou abusivas as condições dispostas no acordo de não persecução penal, devolverá os autos ao Ministério Público para que seja reformulada a proposta de acordo, com concordância do investigado e seu defensor.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6º Homologado judicialmente o acordo de não persecução penal, o juiz devolverá os autos ao Ministério Público para que inicie sua execução perante o juízo de execução penal.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7º O juiz poderá recusar homologação à proposta que não atender aos requisitos legais ou quando não for realizada a adequação a que se refere o § 5º deste artigo.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8º Recusada a homologação, o juiz devolverá os autos ao Ministério Público para a análise da necessidade de complementação das investigações ou o oferecimento da denúncia.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9º A vítima será intimada da homologação do acordo de não persecução penal e de seu descumprimento. 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5600" dirty="0" smtClean="0">
                <a:latin typeface="Arial" pitchFamily="34" charset="0"/>
                <a:cs typeface="Arial" pitchFamily="34" charset="0"/>
              </a:rPr>
              <a:t>§ 10. Descumpridas quaisquer das condições estipuladas no acordo de não persecução penal, o Ministério Público deverá comunicar ao juízo, para fins de sua rescisão e posterior oferecimento de denúncia.    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</a:t>
            </a:r>
            <a:r>
              <a:rPr lang="pt-BR" sz="56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endParaRPr lang="pt-BR" sz="5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latin typeface="Arial" pitchFamily="34" charset="0"/>
                <a:cs typeface="Arial" pitchFamily="34" charset="0"/>
              </a:rPr>
              <a:t>Anexo: ANPP no CPP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§ 11. O descumprimento do acordo de não persecução penal pelo investigado também poderá ser utilizado pelo Ministério Público como justificativa para o eventual não oferecimento de suspensão condicional do processo. 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§ 12. A celebração e o cumprimento do acordo de não persecução penal não constarão de certidão de antecedentes criminais, exceto para os fins previstos no inciso III do § 2º deste artigo.   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§ 13. Cumprido integralmente o acordo de não persecução penal, o juízo competente decretará a extinção de punibilidade.    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400" dirty="0" smtClean="0">
                <a:latin typeface="Arial" pitchFamily="34" charset="0"/>
                <a:cs typeface="Arial" pitchFamily="34" charset="0"/>
              </a:rPr>
              <a:t>§ 14. No caso de recusa, por parte do Ministério Público, em propor o acordo de não persecução penal, o investigado poderá requerer a remessa dos autos a órgão superior, na forma do art. 28 deste Código.    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2"/>
              </a:rPr>
              <a:t>(Incluído pela Lei nº 13.964, de 2019)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chemeClr val="bg2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e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crise do sistem de justiça criminal brasileiro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e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Incorporação da barganha processual (Plea-Bargaining) como uma solução possível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e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 relevantes a serem discutidas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e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Entendendo o núcleo do Plea-Bargaining’s nos EUA</a:t>
            </a:r>
          </a:p>
          <a:p>
            <a:pPr marL="457200" indent="-457200">
              <a:buClr>
                <a:schemeClr val="bg2">
                  <a:lumMod val="75000"/>
                </a:schemeClr>
              </a:buClr>
              <a:buSzPct val="80000"/>
              <a:buFont typeface="+mj-lt"/>
              <a:buAutoNum type="arabicPeriod"/>
            </a:pPr>
            <a:r>
              <a:rPr lang="en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Propostas para a introdução de um modelo palatável de Plea-Bargaining no Brasil</a:t>
            </a:r>
            <a:r>
              <a:rPr lang="en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3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2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Justiça Criminal no Brasil</a:t>
            </a:r>
            <a:endParaRPr lang="pt-BR" sz="32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CD768964-F1B9-43C5-9347-FDB12F692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453" b="86640" l="10000" r="90000"/>
                    </a14:imgEffect>
                  </a14:imgLayer>
                </a14:imgProps>
              </a:ext>
            </a:extLst>
          </a:blip>
          <a:srcRect t="930" b="3836"/>
          <a:stretch/>
        </p:blipFill>
        <p:spPr>
          <a:xfrm>
            <a:off x="6414092" y="2558788"/>
            <a:ext cx="4377553" cy="31890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23358" y="2558788"/>
            <a:ext cx="4865263" cy="3189030"/>
            <a:chOff x="1371600" y="2558787"/>
            <a:chExt cx="4865263" cy="3189030"/>
          </a:xfrm>
        </p:grpSpPr>
        <p:pic>
          <p:nvPicPr>
            <p:cNvPr id="6" name="Imagem 2">
              <a:extLst>
                <a:ext uri="{FF2B5EF4-FFF2-40B4-BE49-F238E27FC236}">
                  <a16:creationId xmlns:a16="http://schemas.microsoft.com/office/drawing/2014/main" xmlns="" id="{8AC54770-0213-4C37-8D65-263F60CC2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t="3900"/>
            <a:stretch/>
          </p:blipFill>
          <p:spPr>
            <a:xfrm>
              <a:off x="1371600" y="2558787"/>
              <a:ext cx="4865263" cy="31890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92370" y="2558787"/>
              <a:ext cx="2467155" cy="512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379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Prisões Lotadas e Lentidão da Marcha Processual</a:t>
            </a:r>
            <a:endParaRPr lang="pt-BR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Rápidas palavras sobre o encarceramento em massa e a desigualdade social no Brasil;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 de lentidão e burocracia no processo penal (</a:t>
            </a:r>
            <a:r>
              <a:rPr lang="pt-BR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Vorax</a:t>
            </a:r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Operação – Fatos anteriores a 2010 e sentença em 2019)</a:t>
            </a:r>
          </a:p>
          <a:p>
            <a:pPr marL="0" indent="0">
              <a:buClr>
                <a:schemeClr val="bg2">
                  <a:lumMod val="75000"/>
                </a:schemeClr>
              </a:buClr>
              <a:buSzPct val="80000"/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96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Questões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Serem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Respondidas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antes de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Barganha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Processual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9" y="2552003"/>
            <a:ext cx="9399494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aumentar a eficiência do processo penal brasileiro sem macular direitos fundamentais do réu?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 Brasil escolheu o modelo norte-americano de 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parâmetro para solução da lentidão do processo penal? O modelo de processo penal  (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dos EUA é uma prática que deveria ser importada? O 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norte-americano é uma prática processual fundada em bases da filosofia utilitarista? Qual o núcleo do 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 EUA? O </a:t>
            </a:r>
            <a:r>
              <a:rPr lang="pt-BR" sz="1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compatível com as declarações internacionais de direitos humanos?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de barganha do projeto de Novo CPP é bom o bastante para trazer melhorias reais ao processo penal?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operadores do direito estão familiarizados com o projeto de Novo CPP no que tange à Barganha? 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possível estabelecer um modelo de barganha processual equilibrando a sede por justiça com os direitos fundamentais do réu? Como seria um modelo ideal de barganha processual no Brasil?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Delação premiada e ANPP equivalem ao conceito de </a:t>
            </a:r>
            <a:r>
              <a:rPr lang="pt-BR" sz="1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uma Possível Solução para o Processo Penal no Brasil</a:t>
            </a:r>
            <a:endParaRPr lang="pt-BR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de Novo CPP e a introdução formal da Barganha no Processo Penal Brasileiro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Falhas do Projeto: espécies de crimes que permitiriam a aplicação de tal procedimento;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Ausência de definição do procedimento das negociações entre acusação e defesa;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definição quanto ao prazo para entabular o acordo;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clareza e definição quanto à atuação das partes e do juiz;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Indevida previsão no procedimento de normas de direito penal;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57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Compreedendo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Plea-bargaining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praticado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EUA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filosóficas do </a:t>
            </a:r>
            <a:r>
              <a:rPr lang="pt-BR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nos EUA.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Carcterísticas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centrais do </a:t>
            </a:r>
            <a:r>
              <a:rPr lang="pt-BR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Suprema </a:t>
            </a:r>
            <a:r>
              <a:rPr lang="pt-B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Corte dos EUA </a:t>
            </a:r>
            <a:r>
              <a:rPr lang="pt-B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endParaRPr lang="pt-BR" sz="20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2">
                  <a:lumMod val="75000"/>
                </a:schemeClr>
              </a:buClr>
              <a:buSzPct val="80000"/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utilidade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Plea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Bargainning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EUA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do princípio da utilidade: incremento do prazer e diminuição da dor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Justificativas mais encontradas em textos (artigos científicos e livros) nos EUA para a prevalência do </a:t>
            </a:r>
            <a:r>
              <a:rPr lang="pt-BR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prática processual: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custo e ineficiência do processo ; b) processo como uma procedimento que consome muito tempo; c) excessivo número de casos requerem uma ferramenta adequada de solução; d) forma de manutenção de controle de classes sociais mais baixas; e) aceitar um acordo é melhor que o risco de uma pena mais alta no final do processo; f) economia de recursos em razão da desnecessidade de instrução probatória do caso; g) menor exposição da reputação dos acusadores e defensores em procedimentos de </a:t>
            </a:r>
            <a:r>
              <a:rPr lang="pt-B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bargaining</a:t>
            </a: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7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Núcleo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Plea-Bargaining </a:t>
            </a:r>
            <a:r>
              <a:rPr lang="en-GB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</a:t>
            </a:r>
            <a:r>
              <a:rPr lang="en-GB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EUA</a:t>
            </a:r>
            <a:endParaRPr lang="en-US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400778" y="2552003"/>
            <a:ext cx="9390867" cy="350214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285744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21" indent="-28574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12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01" indent="-171446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de identificar o núcleo do </a:t>
            </a:r>
            <a:r>
              <a:rPr lang="pt-BR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praticado nos EUA;</a:t>
            </a: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pt-BR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pt-B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para se identificar o núcleo do </a:t>
            </a:r>
            <a:r>
              <a:rPr lang="pt-BR" sz="20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plea-bargaining</a:t>
            </a:r>
            <a:r>
              <a:rPr lang="pt-BR" sz="2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67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AB946B"/>
    </a:accent1>
    <a:accent2>
      <a:srgbClr val="C04F32"/>
    </a:accent2>
    <a:accent3>
      <a:srgbClr val="DD8C3C"/>
    </a:accent3>
    <a:accent4>
      <a:srgbClr val="8E684C"/>
    </a:accent4>
    <a:accent5>
      <a:srgbClr val="CBAF62"/>
    </a:accent5>
    <a:accent6>
      <a:srgbClr val="803348"/>
    </a:accent6>
    <a:hlink>
      <a:srgbClr val="86724D"/>
    </a:hlink>
    <a:folHlink>
      <a:srgbClr val="B99E8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14220</TotalTime>
  <Words>1186</Words>
  <Application>Microsoft Office PowerPoint</Application>
  <PresentationFormat>Personalizar</PresentationFormat>
  <Paragraphs>98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Organic</vt:lpstr>
      <vt:lpstr>PLEA BARGAINING NO BRASIL: O Processo Penal Através do Equilíbrio Entre o Utilitarismo Processual e os Direitos Fundamentais do Réu             Juiz  Federal Marllon Sousa Titular da 2ª Vara Federal da SJAM – Especializada no Julgamento de ORCRIMs, crimes de Lavagem de dinheiro e contra o Sistema Financeiro Nacional Doutor em Direito – American University, Washington College of Law – EUA Mestre em Direito – UFMG ENFAM Brasília, 2020</vt:lpstr>
      <vt:lpstr>Agenda</vt:lpstr>
      <vt:lpstr> A Justiça Criminal no Brasil</vt:lpstr>
      <vt:lpstr>Prisões Lotadas e Lentidão da Marcha Processual</vt:lpstr>
      <vt:lpstr>Questões a Serem Respondidas antes de Elaborar um Modelo de Barganha Processual</vt:lpstr>
      <vt:lpstr>Plea-Bargaining como uma Possível Solução para o Processo Penal no Brasil</vt:lpstr>
      <vt:lpstr>Compreedendo o modelo de Plea-bargaining praticado nos EUA</vt:lpstr>
      <vt:lpstr>Princípio da utilidade e Plea Bargainning nos EUA</vt:lpstr>
      <vt:lpstr>Núcleo do Plea-Bargaining nos EUA</vt:lpstr>
      <vt:lpstr>Características Centrais do Plea-Bargaining nos EUA</vt:lpstr>
      <vt:lpstr>Suprema Corte dos EUA e Plea Bargaining</vt:lpstr>
      <vt:lpstr>Plea Bargaining no Brasil: Cautelas e Propostas</vt:lpstr>
      <vt:lpstr>Slide 13</vt:lpstr>
      <vt:lpstr>Slide 14</vt:lpstr>
      <vt:lpstr>Anexo: ANPP no CPP</vt:lpstr>
      <vt:lpstr>Anexo: ANPP no CPP</vt:lpstr>
      <vt:lpstr>Anexo: ANPP no CPP</vt:lpstr>
      <vt:lpstr>Anexo: ANPP no CPP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Cristiane Bena Dias</dc:creator>
  <cp:lastModifiedBy>ju530</cp:lastModifiedBy>
  <cp:revision>165</cp:revision>
  <cp:lastPrinted>2019-02-07T20:59:52Z</cp:lastPrinted>
  <dcterms:created xsi:type="dcterms:W3CDTF">2017-03-31T16:56:22Z</dcterms:created>
  <dcterms:modified xsi:type="dcterms:W3CDTF">2020-03-09T21:19:52Z</dcterms:modified>
</cp:coreProperties>
</file>