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85" r:id="rId5"/>
    <p:sldId id="278" r:id="rId6"/>
    <p:sldId id="284" r:id="rId7"/>
    <p:sldId id="293" r:id="rId8"/>
    <p:sldId id="291" r:id="rId9"/>
    <p:sldId id="295" r:id="rId10"/>
    <p:sldId id="290" r:id="rId11"/>
    <p:sldId id="292" r:id="rId12"/>
    <p:sldId id="287" r:id="rId13"/>
    <p:sldId id="288" r:id="rId14"/>
    <p:sldId id="286" r:id="rId15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599" autoAdjust="0"/>
  </p:normalViewPr>
  <p:slideViewPr>
    <p:cSldViewPr>
      <p:cViewPr varScale="1">
        <p:scale>
          <a:sx n="81" d="100"/>
          <a:sy n="81" d="100"/>
        </p:scale>
        <p:origin x="120" y="6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bunadonorte.com.br/noticia/precedente-jurisprudencia-enunciado-sumula/2894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BE8-D9EB-4ADA-BF47-47F9E860BA01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3892" y="2348880"/>
            <a:ext cx="10083313" cy="16255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Resultados dos trabalhos dos Grupo 3 </a:t>
            </a:r>
            <a:r>
              <a:rPr lang="pt-BR" b="1" dirty="0" smtClean="0"/>
              <a:t>–</a:t>
            </a:r>
            <a:r>
              <a:rPr lang="pt-br" b="1" dirty="0" smtClean="0"/>
              <a:t> PRISÃO EM CRIMES ENVOLVENDO CORRUPÇÃO:</a:t>
            </a:r>
            <a:br>
              <a:rPr lang="pt-br" b="1" dirty="0" smtClean="0"/>
            </a:br>
            <a:endParaRPr lang="pt-b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18148" y="369369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tx1">
                    <a:lumMod val="95000"/>
                  </a:schemeClr>
                </a:solidFill>
              </a:rPr>
              <a:t>Propostas de Enunciados</a:t>
            </a:r>
            <a:endParaRPr lang="pt-BR" sz="3600" b="1" dirty="0"/>
          </a:p>
        </p:txBody>
      </p:sp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76671"/>
            <a:ext cx="11089232" cy="12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2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TÉCNICAS DE DEFESA E REQUISITOS DA PREVENTIVA </a:t>
            </a:r>
            <a:r>
              <a:rPr lang="pt-BR" sz="3100" b="1" dirty="0">
                <a:solidFill>
                  <a:srgbClr val="7030A0"/>
                </a:solidFill>
              </a:rPr>
              <a:t>REPROVADO POR </a:t>
            </a:r>
            <a:r>
              <a:rPr lang="pt-BR" sz="3100" b="1" dirty="0" smtClean="0">
                <a:solidFill>
                  <a:srgbClr val="7030A0"/>
                </a:solidFill>
              </a:rPr>
              <a:t>UM VOTO</a:t>
            </a:r>
            <a:endParaRPr lang="pt-BR" sz="31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reprovado: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Não constitui fundamento idôneo para a decretação da prisão cautelar a eventual combinação de versões sobre o crime por investigados.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16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3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REPERCUSSÃO SOCIAL </a:t>
            </a:r>
            <a:r>
              <a:rPr lang="pt-BR" sz="1200" b="1" dirty="0" smtClean="0">
                <a:solidFill>
                  <a:srgbClr val="7030A0"/>
                </a:solidFill>
              </a:rPr>
              <a:t>REPROVADO POR POUCO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REPROVADO: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repercussão social ou o prestígio da Justiça não podem, fundamentar a decretação da prisão preventiva, ainda que relacionados a grandes casos de corrupção.</a:t>
            </a:r>
          </a:p>
          <a:p>
            <a:pPr marL="0" indent="0" algn="just">
              <a:buNone/>
            </a:pPr>
            <a:r>
              <a:rPr lang="pt-BR" sz="2900" b="1" dirty="0">
                <a:solidFill>
                  <a:srgbClr val="002060"/>
                </a:solidFill>
              </a:rPr>
              <a:t>A repercussão social ou o prestígio da Justiça não </a:t>
            </a:r>
            <a:r>
              <a:rPr lang="pt-BR" sz="2900" b="1" dirty="0" smtClean="0">
                <a:solidFill>
                  <a:srgbClr val="002060"/>
                </a:solidFill>
              </a:rPr>
              <a:t>caracterizam a ordem pública para a </a:t>
            </a:r>
            <a:r>
              <a:rPr lang="pt-BR" sz="2900" b="1" dirty="0">
                <a:solidFill>
                  <a:srgbClr val="002060"/>
                </a:solidFill>
              </a:rPr>
              <a:t>decretação da prisão preventiva, ainda que relacionados a grandes casos de corrupção.</a:t>
            </a: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</a:rPr>
              <a:t>A </a:t>
            </a:r>
            <a:r>
              <a:rPr lang="pt-BR" sz="2900" b="1" dirty="0">
                <a:solidFill>
                  <a:srgbClr val="002060"/>
                </a:solidFill>
              </a:rPr>
              <a:t>repercussão social ou o prestígio da Justiça não podem, </a:t>
            </a:r>
            <a:r>
              <a:rPr lang="pt-BR" sz="2900" b="1" dirty="0" smtClean="0">
                <a:solidFill>
                  <a:srgbClr val="FF0000"/>
                </a:solidFill>
              </a:rPr>
              <a:t>isoladamente (por si só)</a:t>
            </a:r>
            <a:r>
              <a:rPr lang="pt-BR" sz="2900" b="1" dirty="0" smtClean="0">
                <a:solidFill>
                  <a:srgbClr val="002060"/>
                </a:solidFill>
              </a:rPr>
              <a:t>, </a:t>
            </a:r>
            <a:r>
              <a:rPr lang="pt-BR" sz="2900" b="1" dirty="0">
                <a:solidFill>
                  <a:srgbClr val="002060"/>
                </a:solidFill>
              </a:rPr>
              <a:t>fundamentar a decretação da prisão preventiva, ainda que relacionados a grandes casos de corrupção</a:t>
            </a:r>
            <a:r>
              <a:rPr lang="pt-BR" sz="29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9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97868" y="1052736"/>
            <a:ext cx="9751060" cy="3312368"/>
          </a:xfrm>
        </p:spPr>
        <p:txBody>
          <a:bodyPr rtlCol="0">
            <a:normAutofit fontScale="92500"/>
          </a:bodyPr>
          <a:lstStyle/>
          <a:p>
            <a:pPr marL="0" indent="0" algn="just">
              <a:buNone/>
            </a:pPr>
            <a:r>
              <a:rPr lang="pt-BR" sz="4700" b="1" dirty="0" smtClean="0"/>
              <a:t>Enunciado: </a:t>
            </a:r>
          </a:p>
          <a:p>
            <a:pPr marL="0" indent="0" algn="just"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2"/>
                </a:solidFill>
              </a:rPr>
              <a:t>Conceito: 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pt-BR" b="1" dirty="0" smtClean="0"/>
              <a:t>Verbete (nota/apontamento/comentário) com “conteúdo que expressa o entendimento do tribunal sobre determinada questão de direito.” (</a:t>
            </a:r>
            <a:r>
              <a:rPr lang="pt-BR" dirty="0" smtClean="0">
                <a:hlinkClick r:id="rId2"/>
              </a:rPr>
              <a:t>http://www.tribunadonorte.com.br/noticia/precedente-jurisprudencia-enunciado-sumula/289429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1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VALOR DESVIADO – REQUISITOS DA PRISÃO PREVENTIVA </a:t>
            </a:r>
            <a:r>
              <a:rPr lang="pt-BR" sz="1200" b="1" dirty="0" smtClean="0">
                <a:solidFill>
                  <a:srgbClr val="7030A0"/>
                </a:solidFill>
              </a:rPr>
              <a:t>– APROVADO POR MAIORIA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1: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Nos crimes relacionados à corrupção, o julgador deve considerar o valor desviado </a:t>
            </a:r>
            <a:r>
              <a:rPr lang="pt-BR" sz="29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</a:t>
            </a:r>
            <a:r>
              <a:rPr lang="pt-BR" sz="2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os cofres públicos, para fins de decretação da prisão preventiva.</a:t>
            </a:r>
          </a:p>
          <a:p>
            <a:pPr marL="0" indent="0" algn="just">
              <a:buNone/>
            </a:pPr>
            <a:endParaRPr lang="pt-BR" sz="29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1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>
                <a:solidFill>
                  <a:srgbClr val="FF0000"/>
                </a:solidFill>
              </a:rPr>
              <a:t>IDADE E DEMAIS CONDIÇÕES PESSOAIS DO RÉU/INVESTIGADO E A PRISÃO </a:t>
            </a:r>
            <a:r>
              <a:rPr lang="pt-BR" sz="1200" b="1" dirty="0" smtClean="0">
                <a:solidFill>
                  <a:srgbClr val="FF0000"/>
                </a:solidFill>
              </a:rPr>
              <a:t>PREVENTIVA </a:t>
            </a:r>
            <a:r>
              <a:rPr lang="pt-BR" sz="1200" b="1" dirty="0" smtClean="0">
                <a:solidFill>
                  <a:srgbClr val="7030A0"/>
                </a:solidFill>
              </a:rPr>
              <a:t>_ APROVADA POR AMPLA MAIORIA</a:t>
            </a:r>
            <a:r>
              <a:rPr lang="pt-BR" sz="1200" b="1" dirty="0" smtClean="0">
                <a:solidFill>
                  <a:srgbClr val="FF0000"/>
                </a:solidFill>
              </a:rPr>
              <a:t> 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2: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idade avançada e as demais condições pessoais do réu não são óbices ao decreto de prisão preventiva.</a:t>
            </a: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06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LEI ANTICRIME_NOVA REDAÇÃO_ART. 316</a:t>
            </a:r>
            <a:r>
              <a:rPr lang="pt-BR" sz="1200" b="1" smtClean="0">
                <a:solidFill>
                  <a:srgbClr val="FF0000"/>
                </a:solidFill>
              </a:rPr>
              <a:t>, CPP </a:t>
            </a:r>
            <a:r>
              <a:rPr lang="pt-BR" sz="1200" b="1" smtClean="0">
                <a:solidFill>
                  <a:srgbClr val="7030A0"/>
                </a:solidFill>
              </a:rPr>
              <a:t>_ APROVADO POR MAIORIA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348880"/>
            <a:ext cx="10139444" cy="3888432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3: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70C0"/>
                </a:solidFill>
              </a:rPr>
              <a:t>A  mera inobservância do disposto no parágrafo único do art. 316 do CPP, por si só, não autoriza a soltura do réu ou investigado.</a:t>
            </a:r>
          </a:p>
        </p:txBody>
      </p:sp>
    </p:spTree>
    <p:extLst>
      <p:ext uri="{BB962C8B-B14F-4D97-AF65-F5344CB8AC3E}">
        <p14:creationId xmlns:p14="http://schemas.microsoft.com/office/powerpoint/2010/main" val="3654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1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(Orientação: escrever o tema do grupo de forma resumida e objetiva, conforme programação)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reprovado: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Não se considera abuso de autoridade quando o réu declara que deseja permanecer em silêncio e o magistrado apresenta perguntas que ficam a critério do réu serem respondidas ou não.</a:t>
            </a: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83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LEI ANTICRIME_ PERIGO_ REQUISITOS DA PREVENTIVA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5300" b="1" smtClean="0">
                <a:latin typeface="+mj-lt"/>
                <a:ea typeface="+mj-ea"/>
                <a:cs typeface="+mj-cs"/>
              </a:rPr>
              <a:t>reprovado redundante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perigo gerado pelo estado de liberdade constitui pressuposto da prisão cautelar ao lado da prova da existência do crime e dos indícios de autoria.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95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(Orientação: escrever o tema do grupo de forma resumida e objetiva, conforme programação)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reprovado: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perigo gerado pelo estado de liberdade é caracterizado pela existência concreta de indícios, fundamentadas em fatos novos ou contemporâneos de que a liberdade do acusado ou investigado possa afetar negativamente a garantia da ordem pública, da ordem econômica, a conveniência da instrução criminal ou a aplicação da lei penal.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7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Identificação do Grupo: Oficina 3, grupo 2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</a:t>
            </a:r>
            <a:r>
              <a:rPr lang="pt-BR" sz="1200" b="1" dirty="0" smtClean="0">
                <a:solidFill>
                  <a:srgbClr val="FF0000"/>
                </a:solidFill>
              </a:rPr>
              <a:t>REQUISITOS DA PREVENTIVA </a:t>
            </a:r>
            <a:r>
              <a:rPr lang="pt-BR" sz="2400" b="1" dirty="0" smtClean="0">
                <a:solidFill>
                  <a:srgbClr val="7030A0"/>
                </a:solidFill>
              </a:rPr>
              <a:t>REPROVADO POR MAIORIA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algn="just"/>
            <a:r>
              <a:rPr lang="pt-BR" sz="5300" b="1" dirty="0" smtClean="0">
                <a:latin typeface="+mj-lt"/>
                <a:ea typeface="+mj-ea"/>
                <a:cs typeface="+mj-cs"/>
              </a:rPr>
              <a:t>Enunciado reprovado: </a:t>
            </a:r>
            <a:endParaRPr lang="pt-BR" sz="53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poder político do agente público, a continuidade no exercício do cargo e a eventual influência no governo, por si só, não autorizam a prisão preventiva.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7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4_TF02801059" id="{58C2BD0E-9CF4-4988-A455-0D3B3ED45181}" vid="{5F87256B-5156-4240-8D56-2438598BB361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de livro clássica (widescreen)</Template>
  <TotalTime>415</TotalTime>
  <Words>476</Words>
  <Application>Microsoft Office PowerPoint</Application>
  <PresentationFormat>Personalizar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Constantia</vt:lpstr>
      <vt:lpstr>Livros Clássicos 16X9</vt:lpstr>
      <vt:lpstr>Apresentação do PowerPoint</vt:lpstr>
      <vt:lpstr>Apresentação do PowerPoint</vt:lpstr>
      <vt:lpstr>Identificação do Grupo: Oficina 3, Grupo 1   Tema: VALOR DESVIADO – REQUISITOS DA PRISÃO PREVENTIVA – APROVADO POR MAIORIA</vt:lpstr>
      <vt:lpstr>Identificação do Grupo: Oficina 3, grupo 1   Tema: IDADE E DEMAIS CONDIÇÕES PESSOAIS DO RÉU/INVESTIGADO E A PRISÃO PREVENTIVA _ APROVADA POR AMPLA MAIORIA </vt:lpstr>
      <vt:lpstr>Identificação do Grupo: Oficina 3, grupo 4   Tema: LEI ANTICRIME_NOVA REDAÇÃO_ART. 316, CPP _ APROVADO POR MAIORIA</vt:lpstr>
      <vt:lpstr>Identificação do Grupo: Oficina 3, Grupo 1   Tema: (Orientação: escrever o tema do grupo de forma resumida e objetiva, conforme programação)</vt:lpstr>
      <vt:lpstr>Identificação do Grupo: Oficina 3, grupo 4   Tema: LEI ANTICRIME_ PERIGO_ REQUISITOS DA PREVENTIVA</vt:lpstr>
      <vt:lpstr>Identificação do Grupo: Oficina 3, Grupo 4   Tema: (Orientação: escrever o tema do grupo de forma resumida e objetiva, conforme programação)</vt:lpstr>
      <vt:lpstr>Identificação do Grupo: Oficina 3, grupo 2   Tema: REQUISITOS DA PREVENTIVA REPROVADO POR MAIORIA</vt:lpstr>
      <vt:lpstr>Identificação do Grupo: Oficina 3, Grupo 2   Tema: TÉCNICAS DE DEFESA E REQUISITOS DA PREVENTIVA REPROVADO POR UM VOTO</vt:lpstr>
      <vt:lpstr>Identificação do Grupo: Oficina 3, Grupo 3   Tema: REPERCUSSÃO SOCIAL REPROVADO POR POUCO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Enunciados, Recomendações e Propostas legislativas</dc:title>
  <dc:creator>Victor Alves Magalhães</dc:creator>
  <cp:lastModifiedBy>Jaqueline Aparecida Corrêia de Mello</cp:lastModifiedBy>
  <cp:revision>37</cp:revision>
  <dcterms:created xsi:type="dcterms:W3CDTF">2019-10-11T12:48:25Z</dcterms:created>
  <dcterms:modified xsi:type="dcterms:W3CDTF">2020-03-12T19:47:36Z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