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3" r:id="rId5"/>
    <p:sldId id="257" r:id="rId6"/>
    <p:sldId id="258" r:id="rId7"/>
    <p:sldId id="260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9" autoAdjust="0"/>
    <p:restoredTop sz="94660"/>
  </p:normalViewPr>
  <p:slideViewPr>
    <p:cSldViewPr snapToGrid="0">
      <p:cViewPr varScale="1">
        <p:scale>
          <a:sx n="92" d="100"/>
          <a:sy n="92" d="100"/>
        </p:scale>
        <p:origin x="192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8F4D04-E862-4A66-BEA0-F295644CDE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02656A8-FBDA-40AB-A420-CE754C4457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CFE0031-82A4-4066-B348-0247882B3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5A1A-CB40-4573-A38E-4EEDC1B53828}" type="datetimeFigureOut">
              <a:rPr lang="pt-BR" smtClean="0"/>
              <a:t>14/07/2020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EF1B2B9-B94A-4440-9F73-7AB2CD488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1466F00-B61E-4753-B1E5-6B97BEFA4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9FC9-110F-4E90-A752-E637A1031F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5003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C5DE57-9A08-4AB4-A382-B7324924C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8B43C0A-0811-407B-9C40-F8E4BB3208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555CC1-8BB1-4C26-BFEF-A5F280B3A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5A1A-CB40-4573-A38E-4EEDC1B53828}" type="datetimeFigureOut">
              <a:rPr lang="pt-BR" smtClean="0"/>
              <a:t>14/07/2020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A79E15E-6998-4475-A323-65C73A467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63FD648-CE4B-48E4-A3BC-E337AE17A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9FC9-110F-4E90-A752-E637A1031F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1143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325B9CF-A643-4FB2-BCC5-1791A3EDBF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FD2420F-056F-4011-9D2E-E534BDD432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A18CF2D-62C8-47D1-8175-FDF7EAC58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5A1A-CB40-4573-A38E-4EEDC1B53828}" type="datetimeFigureOut">
              <a:rPr lang="pt-BR" smtClean="0"/>
              <a:t>14/07/2020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2BC4095-D519-4051-8019-CC7D6FD35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D8A393B-6462-4C35-8C8F-1ACF85E8F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9FC9-110F-4E90-A752-E637A1031F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684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1B17ABDF-C99A-584D-9936-22FBC561126F}"/>
              </a:ext>
            </a:extLst>
          </p:cNvPr>
          <p:cNvCxnSpPr/>
          <p:nvPr userDrawn="1"/>
        </p:nvCxnSpPr>
        <p:spPr>
          <a:xfrm>
            <a:off x="239486" y="6455231"/>
            <a:ext cx="11527972" cy="0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m 14">
            <a:extLst>
              <a:ext uri="{FF2B5EF4-FFF2-40B4-BE49-F238E27FC236}">
                <a16:creationId xmlns:a16="http://schemas.microsoft.com/office/drawing/2014/main" id="{0421C8ED-882B-7D4E-9E09-17ED5FA597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684" y="283069"/>
            <a:ext cx="6458632" cy="547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194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586F84-A69A-492F-A778-17A4D7903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1AEB2C2-DE0D-4BCD-9106-DDE74EB3CF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DC5D9F-81F9-488F-B414-1229F8D92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5A1A-CB40-4573-A38E-4EEDC1B53828}" type="datetimeFigureOut">
              <a:rPr lang="pt-BR" smtClean="0"/>
              <a:t>14/07/2020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06E28AD-2501-453C-95F0-B8B48107D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CD1D992-7737-42F3-9DA8-3D106C043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9FC9-110F-4E90-A752-E637A1031F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760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ED6318-1246-41B9-93AB-5997A2760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7459048-8AFE-4462-8BB6-B895161960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04DA14E-E5C2-43FD-BEDC-C6F789D2CE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142FA4F-0945-4E70-8AF3-C4A189223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5A1A-CB40-4573-A38E-4EEDC1B53828}" type="datetimeFigureOut">
              <a:rPr lang="pt-BR" smtClean="0"/>
              <a:t>14/07/2020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89620F3-D10C-4AC9-875B-999911BFA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E6F518C-A439-45D5-AA94-5D5963103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9FC9-110F-4E90-A752-E637A1031F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4687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493E51-A1B9-4378-B41B-AEB77C513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BFB7243-053C-485C-B8D1-67E975E78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63CABA1-A115-433D-B0AB-84F23AD59E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28F7F0F-1C5C-434E-B67B-4E0027C11A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CCDB45D-55D4-4C0C-991D-64CD524892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B30D121-EF6F-4C42-A541-A74C87886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5A1A-CB40-4573-A38E-4EEDC1B53828}" type="datetimeFigureOut">
              <a:rPr lang="pt-BR" smtClean="0"/>
              <a:t>14/07/2020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DC72A30-FCAF-4DA5-98A0-6BE14DDCD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F993D58-9D6C-4EC1-9727-5532B9D00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9FC9-110F-4E90-A752-E637A1031F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6523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2EA512-5658-430C-9873-90A465AE0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8255724-F4F2-468C-B8EF-35BFECFF8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5A1A-CB40-4573-A38E-4EEDC1B53828}" type="datetimeFigureOut">
              <a:rPr lang="pt-BR" smtClean="0"/>
              <a:t>14/07/2020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0FD4E6A-4F27-47E1-A6E3-DCA23D224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A6E51AD-58B6-4A19-BBF8-43EA53A71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9FC9-110F-4E90-A752-E637A1031F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5623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C10E523-3758-47A6-A365-D42951646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5A1A-CB40-4573-A38E-4EEDC1B53828}" type="datetimeFigureOut">
              <a:rPr lang="pt-BR" smtClean="0"/>
              <a:t>14/07/2020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FEDD398-30FE-4FDD-A19C-B910D8974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6024795-F9A2-485D-BB52-40CF4A087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9FC9-110F-4E90-A752-E637A1031F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0379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A3766D-B4E7-43F0-AF28-5C68BA2E5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4AB6C1-E18D-4B48-9015-A4B8F9592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D3C6A0F-AB74-4616-B112-964397458D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F9CA12E-B2E2-4F4D-9959-8559EE517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5A1A-CB40-4573-A38E-4EEDC1B53828}" type="datetimeFigureOut">
              <a:rPr lang="pt-BR" smtClean="0"/>
              <a:t>14/07/2020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1EBBCD1-B3FF-4619-B86D-95BF5A854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69321FF-AF88-4AD0-9559-5C2B49565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9FC9-110F-4E90-A752-E637A1031F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838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2AC7DE-8DC7-46F2-9E53-23B5EDDD6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F662356-6BE3-4314-8610-C3AA6C4044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2155F4E-8112-4255-B38E-84323AC8A2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B1EAD72-57E4-461F-BA2E-52833D107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5A1A-CB40-4573-A38E-4EEDC1B53828}" type="datetimeFigureOut">
              <a:rPr lang="pt-BR" smtClean="0"/>
              <a:t>14/07/2020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8506164-DA80-425C-A03E-936D1E75D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8463926-E615-4B6C-8794-9E3260FDC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9FC9-110F-4E90-A752-E637A1031F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710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26801CD-2127-4E7F-A033-674FB8D2F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061AD2F-16D6-41EA-9670-8323E477B0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57BDD23-BB1B-41F3-B090-C18DA14D90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75A1A-CB40-4573-A38E-4EEDC1B53828}" type="datetimeFigureOut">
              <a:rPr lang="pt-BR" smtClean="0"/>
              <a:t>14/07/2020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23CDD91-45F5-4B30-BF81-40B067AA0B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174D12-B2DD-4C9B-90AF-EF99156B2B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39FC9-110F-4E90-A752-E637A1031F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7558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>
            <a:extLst>
              <a:ext uri="{FF2B5EF4-FFF2-40B4-BE49-F238E27FC236}">
                <a16:creationId xmlns:a16="http://schemas.microsoft.com/office/drawing/2014/main" id="{CF11EE61-BB84-B445-991E-1C5EACF006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8630" y="1027285"/>
            <a:ext cx="5312021" cy="502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488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536033B-4889-DF48-85AC-7D070BC741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70276"/>
            <a:ext cx="12192000" cy="240567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199CCD76-E6A7-B544-AD09-6CBC89884094}"/>
              </a:ext>
            </a:extLst>
          </p:cNvPr>
          <p:cNvSpPr txBox="1"/>
          <p:nvPr/>
        </p:nvSpPr>
        <p:spPr>
          <a:xfrm>
            <a:off x="887506" y="3621619"/>
            <a:ext cx="1062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31/3/19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5B0BC27-4173-B84C-9DD6-6AF76C5B33C9}"/>
              </a:ext>
            </a:extLst>
          </p:cNvPr>
          <p:cNvSpPr txBox="1"/>
          <p:nvPr/>
        </p:nvSpPr>
        <p:spPr>
          <a:xfrm>
            <a:off x="80683" y="4922268"/>
            <a:ext cx="25213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Criação de grupo de trabalho para o planejamento e desenvolvimento das ações relacionadas à implementação do PPGD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Enfam</a:t>
            </a:r>
            <a:endParaRPr lang="pt-BR" sz="14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EACD9DF-E08E-524D-935F-8F4168E54F23}"/>
              </a:ext>
            </a:extLst>
          </p:cNvPr>
          <p:cNvSpPr txBox="1"/>
          <p:nvPr/>
        </p:nvSpPr>
        <p:spPr>
          <a:xfrm>
            <a:off x="2860860" y="2738736"/>
            <a:ext cx="18287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Submissão da Proposta na CAPES</a:t>
            </a:r>
            <a:endParaRPr lang="pt-BR" sz="1600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A419EAE-2C78-4B48-9D52-931226EC036C}"/>
              </a:ext>
            </a:extLst>
          </p:cNvPr>
          <p:cNvSpPr txBox="1"/>
          <p:nvPr/>
        </p:nvSpPr>
        <p:spPr>
          <a:xfrm>
            <a:off x="3234016" y="4400135"/>
            <a:ext cx="1163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9/8/2019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6D9990F-8AE5-264A-B6E4-DAB9C4533F08}"/>
              </a:ext>
            </a:extLst>
          </p:cNvPr>
          <p:cNvSpPr txBox="1"/>
          <p:nvPr/>
        </p:nvSpPr>
        <p:spPr>
          <a:xfrm>
            <a:off x="5526741" y="3586535"/>
            <a:ext cx="1241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2/10/2019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44C7475B-BC60-2448-958B-3EAD3D2FD4E6}"/>
              </a:ext>
            </a:extLst>
          </p:cNvPr>
          <p:cNvSpPr txBox="1"/>
          <p:nvPr/>
        </p:nvSpPr>
        <p:spPr>
          <a:xfrm>
            <a:off x="7985311" y="4445362"/>
            <a:ext cx="1163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20/12/19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54B3E8B5-7B09-8548-9E0B-0C9187DA9D88}"/>
              </a:ext>
            </a:extLst>
          </p:cNvPr>
          <p:cNvSpPr txBox="1"/>
          <p:nvPr/>
        </p:nvSpPr>
        <p:spPr>
          <a:xfrm>
            <a:off x="10345270" y="3608172"/>
            <a:ext cx="111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3/3/2020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40434521-81FC-974E-ACAD-5DFC5FC3BE0A}"/>
              </a:ext>
            </a:extLst>
          </p:cNvPr>
          <p:cNvSpPr txBox="1"/>
          <p:nvPr/>
        </p:nvSpPr>
        <p:spPr>
          <a:xfrm>
            <a:off x="5181600" y="4889269"/>
            <a:ext cx="18287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Primeira análise CAPES (admissibilidade)</a:t>
            </a:r>
            <a:endParaRPr lang="pt-BR" sz="1600" dirty="0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F6975309-C7B6-4346-AC99-D18CAD7874E3}"/>
              </a:ext>
            </a:extLst>
          </p:cNvPr>
          <p:cNvSpPr txBox="1"/>
          <p:nvPr/>
        </p:nvSpPr>
        <p:spPr>
          <a:xfrm>
            <a:off x="7571811" y="2416007"/>
            <a:ext cx="18287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Segunda análise CAPES (análise da área do Direito)</a:t>
            </a:r>
            <a:endParaRPr lang="pt-BR" sz="1600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50259474-FD61-3346-BC21-1E87A83B0BAC}"/>
              </a:ext>
            </a:extLst>
          </p:cNvPr>
          <p:cNvSpPr txBox="1"/>
          <p:nvPr/>
        </p:nvSpPr>
        <p:spPr>
          <a:xfrm>
            <a:off x="9987803" y="4914281"/>
            <a:ext cx="18287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Terceira análise CAPES (análise do Colégio de Humanidades)</a:t>
            </a:r>
            <a:endParaRPr lang="pt-BR" sz="1600" dirty="0"/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id="{87DDCB08-C573-554A-B9D5-D08E9892334F}"/>
              </a:ext>
            </a:extLst>
          </p:cNvPr>
          <p:cNvSpPr txBox="1">
            <a:spLocks/>
          </p:cNvSpPr>
          <p:nvPr/>
        </p:nvSpPr>
        <p:spPr>
          <a:xfrm>
            <a:off x="838200" y="95598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Linha do tempo na Capes, Conselho Nacional da Educação e Ministério da Educação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116353B3-5AC4-D046-A63E-08C162E2E82A}"/>
              </a:ext>
            </a:extLst>
          </p:cNvPr>
          <p:cNvSpPr txBox="1"/>
          <p:nvPr/>
        </p:nvSpPr>
        <p:spPr>
          <a:xfrm>
            <a:off x="1172068" y="2563555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latin typeface="Arial Black" panose="020B0604020202020204" pitchFamily="34" charset="0"/>
                <a:cs typeface="Arial Black" panose="020B0604020202020204" pitchFamily="34" charset="0"/>
              </a:rPr>
              <a:t>1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D9AAC114-737E-8F42-B45C-7A35F2B1CD42}"/>
              </a:ext>
            </a:extLst>
          </p:cNvPr>
          <p:cNvSpPr txBox="1"/>
          <p:nvPr/>
        </p:nvSpPr>
        <p:spPr>
          <a:xfrm>
            <a:off x="3564417" y="544291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latin typeface="Arial Black" panose="020B0604020202020204" pitchFamily="34" charset="0"/>
                <a:cs typeface="Arial Black" panose="020B0604020202020204" pitchFamily="34" charset="0"/>
              </a:rPr>
              <a:t>2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EE5CA416-399A-1942-845F-D2737957D6E0}"/>
              </a:ext>
            </a:extLst>
          </p:cNvPr>
          <p:cNvSpPr txBox="1"/>
          <p:nvPr/>
        </p:nvSpPr>
        <p:spPr>
          <a:xfrm>
            <a:off x="5961458" y="255407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latin typeface="Arial Black" panose="020B0604020202020204" pitchFamily="34" charset="0"/>
                <a:cs typeface="Arial Black" panose="020B0604020202020204" pitchFamily="34" charset="0"/>
              </a:rPr>
              <a:t>3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57AA0CA5-6BE4-FA46-B3B5-718C1DFF515C}"/>
              </a:ext>
            </a:extLst>
          </p:cNvPr>
          <p:cNvSpPr txBox="1"/>
          <p:nvPr/>
        </p:nvSpPr>
        <p:spPr>
          <a:xfrm>
            <a:off x="10627028" y="2561687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latin typeface="Arial Black" panose="020B0604020202020204" pitchFamily="34" charset="0"/>
                <a:cs typeface="Arial Black" panose="020B0604020202020204" pitchFamily="34" charset="0"/>
              </a:rPr>
              <a:t>5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A15EEE34-88B3-E64F-B9B4-FDD8350682A9}"/>
              </a:ext>
            </a:extLst>
          </p:cNvPr>
          <p:cNvSpPr txBox="1"/>
          <p:nvPr/>
        </p:nvSpPr>
        <p:spPr>
          <a:xfrm>
            <a:off x="8316933" y="543009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latin typeface="Arial Black" panose="020B0604020202020204" pitchFamily="34" charset="0"/>
                <a:cs typeface="Arial Black" panose="020B0604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695122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>
            <a:extLst>
              <a:ext uri="{FF2B5EF4-FFF2-40B4-BE49-F238E27FC236}">
                <a16:creationId xmlns:a16="http://schemas.microsoft.com/office/drawing/2014/main" id="{3E3AA466-458C-5748-85E8-968B3C9536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534" y="2960763"/>
            <a:ext cx="10918808" cy="2457986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F88F5985-E09F-6D41-A408-2E400318A590}"/>
              </a:ext>
            </a:extLst>
          </p:cNvPr>
          <p:cNvSpPr txBox="1"/>
          <p:nvPr/>
        </p:nvSpPr>
        <p:spPr>
          <a:xfrm>
            <a:off x="1799884" y="3622856"/>
            <a:ext cx="1241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11/5/2020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A7B087E-52D3-0540-9BB1-4EC5AD53D5B2}"/>
              </a:ext>
            </a:extLst>
          </p:cNvPr>
          <p:cNvSpPr txBox="1"/>
          <p:nvPr/>
        </p:nvSpPr>
        <p:spPr>
          <a:xfrm>
            <a:off x="1111123" y="4859376"/>
            <a:ext cx="25213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Aprovação no Conselho Técnico-Científico da Educação Superior (CTC) CAPES</a:t>
            </a:r>
            <a:endParaRPr lang="pt-BR" sz="16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7BE4730-CE07-334B-974D-884DF21D7FDD}"/>
              </a:ext>
            </a:extLst>
          </p:cNvPr>
          <p:cNvSpPr txBox="1"/>
          <p:nvPr/>
        </p:nvSpPr>
        <p:spPr>
          <a:xfrm>
            <a:off x="3905152" y="2487166"/>
            <a:ext cx="18287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Publicação do resultado da reunião do CTC CAPES</a:t>
            </a:r>
            <a:endParaRPr lang="pt-BR" sz="16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CE4779F-BD4E-1446-A00A-DBEE4F0F3F6D}"/>
              </a:ext>
            </a:extLst>
          </p:cNvPr>
          <p:cNvSpPr txBox="1"/>
          <p:nvPr/>
        </p:nvSpPr>
        <p:spPr>
          <a:xfrm>
            <a:off x="4253352" y="4453370"/>
            <a:ext cx="1298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21/5/2020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6B91C444-358C-8E4E-8419-ACD4C449C81E}"/>
              </a:ext>
            </a:extLst>
          </p:cNvPr>
          <p:cNvSpPr txBox="1"/>
          <p:nvPr/>
        </p:nvSpPr>
        <p:spPr>
          <a:xfrm>
            <a:off x="6640299" y="3625917"/>
            <a:ext cx="1241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17/6/2020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7AF826B-296D-2749-8D65-6C72F8A933B8}"/>
              </a:ext>
            </a:extLst>
          </p:cNvPr>
          <p:cNvSpPr txBox="1"/>
          <p:nvPr/>
        </p:nvSpPr>
        <p:spPr>
          <a:xfrm>
            <a:off x="9162959" y="4473069"/>
            <a:ext cx="1163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7/7/2020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728E39F-FBC5-AA49-8D17-EB128DD26729}"/>
              </a:ext>
            </a:extLst>
          </p:cNvPr>
          <p:cNvSpPr txBox="1"/>
          <p:nvPr/>
        </p:nvSpPr>
        <p:spPr>
          <a:xfrm>
            <a:off x="6336731" y="4873231"/>
            <a:ext cx="18287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Votação do parecer favorável do Conselho Nacional da Educação (CNE)</a:t>
            </a:r>
            <a:endParaRPr lang="pt-BR" sz="1600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652A10CE-D741-D049-AE23-9FB357D73811}"/>
              </a:ext>
            </a:extLst>
          </p:cNvPr>
          <p:cNvSpPr txBox="1"/>
          <p:nvPr/>
        </p:nvSpPr>
        <p:spPr>
          <a:xfrm>
            <a:off x="8754649" y="2450166"/>
            <a:ext cx="18287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Homologação do parecer do CNE pelo Ministro da Educação</a:t>
            </a:r>
            <a:endParaRPr lang="pt-BR" sz="1600" dirty="0"/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82D04E78-2DF2-7D43-9769-EE04689ADAD3}"/>
              </a:ext>
            </a:extLst>
          </p:cNvPr>
          <p:cNvSpPr txBox="1">
            <a:spLocks/>
          </p:cNvSpPr>
          <p:nvPr/>
        </p:nvSpPr>
        <p:spPr>
          <a:xfrm>
            <a:off x="838200" y="111557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Linha do tempo na Capes, Conselho Nacional da Educação e Ministério da Educação (continuação)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051F8ECB-2928-A94C-A899-B74266D7855F}"/>
              </a:ext>
            </a:extLst>
          </p:cNvPr>
          <p:cNvSpPr txBox="1"/>
          <p:nvPr/>
        </p:nvSpPr>
        <p:spPr>
          <a:xfrm>
            <a:off x="2202875" y="260465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latin typeface="Arial Black" panose="020B0604020202020204" pitchFamily="34" charset="0"/>
                <a:cs typeface="Arial Black" panose="020B0604020202020204" pitchFamily="34" charset="0"/>
              </a:rPr>
              <a:t>6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112CE084-FB7E-C742-B3E8-77E2758D3971}"/>
              </a:ext>
            </a:extLst>
          </p:cNvPr>
          <p:cNvSpPr txBox="1"/>
          <p:nvPr/>
        </p:nvSpPr>
        <p:spPr>
          <a:xfrm>
            <a:off x="4661937" y="547124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latin typeface="Arial Black" panose="020B0604020202020204" pitchFamily="34" charset="0"/>
                <a:cs typeface="Arial Black" panose="020B0604020202020204" pitchFamily="34" charset="0"/>
              </a:rPr>
              <a:t>7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2CA6644E-489D-E04F-AA06-5E51BDB2CC36}"/>
              </a:ext>
            </a:extLst>
          </p:cNvPr>
          <p:cNvSpPr txBox="1"/>
          <p:nvPr/>
        </p:nvSpPr>
        <p:spPr>
          <a:xfrm>
            <a:off x="7075023" y="260465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latin typeface="Arial Black" panose="020B0604020202020204" pitchFamily="34" charset="0"/>
                <a:cs typeface="Arial Black" panose="020B0604020202020204" pitchFamily="34" charset="0"/>
              </a:rPr>
              <a:t>8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F1A14543-07C2-904C-8B64-39CE9F9878CE}"/>
              </a:ext>
            </a:extLst>
          </p:cNvPr>
          <p:cNvSpPr txBox="1"/>
          <p:nvPr/>
        </p:nvSpPr>
        <p:spPr>
          <a:xfrm>
            <a:off x="9575267" y="547124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latin typeface="Arial Black" panose="020B0604020202020204" pitchFamily="34" charset="0"/>
                <a:cs typeface="Arial Black" panose="020B0604020202020204" pitchFamily="34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116812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66E217-39CC-4E51-9316-69325B9F683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968374"/>
            <a:ext cx="10515600" cy="1325563"/>
          </a:xfrm>
        </p:spPr>
        <p:txBody>
          <a:bodyPr>
            <a:normAutofit/>
          </a:bodyPr>
          <a:lstStyle/>
          <a:p>
            <a:r>
              <a:rPr lang="pt-BR" sz="32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Informações gerais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5AD1269-44D0-4286-9071-0F0621D7423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2141537"/>
            <a:ext cx="10515600" cy="4351338"/>
          </a:xfrm>
        </p:spPr>
        <p:txBody>
          <a:bodyPr>
            <a:norm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Vagas: 30 (24 nacionais e 6 estrangeiros)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Carga horária: 540 horas, distribuídas da seguinte forma:</a:t>
            </a:r>
          </a:p>
          <a:p>
            <a:pPr lvl="1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 – 180 (cento e oitenta) horas de disciplinas obrigatórias;</a:t>
            </a:r>
          </a:p>
          <a:p>
            <a:pPr lvl="1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II – 225 (duzentos e vinte e cinco) horas de disciplinas optativas;</a:t>
            </a:r>
          </a:p>
          <a:p>
            <a:pPr lvl="1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III – 90 (noventa) horas de orientação; e</a:t>
            </a:r>
          </a:p>
          <a:p>
            <a:pPr lvl="1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IV – 45 (quarenta e cinco) horas para elaboração e defesa Trabalho de Conclusão de Curso (Dissertação ou Projeto de Intervenção). 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Duração do curso: 24 meses, incluindo o prazo de elaboração e defesa d Trabalho de Conclusão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5801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0BB520-27EA-40A5-92A6-7C117809339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878239"/>
            <a:ext cx="10515600" cy="1325563"/>
          </a:xfrm>
        </p:spPr>
        <p:txBody>
          <a:bodyPr>
            <a:normAutofit/>
          </a:bodyPr>
          <a:lstStyle/>
          <a:p>
            <a:r>
              <a:rPr lang="pt-BR" sz="32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 de concentração: Direito e Poder Judiciário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5DBD81-970E-4752-8951-2E82F1E3F31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328306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Gestão judiciária e o tratamento de conflitos, tendo por eixo transversal comum às duas linhas de pesquisa a ética, a integridade e a inovação</a:t>
            </a:r>
          </a:p>
        </p:txBody>
      </p:sp>
    </p:spTree>
    <p:extLst>
      <p:ext uri="{BB962C8B-B14F-4D97-AF65-F5344CB8AC3E}">
        <p14:creationId xmlns:p14="http://schemas.microsoft.com/office/powerpoint/2010/main" val="1651067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E342FA-AE45-48F3-837B-F7245C06798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181554"/>
            <a:ext cx="10515600" cy="1325563"/>
          </a:xfrm>
        </p:spPr>
        <p:txBody>
          <a:bodyPr>
            <a:normAutofit/>
          </a:bodyPr>
          <a:lstStyle/>
          <a:p>
            <a:r>
              <a:rPr lang="pt-BR" sz="32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Linha de Pesquisa 1: Eficiência e Sistema de Justiça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243689-C96E-4B60-94F3-6CB3F03021A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Perspectiva interinstitucional, sistêmica e global sobre os desafios do sistema de justiça como um todo 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Projetos de pesquisa:</a:t>
            </a:r>
          </a:p>
          <a:p>
            <a:pPr marL="0" indent="0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1) Tecnologia, Inovação e Design Organizacional: transição para um novo modelo de jurisdição e</a:t>
            </a:r>
          </a:p>
          <a:p>
            <a:pPr marL="0" indent="0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2) Prevenção do Conflito e Sistema Judicial Multiportas</a:t>
            </a:r>
          </a:p>
        </p:txBody>
      </p:sp>
    </p:spTree>
    <p:extLst>
      <p:ext uri="{BB962C8B-B14F-4D97-AF65-F5344CB8AC3E}">
        <p14:creationId xmlns:p14="http://schemas.microsoft.com/office/powerpoint/2010/main" val="2357880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E342FA-AE45-48F3-837B-F7245C06798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323068"/>
            <a:ext cx="10515600" cy="1325563"/>
          </a:xfrm>
        </p:spPr>
        <p:txBody>
          <a:bodyPr>
            <a:normAutofit/>
          </a:bodyPr>
          <a:lstStyle/>
          <a:p>
            <a:r>
              <a:rPr lang="pt-BR" sz="32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Linha de Pesquisa 2: Ética, Integridade e Efetividade na Atividade Jurisdicional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243689-C96E-4B60-94F3-6CB3F03021A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3007405"/>
            <a:ext cx="10515600" cy="3001509"/>
          </a:xfrm>
        </p:spPr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Estuda a efetividade na prestação jurisdicional tendo como foco a atuação do juiz na sua unidade de trabalho.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Projetos de pesquisa: </a:t>
            </a:r>
          </a:p>
          <a:p>
            <a:pPr marL="514350" indent="-514350">
              <a:buAutoNum type="arabicParenR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Gestão de unidades: pressupostos para o exercício de uma jurisdição de alta performance e</a:t>
            </a:r>
          </a:p>
          <a:p>
            <a:pPr marL="514350" indent="-514350">
              <a:buAutoNum type="arabicParenR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Estratégias inovadoras no tratamento de conflitos</a:t>
            </a:r>
          </a:p>
        </p:txBody>
      </p:sp>
    </p:spTree>
    <p:extLst>
      <p:ext uri="{BB962C8B-B14F-4D97-AF65-F5344CB8AC3E}">
        <p14:creationId xmlns:p14="http://schemas.microsoft.com/office/powerpoint/2010/main" val="27863355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392</Words>
  <Application>Microsoft Macintosh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Informações gerais</vt:lpstr>
      <vt:lpstr>Área de concentração: Direito e Poder Judiciário</vt:lpstr>
      <vt:lpstr>Linha de Pesquisa 1: Eficiência e Sistema de Justiça</vt:lpstr>
      <vt:lpstr>Linha de Pesquisa 2: Ética, Integridade e Efetividade na Atividade Jurisdicional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Mestrado Profissional em Direito e Poder Judiciário</dc:title>
  <dc:creator>Cintia Brunetta</dc:creator>
  <cp:lastModifiedBy>Leonel Laterza</cp:lastModifiedBy>
  <cp:revision>20</cp:revision>
  <dcterms:created xsi:type="dcterms:W3CDTF">2020-07-14T18:27:40Z</dcterms:created>
  <dcterms:modified xsi:type="dcterms:W3CDTF">2020-07-14T21:30:02Z</dcterms:modified>
</cp:coreProperties>
</file>