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76" r:id="rId4"/>
    <p:sldId id="278" r:id="rId5"/>
    <p:sldId id="281" r:id="rId6"/>
    <p:sldId id="279" r:id="rId7"/>
    <p:sldId id="282" r:id="rId8"/>
    <p:sldId id="283" r:id="rId9"/>
    <p:sldId id="266" r:id="rId10"/>
    <p:sldId id="292" r:id="rId11"/>
    <p:sldId id="284" r:id="rId12"/>
    <p:sldId id="286" r:id="rId13"/>
    <p:sldId id="294" r:id="rId14"/>
    <p:sldId id="293" r:id="rId15"/>
    <p:sldId id="285" r:id="rId16"/>
    <p:sldId id="287" r:id="rId17"/>
    <p:sldId id="288" r:id="rId18"/>
    <p:sldId id="289" r:id="rId19"/>
    <p:sldId id="297" r:id="rId20"/>
    <p:sldId id="296" r:id="rId21"/>
    <p:sldId id="290" r:id="rId22"/>
    <p:sldId id="291" r:id="rId23"/>
    <p:sldId id="295" r:id="rId24"/>
    <p:sldId id="305" r:id="rId25"/>
    <p:sldId id="300" r:id="rId26"/>
    <p:sldId id="301" r:id="rId27"/>
    <p:sldId id="302" r:id="rId28"/>
    <p:sldId id="303" r:id="rId29"/>
    <p:sldId id="304" r:id="rId30"/>
    <p:sldId id="299" r:id="rId31"/>
    <p:sldId id="274" r:id="rId32"/>
    <p:sldId id="277" r:id="rId3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64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7A2C8F-44B5-A243-A9A7-3A588765E4A7}" type="doc">
      <dgm:prSet loTypeId="urn:microsoft.com/office/officeart/2005/8/layout/cycle4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pt-BR"/>
        </a:p>
      </dgm:t>
    </dgm:pt>
    <dgm:pt modelId="{460A7296-15F4-0C4A-82BC-3A82CA4883FA}">
      <dgm:prSet phldrT="[Texto]" custT="1"/>
      <dgm:spPr/>
      <dgm:t>
        <a:bodyPr/>
        <a:lstStyle/>
        <a:p>
          <a:r>
            <a:rPr lang="pt-BR" sz="2800" dirty="0"/>
            <a:t>SNPG</a:t>
          </a:r>
          <a:endParaRPr lang="pt-BR" sz="1800" dirty="0"/>
        </a:p>
      </dgm:t>
    </dgm:pt>
    <dgm:pt modelId="{AD7583C5-586D-374D-BF06-5A1CB89EEC2A}" type="parTrans" cxnId="{E7E5C600-F558-A746-B70E-A310CA9D074C}">
      <dgm:prSet/>
      <dgm:spPr/>
      <dgm:t>
        <a:bodyPr/>
        <a:lstStyle/>
        <a:p>
          <a:endParaRPr lang="pt-BR"/>
        </a:p>
      </dgm:t>
    </dgm:pt>
    <dgm:pt modelId="{5BD7A20F-A084-124E-A414-ED924320CFDA}" type="sibTrans" cxnId="{E7E5C600-F558-A746-B70E-A310CA9D074C}">
      <dgm:prSet/>
      <dgm:spPr/>
      <dgm:t>
        <a:bodyPr/>
        <a:lstStyle/>
        <a:p>
          <a:endParaRPr lang="pt-BR"/>
        </a:p>
      </dgm:t>
    </dgm:pt>
    <dgm:pt modelId="{177570F8-8BC1-FB4C-A54A-C45D20948FCB}">
      <dgm:prSet phldrT="[Texto]" custT="1"/>
      <dgm:spPr/>
      <dgm:t>
        <a:bodyPr/>
        <a:lstStyle/>
        <a:p>
          <a:pPr>
            <a:buClr>
              <a:schemeClr val="accent2">
                <a:lumMod val="75000"/>
              </a:schemeClr>
            </a:buClr>
          </a:pPr>
          <a:r>
            <a:rPr lang="pt-BR" sz="3600" dirty="0"/>
            <a:t>DAV</a:t>
          </a:r>
          <a:endParaRPr lang="pt-BR" sz="2200" dirty="0"/>
        </a:p>
      </dgm:t>
    </dgm:pt>
    <dgm:pt modelId="{6165411A-7343-A844-94AA-319CB7EA7A35}" type="parTrans" cxnId="{F50C4BB8-E567-8540-9106-414BBC98893F}">
      <dgm:prSet/>
      <dgm:spPr/>
      <dgm:t>
        <a:bodyPr/>
        <a:lstStyle/>
        <a:p>
          <a:endParaRPr lang="pt-BR"/>
        </a:p>
      </dgm:t>
    </dgm:pt>
    <dgm:pt modelId="{7C0CC32C-DD30-084E-8121-3EC6FDA5CF64}" type="sibTrans" cxnId="{F50C4BB8-E567-8540-9106-414BBC98893F}">
      <dgm:prSet/>
      <dgm:spPr/>
      <dgm:t>
        <a:bodyPr/>
        <a:lstStyle/>
        <a:p>
          <a:endParaRPr lang="pt-BR"/>
        </a:p>
      </dgm:t>
    </dgm:pt>
    <dgm:pt modelId="{C4CF7457-D079-634F-9235-13816630E215}">
      <dgm:prSet phldrT="[Texto]" custT="1"/>
      <dgm:spPr/>
      <dgm:t>
        <a:bodyPr/>
        <a:lstStyle/>
        <a:p>
          <a:r>
            <a:rPr lang="pt-BR" sz="1800" dirty="0"/>
            <a:t>Colégio Humanidades</a:t>
          </a:r>
          <a:endParaRPr lang="pt-BR" sz="2800" dirty="0"/>
        </a:p>
      </dgm:t>
    </dgm:pt>
    <dgm:pt modelId="{F9537F44-D728-AA48-871C-DC1AA801823E}" type="parTrans" cxnId="{77A4D54B-CEB7-8A41-B342-AFCDDA40EA9D}">
      <dgm:prSet/>
      <dgm:spPr/>
      <dgm:t>
        <a:bodyPr/>
        <a:lstStyle/>
        <a:p>
          <a:endParaRPr lang="pt-BR"/>
        </a:p>
      </dgm:t>
    </dgm:pt>
    <dgm:pt modelId="{6EDB5ED7-BFB2-F146-869E-B9CE5C20D4F2}" type="sibTrans" cxnId="{77A4D54B-CEB7-8A41-B342-AFCDDA40EA9D}">
      <dgm:prSet/>
      <dgm:spPr/>
      <dgm:t>
        <a:bodyPr/>
        <a:lstStyle/>
        <a:p>
          <a:endParaRPr lang="pt-BR"/>
        </a:p>
      </dgm:t>
    </dgm:pt>
    <dgm:pt modelId="{1C69106C-E089-2D46-8271-05425106EADF}">
      <dgm:prSet phldrT="[Texto]" custT="1"/>
      <dgm:spPr/>
      <dgm:t>
        <a:bodyPr/>
        <a:lstStyle/>
        <a:p>
          <a:pPr>
            <a:buClr>
              <a:schemeClr val="accent2">
                <a:lumMod val="75000"/>
              </a:schemeClr>
            </a:buClr>
          </a:pPr>
          <a:r>
            <a:rPr lang="pt-BR" sz="3200" dirty="0"/>
            <a:t>CTC-ES</a:t>
          </a:r>
          <a:r>
            <a:rPr lang="pt-BR" sz="2200" dirty="0"/>
            <a:t> (Conselho Técnico e Científico de Educação Superior)</a:t>
          </a:r>
        </a:p>
      </dgm:t>
    </dgm:pt>
    <dgm:pt modelId="{1A47D640-8742-5747-98A8-A4FF08241CE4}" type="parTrans" cxnId="{500DB19D-443C-8340-9EFB-50E263974388}">
      <dgm:prSet/>
      <dgm:spPr/>
      <dgm:t>
        <a:bodyPr/>
        <a:lstStyle/>
        <a:p>
          <a:endParaRPr lang="pt-BR"/>
        </a:p>
      </dgm:t>
    </dgm:pt>
    <dgm:pt modelId="{01F2AA63-70F6-5A4A-8798-6B77F2776DB7}" type="sibTrans" cxnId="{500DB19D-443C-8340-9EFB-50E263974388}">
      <dgm:prSet/>
      <dgm:spPr/>
      <dgm:t>
        <a:bodyPr/>
        <a:lstStyle/>
        <a:p>
          <a:endParaRPr lang="pt-BR"/>
        </a:p>
      </dgm:t>
    </dgm:pt>
    <dgm:pt modelId="{A25FDB22-78E7-6D42-8224-223746BBD40F}">
      <dgm:prSet phldrT="[Texto]" custT="1"/>
      <dgm:spPr/>
      <dgm:t>
        <a:bodyPr/>
        <a:lstStyle/>
        <a:p>
          <a:r>
            <a:rPr lang="pt-BR" sz="2800" dirty="0"/>
            <a:t>Direito</a:t>
          </a:r>
          <a:endParaRPr lang="pt-BR" sz="2200" dirty="0"/>
        </a:p>
      </dgm:t>
    </dgm:pt>
    <dgm:pt modelId="{7A113FE8-3F3D-364A-8339-6EFADC3B4490}" type="parTrans" cxnId="{66959CFB-5B6F-B54E-9A86-5C58FD06BB60}">
      <dgm:prSet/>
      <dgm:spPr/>
      <dgm:t>
        <a:bodyPr/>
        <a:lstStyle/>
        <a:p>
          <a:endParaRPr lang="pt-BR"/>
        </a:p>
      </dgm:t>
    </dgm:pt>
    <dgm:pt modelId="{F37C9FDF-C115-0549-AC1E-D971A0EB3356}" type="sibTrans" cxnId="{66959CFB-5B6F-B54E-9A86-5C58FD06BB60}">
      <dgm:prSet/>
      <dgm:spPr/>
      <dgm:t>
        <a:bodyPr/>
        <a:lstStyle/>
        <a:p>
          <a:endParaRPr lang="pt-BR"/>
        </a:p>
      </dgm:t>
    </dgm:pt>
    <dgm:pt modelId="{4D60733E-0394-824D-B0EE-39CD2B80869C}">
      <dgm:prSet phldrT="[Texto]"/>
      <dgm:spPr/>
      <dgm:t>
        <a:bodyPr/>
        <a:lstStyle/>
        <a:p>
          <a:pPr>
            <a:buClr>
              <a:schemeClr val="accent2">
                <a:lumMod val="75000"/>
              </a:schemeClr>
            </a:buClr>
          </a:pPr>
          <a:r>
            <a:rPr lang="pt-BR" dirty="0"/>
            <a:t>Ciências Sociais Aplicadas</a:t>
          </a:r>
        </a:p>
      </dgm:t>
    </dgm:pt>
    <dgm:pt modelId="{6D0EBB5C-FD45-BC4D-A0EC-D6154062BF44}" type="parTrans" cxnId="{D54F5709-BAE4-6749-A967-0944CF3E9032}">
      <dgm:prSet/>
      <dgm:spPr/>
      <dgm:t>
        <a:bodyPr/>
        <a:lstStyle/>
        <a:p>
          <a:endParaRPr lang="pt-BR"/>
        </a:p>
      </dgm:t>
    </dgm:pt>
    <dgm:pt modelId="{ED74A127-D43E-A447-B4C3-461B48AE15B5}" type="sibTrans" cxnId="{D54F5709-BAE4-6749-A967-0944CF3E9032}">
      <dgm:prSet/>
      <dgm:spPr/>
      <dgm:t>
        <a:bodyPr/>
        <a:lstStyle/>
        <a:p>
          <a:endParaRPr lang="pt-BR"/>
        </a:p>
      </dgm:t>
    </dgm:pt>
    <dgm:pt modelId="{369F513E-9FFC-E44E-A73A-AB30E9209137}">
      <dgm:prSet phldrT="[Texto]"/>
      <dgm:spPr/>
      <dgm:t>
        <a:bodyPr/>
        <a:lstStyle/>
        <a:p>
          <a:r>
            <a:rPr lang="pt-BR" dirty="0"/>
            <a:t>Plataforma Lattes</a:t>
          </a:r>
        </a:p>
      </dgm:t>
    </dgm:pt>
    <dgm:pt modelId="{38F8709D-2653-B94C-8846-908787F6734F}" type="parTrans" cxnId="{EB6D7BD6-9F61-E240-B4EE-EFADF2C46A24}">
      <dgm:prSet/>
      <dgm:spPr/>
      <dgm:t>
        <a:bodyPr/>
        <a:lstStyle/>
        <a:p>
          <a:endParaRPr lang="pt-BR"/>
        </a:p>
      </dgm:t>
    </dgm:pt>
    <dgm:pt modelId="{19F3D08A-0CAF-914F-80BA-EABE22812C13}" type="sibTrans" cxnId="{EB6D7BD6-9F61-E240-B4EE-EFADF2C46A24}">
      <dgm:prSet/>
      <dgm:spPr/>
      <dgm:t>
        <a:bodyPr/>
        <a:lstStyle/>
        <a:p>
          <a:endParaRPr lang="pt-BR"/>
        </a:p>
      </dgm:t>
    </dgm:pt>
    <dgm:pt modelId="{3ED6924C-1402-F643-BB80-A6942608B873}">
      <dgm:prSet phldrT="[Texto]" custT="1"/>
      <dgm:spPr/>
      <dgm:t>
        <a:bodyPr/>
        <a:lstStyle/>
        <a:p>
          <a:pPr>
            <a:buClr>
              <a:schemeClr val="accent2">
                <a:lumMod val="75000"/>
              </a:schemeClr>
            </a:buClr>
          </a:pPr>
          <a:r>
            <a:rPr lang="pt-BR" sz="2800" dirty="0"/>
            <a:t>Plataforma Sucupira</a:t>
          </a:r>
        </a:p>
      </dgm:t>
    </dgm:pt>
    <dgm:pt modelId="{BB9AD1D9-E314-8E47-A55F-A4F9E285C99F}" type="parTrans" cxnId="{F5A1AB02-1E64-E849-9D23-4353E6AC498A}">
      <dgm:prSet/>
      <dgm:spPr/>
      <dgm:t>
        <a:bodyPr/>
        <a:lstStyle/>
        <a:p>
          <a:endParaRPr lang="pt-BR"/>
        </a:p>
      </dgm:t>
    </dgm:pt>
    <dgm:pt modelId="{BA10EF32-B534-E445-B1EB-35B99E6E392F}" type="sibTrans" cxnId="{F5A1AB02-1E64-E849-9D23-4353E6AC498A}">
      <dgm:prSet/>
      <dgm:spPr/>
      <dgm:t>
        <a:bodyPr/>
        <a:lstStyle/>
        <a:p>
          <a:endParaRPr lang="pt-BR"/>
        </a:p>
      </dgm:t>
    </dgm:pt>
    <dgm:pt modelId="{C3DE9081-BB62-D740-95FC-B207D23D6B13}" type="pres">
      <dgm:prSet presAssocID="{737A2C8F-44B5-A243-A9A7-3A588765E4A7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DE5DE26-B64D-594E-8DA4-BD708AAC5E20}" type="pres">
      <dgm:prSet presAssocID="{737A2C8F-44B5-A243-A9A7-3A588765E4A7}" presName="children" presStyleCnt="0"/>
      <dgm:spPr/>
    </dgm:pt>
    <dgm:pt modelId="{81C5543E-B86E-084A-9A93-2B345D990862}" type="pres">
      <dgm:prSet presAssocID="{737A2C8F-44B5-A243-A9A7-3A588765E4A7}" presName="child1group" presStyleCnt="0"/>
      <dgm:spPr/>
    </dgm:pt>
    <dgm:pt modelId="{BC95B054-7A08-AE48-8C29-BD3DB2440C89}" type="pres">
      <dgm:prSet presAssocID="{737A2C8F-44B5-A243-A9A7-3A588765E4A7}" presName="child1" presStyleLbl="bgAcc1" presStyleIdx="0" presStyleCnt="4"/>
      <dgm:spPr/>
    </dgm:pt>
    <dgm:pt modelId="{FE06B3CA-4E1F-EF46-A317-0035D02D7B48}" type="pres">
      <dgm:prSet presAssocID="{737A2C8F-44B5-A243-A9A7-3A588765E4A7}" presName="child1Text" presStyleLbl="bgAcc1" presStyleIdx="0" presStyleCnt="4">
        <dgm:presLayoutVars>
          <dgm:bulletEnabled val="1"/>
        </dgm:presLayoutVars>
      </dgm:prSet>
      <dgm:spPr/>
    </dgm:pt>
    <dgm:pt modelId="{64628246-7B7A-6E43-863F-63486FD7830B}" type="pres">
      <dgm:prSet presAssocID="{737A2C8F-44B5-A243-A9A7-3A588765E4A7}" presName="child2group" presStyleCnt="0"/>
      <dgm:spPr/>
    </dgm:pt>
    <dgm:pt modelId="{F3ACF787-A4C8-FC46-BEFA-0C4A9575F0DC}" type="pres">
      <dgm:prSet presAssocID="{737A2C8F-44B5-A243-A9A7-3A588765E4A7}" presName="child2" presStyleLbl="bgAcc1" presStyleIdx="1" presStyleCnt="4" custScaleX="177554" custLinFactNeighborX="29450"/>
      <dgm:spPr/>
    </dgm:pt>
    <dgm:pt modelId="{D6239392-CAC3-8B4C-A3FE-8133E89D2081}" type="pres">
      <dgm:prSet presAssocID="{737A2C8F-44B5-A243-A9A7-3A588765E4A7}" presName="child2Text" presStyleLbl="bgAcc1" presStyleIdx="1" presStyleCnt="4">
        <dgm:presLayoutVars>
          <dgm:bulletEnabled val="1"/>
        </dgm:presLayoutVars>
      </dgm:prSet>
      <dgm:spPr/>
    </dgm:pt>
    <dgm:pt modelId="{9F70C792-0E57-7D4E-AC42-46EDFCA652C0}" type="pres">
      <dgm:prSet presAssocID="{737A2C8F-44B5-A243-A9A7-3A588765E4A7}" presName="child3group" presStyleCnt="0"/>
      <dgm:spPr/>
    </dgm:pt>
    <dgm:pt modelId="{76BAAC11-FA1F-3F4B-9DDA-DBA9A8A8E741}" type="pres">
      <dgm:prSet presAssocID="{737A2C8F-44B5-A243-A9A7-3A588765E4A7}" presName="child3" presStyleLbl="bgAcc1" presStyleIdx="2" presStyleCnt="4" custScaleX="145031" custLinFactNeighborX="38176" custLinFactNeighborY="-5893"/>
      <dgm:spPr/>
    </dgm:pt>
    <dgm:pt modelId="{37E7F59E-3A3C-734D-A0AA-684F53BE946B}" type="pres">
      <dgm:prSet presAssocID="{737A2C8F-44B5-A243-A9A7-3A588765E4A7}" presName="child3Text" presStyleLbl="bgAcc1" presStyleIdx="2" presStyleCnt="4">
        <dgm:presLayoutVars>
          <dgm:bulletEnabled val="1"/>
        </dgm:presLayoutVars>
      </dgm:prSet>
      <dgm:spPr/>
    </dgm:pt>
    <dgm:pt modelId="{2E13D4BD-F325-E748-A38D-F9687655CDFD}" type="pres">
      <dgm:prSet presAssocID="{737A2C8F-44B5-A243-A9A7-3A588765E4A7}" presName="child4group" presStyleCnt="0"/>
      <dgm:spPr/>
    </dgm:pt>
    <dgm:pt modelId="{3DE18F28-30E3-AE46-8B84-0AA667611348}" type="pres">
      <dgm:prSet presAssocID="{737A2C8F-44B5-A243-A9A7-3A588765E4A7}" presName="child4" presStyleLbl="bgAcc1" presStyleIdx="3" presStyleCnt="4" custScaleX="129627" custLinFactNeighborX="-8181" custLinFactNeighborY="-6735"/>
      <dgm:spPr/>
    </dgm:pt>
    <dgm:pt modelId="{0D160388-ED2B-A849-8C47-F76F9E6C79AB}" type="pres">
      <dgm:prSet presAssocID="{737A2C8F-44B5-A243-A9A7-3A588765E4A7}" presName="child4Text" presStyleLbl="bgAcc1" presStyleIdx="3" presStyleCnt="4">
        <dgm:presLayoutVars>
          <dgm:bulletEnabled val="1"/>
        </dgm:presLayoutVars>
      </dgm:prSet>
      <dgm:spPr/>
    </dgm:pt>
    <dgm:pt modelId="{E016E85E-8092-0C43-9137-9D2FAE61A8BA}" type="pres">
      <dgm:prSet presAssocID="{737A2C8F-44B5-A243-A9A7-3A588765E4A7}" presName="childPlaceholder" presStyleCnt="0"/>
      <dgm:spPr/>
    </dgm:pt>
    <dgm:pt modelId="{16F12ED7-01FB-504F-98CC-AC8978EF7CE1}" type="pres">
      <dgm:prSet presAssocID="{737A2C8F-44B5-A243-A9A7-3A588765E4A7}" presName="circle" presStyleCnt="0"/>
      <dgm:spPr/>
    </dgm:pt>
    <dgm:pt modelId="{A0222C27-6703-944D-9CE7-11498ED55F7E}" type="pres">
      <dgm:prSet presAssocID="{737A2C8F-44B5-A243-A9A7-3A588765E4A7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890091D4-6D7E-7F46-AC7A-C75D8E061609}" type="pres">
      <dgm:prSet presAssocID="{737A2C8F-44B5-A243-A9A7-3A588765E4A7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34AA98E9-FAC8-E94D-B04E-B2DA163A9F27}" type="pres">
      <dgm:prSet presAssocID="{737A2C8F-44B5-A243-A9A7-3A588765E4A7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FD11CF36-01BA-5E4B-BE15-831525DFCFFE}" type="pres">
      <dgm:prSet presAssocID="{737A2C8F-44B5-A243-A9A7-3A588765E4A7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A5C5AA4F-C078-EE46-B0F6-5B679FB0114D}" type="pres">
      <dgm:prSet presAssocID="{737A2C8F-44B5-A243-A9A7-3A588765E4A7}" presName="quadrantPlaceholder" presStyleCnt="0"/>
      <dgm:spPr/>
    </dgm:pt>
    <dgm:pt modelId="{9661D8A0-E235-494D-885D-2D530CF08A3E}" type="pres">
      <dgm:prSet presAssocID="{737A2C8F-44B5-A243-A9A7-3A588765E4A7}" presName="center1" presStyleLbl="fgShp" presStyleIdx="0" presStyleCnt="2"/>
      <dgm:spPr/>
    </dgm:pt>
    <dgm:pt modelId="{6D088200-0873-1341-90D8-E07AAE691400}" type="pres">
      <dgm:prSet presAssocID="{737A2C8F-44B5-A243-A9A7-3A588765E4A7}" presName="center2" presStyleLbl="fgShp" presStyleIdx="1" presStyleCnt="2"/>
      <dgm:spPr/>
    </dgm:pt>
  </dgm:ptLst>
  <dgm:cxnLst>
    <dgm:cxn modelId="{E7E5C600-F558-A746-B70E-A310CA9D074C}" srcId="{737A2C8F-44B5-A243-A9A7-3A588765E4A7}" destId="{460A7296-15F4-0C4A-82BC-3A82CA4883FA}" srcOrd="0" destOrd="0" parTransId="{AD7583C5-586D-374D-BF06-5A1CB89EEC2A}" sibTransId="{5BD7A20F-A084-124E-A414-ED924320CFDA}"/>
    <dgm:cxn modelId="{F5A1AB02-1E64-E849-9D23-4353E6AC498A}" srcId="{369F513E-9FFC-E44E-A73A-AB30E9209137}" destId="{3ED6924C-1402-F643-BB80-A6942608B873}" srcOrd="0" destOrd="0" parTransId="{BB9AD1D9-E314-8E47-A55F-A4F9E285C99F}" sibTransId="{BA10EF32-B534-E445-B1EB-35B99E6E392F}"/>
    <dgm:cxn modelId="{D54F5709-BAE4-6749-A967-0944CF3E9032}" srcId="{A25FDB22-78E7-6D42-8224-223746BBD40F}" destId="{4D60733E-0394-824D-B0EE-39CD2B80869C}" srcOrd="0" destOrd="0" parTransId="{6D0EBB5C-FD45-BC4D-A0EC-D6154062BF44}" sibTransId="{ED74A127-D43E-A447-B4C3-461B48AE15B5}"/>
    <dgm:cxn modelId="{77A4D54B-CEB7-8A41-B342-AFCDDA40EA9D}" srcId="{737A2C8F-44B5-A243-A9A7-3A588765E4A7}" destId="{C4CF7457-D079-634F-9235-13816630E215}" srcOrd="1" destOrd="0" parTransId="{F9537F44-D728-AA48-871C-DC1AA801823E}" sibTransId="{6EDB5ED7-BFB2-F146-869E-B9CE5C20D4F2}"/>
    <dgm:cxn modelId="{B496FE59-811B-A049-B9F9-888D68D7E113}" type="presOf" srcId="{4D60733E-0394-824D-B0EE-39CD2B80869C}" destId="{76BAAC11-FA1F-3F4B-9DDA-DBA9A8A8E741}" srcOrd="0" destOrd="0" presId="urn:microsoft.com/office/officeart/2005/8/layout/cycle4"/>
    <dgm:cxn modelId="{8AFE0D70-9E9B-3343-9DA8-73CEF337EFC6}" type="presOf" srcId="{1C69106C-E089-2D46-8271-05425106EADF}" destId="{D6239392-CAC3-8B4C-A3FE-8133E89D2081}" srcOrd="1" destOrd="0" presId="urn:microsoft.com/office/officeart/2005/8/layout/cycle4"/>
    <dgm:cxn modelId="{94F4D578-AF50-BD48-84D3-03C53ABF5FA1}" type="presOf" srcId="{177570F8-8BC1-FB4C-A54A-C45D20948FCB}" destId="{BC95B054-7A08-AE48-8C29-BD3DB2440C89}" srcOrd="0" destOrd="0" presId="urn:microsoft.com/office/officeart/2005/8/layout/cycle4"/>
    <dgm:cxn modelId="{253DFE7D-AD00-F049-9D68-0A9120079F6C}" type="presOf" srcId="{A25FDB22-78E7-6D42-8224-223746BBD40F}" destId="{34AA98E9-FAC8-E94D-B04E-B2DA163A9F27}" srcOrd="0" destOrd="0" presId="urn:microsoft.com/office/officeart/2005/8/layout/cycle4"/>
    <dgm:cxn modelId="{376A407F-05BC-6948-9439-756FA5A147D0}" type="presOf" srcId="{4D60733E-0394-824D-B0EE-39CD2B80869C}" destId="{37E7F59E-3A3C-734D-A0AA-684F53BE946B}" srcOrd="1" destOrd="0" presId="urn:microsoft.com/office/officeart/2005/8/layout/cycle4"/>
    <dgm:cxn modelId="{500DB19D-443C-8340-9EFB-50E263974388}" srcId="{C4CF7457-D079-634F-9235-13816630E215}" destId="{1C69106C-E089-2D46-8271-05425106EADF}" srcOrd="0" destOrd="0" parTransId="{1A47D640-8742-5747-98A8-A4FF08241CE4}" sibTransId="{01F2AA63-70F6-5A4A-8798-6B77F2776DB7}"/>
    <dgm:cxn modelId="{E3ABC7A7-A317-E24A-AFAE-549BA2BEF119}" type="presOf" srcId="{3ED6924C-1402-F643-BB80-A6942608B873}" destId="{0D160388-ED2B-A849-8C47-F76F9E6C79AB}" srcOrd="1" destOrd="0" presId="urn:microsoft.com/office/officeart/2005/8/layout/cycle4"/>
    <dgm:cxn modelId="{75A2A5B2-8EFA-E540-8E6E-8CBE8E2B3915}" type="presOf" srcId="{369F513E-9FFC-E44E-A73A-AB30E9209137}" destId="{FD11CF36-01BA-5E4B-BE15-831525DFCFFE}" srcOrd="0" destOrd="0" presId="urn:microsoft.com/office/officeart/2005/8/layout/cycle4"/>
    <dgm:cxn modelId="{F50C4BB8-E567-8540-9106-414BBC98893F}" srcId="{460A7296-15F4-0C4A-82BC-3A82CA4883FA}" destId="{177570F8-8BC1-FB4C-A54A-C45D20948FCB}" srcOrd="0" destOrd="0" parTransId="{6165411A-7343-A844-94AA-319CB7EA7A35}" sibTransId="{7C0CC32C-DD30-084E-8121-3EC6FDA5CF64}"/>
    <dgm:cxn modelId="{8ED11FB9-FE5E-1946-9D9F-F32F321CA42F}" type="presOf" srcId="{3ED6924C-1402-F643-BB80-A6942608B873}" destId="{3DE18F28-30E3-AE46-8B84-0AA667611348}" srcOrd="0" destOrd="0" presId="urn:microsoft.com/office/officeart/2005/8/layout/cycle4"/>
    <dgm:cxn modelId="{05C0E2BB-CD07-E144-90DB-BBF94DEA346F}" type="presOf" srcId="{460A7296-15F4-0C4A-82BC-3A82CA4883FA}" destId="{A0222C27-6703-944D-9CE7-11498ED55F7E}" srcOrd="0" destOrd="0" presId="urn:microsoft.com/office/officeart/2005/8/layout/cycle4"/>
    <dgm:cxn modelId="{2B90A6C8-85CC-8846-986E-B9CA6A9CC4DC}" type="presOf" srcId="{1C69106C-E089-2D46-8271-05425106EADF}" destId="{F3ACF787-A4C8-FC46-BEFA-0C4A9575F0DC}" srcOrd="0" destOrd="0" presId="urn:microsoft.com/office/officeart/2005/8/layout/cycle4"/>
    <dgm:cxn modelId="{EA9420D2-F56E-104F-954D-A1CDC896BCCA}" type="presOf" srcId="{177570F8-8BC1-FB4C-A54A-C45D20948FCB}" destId="{FE06B3CA-4E1F-EF46-A317-0035D02D7B48}" srcOrd="1" destOrd="0" presId="urn:microsoft.com/office/officeart/2005/8/layout/cycle4"/>
    <dgm:cxn modelId="{EB6D7BD6-9F61-E240-B4EE-EFADF2C46A24}" srcId="{737A2C8F-44B5-A243-A9A7-3A588765E4A7}" destId="{369F513E-9FFC-E44E-A73A-AB30E9209137}" srcOrd="3" destOrd="0" parTransId="{38F8709D-2653-B94C-8846-908787F6734F}" sibTransId="{19F3D08A-0CAF-914F-80BA-EABE22812C13}"/>
    <dgm:cxn modelId="{6D9EBCDA-BCC9-3C4F-9DDC-5A20772ED407}" type="presOf" srcId="{C4CF7457-D079-634F-9235-13816630E215}" destId="{890091D4-6D7E-7F46-AC7A-C75D8E061609}" srcOrd="0" destOrd="0" presId="urn:microsoft.com/office/officeart/2005/8/layout/cycle4"/>
    <dgm:cxn modelId="{8D5961E6-7EF8-E842-8140-1ECF3927C35D}" type="presOf" srcId="{737A2C8F-44B5-A243-A9A7-3A588765E4A7}" destId="{C3DE9081-BB62-D740-95FC-B207D23D6B13}" srcOrd="0" destOrd="0" presId="urn:microsoft.com/office/officeart/2005/8/layout/cycle4"/>
    <dgm:cxn modelId="{66959CFB-5B6F-B54E-9A86-5C58FD06BB60}" srcId="{737A2C8F-44B5-A243-A9A7-3A588765E4A7}" destId="{A25FDB22-78E7-6D42-8224-223746BBD40F}" srcOrd="2" destOrd="0" parTransId="{7A113FE8-3F3D-364A-8339-6EFADC3B4490}" sibTransId="{F37C9FDF-C115-0549-AC1E-D971A0EB3356}"/>
    <dgm:cxn modelId="{AE9446B0-C7B3-FE42-AE41-FB6E909DA45B}" type="presParOf" srcId="{C3DE9081-BB62-D740-95FC-B207D23D6B13}" destId="{BDE5DE26-B64D-594E-8DA4-BD708AAC5E20}" srcOrd="0" destOrd="0" presId="urn:microsoft.com/office/officeart/2005/8/layout/cycle4"/>
    <dgm:cxn modelId="{E69F9B0E-C36C-754D-8CFD-B2D300346E52}" type="presParOf" srcId="{BDE5DE26-B64D-594E-8DA4-BD708AAC5E20}" destId="{81C5543E-B86E-084A-9A93-2B345D990862}" srcOrd="0" destOrd="0" presId="urn:microsoft.com/office/officeart/2005/8/layout/cycle4"/>
    <dgm:cxn modelId="{1982D83D-B75F-224E-B6C5-22BCF2BCC5DB}" type="presParOf" srcId="{81C5543E-B86E-084A-9A93-2B345D990862}" destId="{BC95B054-7A08-AE48-8C29-BD3DB2440C89}" srcOrd="0" destOrd="0" presId="urn:microsoft.com/office/officeart/2005/8/layout/cycle4"/>
    <dgm:cxn modelId="{5ACAC571-3A1B-C749-9E27-654B59E2BC97}" type="presParOf" srcId="{81C5543E-B86E-084A-9A93-2B345D990862}" destId="{FE06B3CA-4E1F-EF46-A317-0035D02D7B48}" srcOrd="1" destOrd="0" presId="urn:microsoft.com/office/officeart/2005/8/layout/cycle4"/>
    <dgm:cxn modelId="{DD04E0C9-EF06-AA4C-B219-323C603CF011}" type="presParOf" srcId="{BDE5DE26-B64D-594E-8DA4-BD708AAC5E20}" destId="{64628246-7B7A-6E43-863F-63486FD7830B}" srcOrd="1" destOrd="0" presId="urn:microsoft.com/office/officeart/2005/8/layout/cycle4"/>
    <dgm:cxn modelId="{639BF868-AEA0-7549-A397-4F06E5DDD6C1}" type="presParOf" srcId="{64628246-7B7A-6E43-863F-63486FD7830B}" destId="{F3ACF787-A4C8-FC46-BEFA-0C4A9575F0DC}" srcOrd="0" destOrd="0" presId="urn:microsoft.com/office/officeart/2005/8/layout/cycle4"/>
    <dgm:cxn modelId="{E2EEB8CC-1687-E541-9944-D13A4BD2854E}" type="presParOf" srcId="{64628246-7B7A-6E43-863F-63486FD7830B}" destId="{D6239392-CAC3-8B4C-A3FE-8133E89D2081}" srcOrd="1" destOrd="0" presId="urn:microsoft.com/office/officeart/2005/8/layout/cycle4"/>
    <dgm:cxn modelId="{EDDD9CD8-B6E0-B240-AD8E-B1E40AA3B02C}" type="presParOf" srcId="{BDE5DE26-B64D-594E-8DA4-BD708AAC5E20}" destId="{9F70C792-0E57-7D4E-AC42-46EDFCA652C0}" srcOrd="2" destOrd="0" presId="urn:microsoft.com/office/officeart/2005/8/layout/cycle4"/>
    <dgm:cxn modelId="{6469B769-A49C-6745-A22A-1655AAF0C66E}" type="presParOf" srcId="{9F70C792-0E57-7D4E-AC42-46EDFCA652C0}" destId="{76BAAC11-FA1F-3F4B-9DDA-DBA9A8A8E741}" srcOrd="0" destOrd="0" presId="urn:microsoft.com/office/officeart/2005/8/layout/cycle4"/>
    <dgm:cxn modelId="{A735F7FB-0ACF-9D45-9233-0184B59DB752}" type="presParOf" srcId="{9F70C792-0E57-7D4E-AC42-46EDFCA652C0}" destId="{37E7F59E-3A3C-734D-A0AA-684F53BE946B}" srcOrd="1" destOrd="0" presId="urn:microsoft.com/office/officeart/2005/8/layout/cycle4"/>
    <dgm:cxn modelId="{079AC709-E612-954D-AD82-367503A83AA5}" type="presParOf" srcId="{BDE5DE26-B64D-594E-8DA4-BD708AAC5E20}" destId="{2E13D4BD-F325-E748-A38D-F9687655CDFD}" srcOrd="3" destOrd="0" presId="urn:microsoft.com/office/officeart/2005/8/layout/cycle4"/>
    <dgm:cxn modelId="{C4F3DC84-370C-D049-A781-EDA0A3DDD993}" type="presParOf" srcId="{2E13D4BD-F325-E748-A38D-F9687655CDFD}" destId="{3DE18F28-30E3-AE46-8B84-0AA667611348}" srcOrd="0" destOrd="0" presId="urn:microsoft.com/office/officeart/2005/8/layout/cycle4"/>
    <dgm:cxn modelId="{38B66F75-A50D-094E-BDEF-507B8443687C}" type="presParOf" srcId="{2E13D4BD-F325-E748-A38D-F9687655CDFD}" destId="{0D160388-ED2B-A849-8C47-F76F9E6C79AB}" srcOrd="1" destOrd="0" presId="urn:microsoft.com/office/officeart/2005/8/layout/cycle4"/>
    <dgm:cxn modelId="{585A9488-1353-454F-81EA-66CF8D14001A}" type="presParOf" srcId="{BDE5DE26-B64D-594E-8DA4-BD708AAC5E20}" destId="{E016E85E-8092-0C43-9137-9D2FAE61A8BA}" srcOrd="4" destOrd="0" presId="urn:microsoft.com/office/officeart/2005/8/layout/cycle4"/>
    <dgm:cxn modelId="{C6F5C48F-F055-B140-B1B1-6EE796E1C368}" type="presParOf" srcId="{C3DE9081-BB62-D740-95FC-B207D23D6B13}" destId="{16F12ED7-01FB-504F-98CC-AC8978EF7CE1}" srcOrd="1" destOrd="0" presId="urn:microsoft.com/office/officeart/2005/8/layout/cycle4"/>
    <dgm:cxn modelId="{32705C70-E584-C64F-8F54-DB79CE6F2C08}" type="presParOf" srcId="{16F12ED7-01FB-504F-98CC-AC8978EF7CE1}" destId="{A0222C27-6703-944D-9CE7-11498ED55F7E}" srcOrd="0" destOrd="0" presId="urn:microsoft.com/office/officeart/2005/8/layout/cycle4"/>
    <dgm:cxn modelId="{EE2E0F47-86DF-434E-BC40-85B35A90C4B4}" type="presParOf" srcId="{16F12ED7-01FB-504F-98CC-AC8978EF7CE1}" destId="{890091D4-6D7E-7F46-AC7A-C75D8E061609}" srcOrd="1" destOrd="0" presId="urn:microsoft.com/office/officeart/2005/8/layout/cycle4"/>
    <dgm:cxn modelId="{5BBF3955-06E5-8148-B3E4-D05BFAD62E17}" type="presParOf" srcId="{16F12ED7-01FB-504F-98CC-AC8978EF7CE1}" destId="{34AA98E9-FAC8-E94D-B04E-B2DA163A9F27}" srcOrd="2" destOrd="0" presId="urn:microsoft.com/office/officeart/2005/8/layout/cycle4"/>
    <dgm:cxn modelId="{042C8372-3A03-5B48-8A98-2CDD9707EBA1}" type="presParOf" srcId="{16F12ED7-01FB-504F-98CC-AC8978EF7CE1}" destId="{FD11CF36-01BA-5E4B-BE15-831525DFCFFE}" srcOrd="3" destOrd="0" presId="urn:microsoft.com/office/officeart/2005/8/layout/cycle4"/>
    <dgm:cxn modelId="{8EFBE169-6B88-1342-99C0-737C0DB9DE22}" type="presParOf" srcId="{16F12ED7-01FB-504F-98CC-AC8978EF7CE1}" destId="{A5C5AA4F-C078-EE46-B0F6-5B679FB0114D}" srcOrd="4" destOrd="0" presId="urn:microsoft.com/office/officeart/2005/8/layout/cycle4"/>
    <dgm:cxn modelId="{8BE14712-C34B-254A-A369-AAC7FB3768FF}" type="presParOf" srcId="{C3DE9081-BB62-D740-95FC-B207D23D6B13}" destId="{9661D8A0-E235-494D-885D-2D530CF08A3E}" srcOrd="2" destOrd="0" presId="urn:microsoft.com/office/officeart/2005/8/layout/cycle4"/>
    <dgm:cxn modelId="{AB08D926-3499-7D4E-9D6A-BA9F6D8236BB}" type="presParOf" srcId="{C3DE9081-BB62-D740-95FC-B207D23D6B13}" destId="{6D088200-0873-1341-90D8-E07AAE69140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BAAC11-FA1F-3F4B-9DDA-DBA9A8A8E741}">
      <dsp:nvSpPr>
        <dsp:cNvPr id="0" name=""/>
        <dsp:cNvSpPr/>
      </dsp:nvSpPr>
      <dsp:spPr>
        <a:xfrm>
          <a:off x="6168271" y="3456051"/>
          <a:ext cx="3745182" cy="167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32855"/>
              <a:satOff val="-4171"/>
              <a:lumOff val="17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>
                <a:lumMod val="75000"/>
              </a:schemeClr>
            </a:buClr>
            <a:buChar char="•"/>
          </a:pPr>
          <a:r>
            <a:rPr lang="pt-BR" sz="2500" kern="1200" dirty="0"/>
            <a:t>Ciências Sociais Aplicadas</a:t>
          </a:r>
        </a:p>
      </dsp:txBody>
      <dsp:txXfrm>
        <a:off x="7328570" y="3910988"/>
        <a:ext cx="2548137" cy="1181084"/>
      </dsp:txXfrm>
    </dsp:sp>
    <dsp:sp modelId="{3DE18F28-30E3-AE46-8B84-0AA667611348}">
      <dsp:nvSpPr>
        <dsp:cNvPr id="0" name=""/>
        <dsp:cNvSpPr/>
      </dsp:nvSpPr>
      <dsp:spPr>
        <a:xfrm>
          <a:off x="956790" y="3441967"/>
          <a:ext cx="3347400" cy="167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>
                <a:lumMod val="75000"/>
              </a:schemeClr>
            </a:buClr>
            <a:buChar char="•"/>
          </a:pPr>
          <a:r>
            <a:rPr lang="pt-BR" sz="2800" kern="1200" dirty="0"/>
            <a:t>Plataforma Sucupira</a:t>
          </a:r>
        </a:p>
      </dsp:txBody>
      <dsp:txXfrm>
        <a:off x="993535" y="3896903"/>
        <a:ext cx="2269690" cy="1181084"/>
      </dsp:txXfrm>
    </dsp:sp>
    <dsp:sp modelId="{F3ACF787-A4C8-FC46-BEFA-0C4A9575F0DC}">
      <dsp:nvSpPr>
        <dsp:cNvPr id="0" name=""/>
        <dsp:cNvSpPr/>
      </dsp:nvSpPr>
      <dsp:spPr>
        <a:xfrm>
          <a:off x="5523010" y="0"/>
          <a:ext cx="4585034" cy="167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16428"/>
              <a:satOff val="-2085"/>
              <a:lumOff val="88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>
                <a:lumMod val="75000"/>
              </a:schemeClr>
            </a:buClr>
            <a:buChar char="•"/>
          </a:pPr>
          <a:r>
            <a:rPr lang="pt-BR" sz="3200" kern="1200" dirty="0"/>
            <a:t>CTC-ES</a:t>
          </a:r>
          <a:r>
            <a:rPr lang="pt-BR" sz="2200" kern="1200" dirty="0"/>
            <a:t> (Conselho Técnico e Científico de Educação Superior)</a:t>
          </a:r>
        </a:p>
      </dsp:txBody>
      <dsp:txXfrm>
        <a:off x="6935266" y="36745"/>
        <a:ext cx="3136034" cy="1181084"/>
      </dsp:txXfrm>
    </dsp:sp>
    <dsp:sp modelId="{BC95B054-7A08-AE48-8C29-BD3DB2440C89}">
      <dsp:nvSpPr>
        <dsp:cNvPr id="0" name=""/>
        <dsp:cNvSpPr/>
      </dsp:nvSpPr>
      <dsp:spPr>
        <a:xfrm>
          <a:off x="1550585" y="0"/>
          <a:ext cx="2582332" cy="16727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2">
                <a:lumMod val="75000"/>
              </a:schemeClr>
            </a:buClr>
            <a:buChar char="•"/>
          </a:pPr>
          <a:r>
            <a:rPr lang="pt-BR" sz="3600" kern="1200" dirty="0"/>
            <a:t>DAV</a:t>
          </a:r>
          <a:endParaRPr lang="pt-BR" sz="2200" kern="1200" dirty="0"/>
        </a:p>
      </dsp:txBody>
      <dsp:txXfrm>
        <a:off x="1587330" y="36745"/>
        <a:ext cx="1734142" cy="1181084"/>
      </dsp:txXfrm>
    </dsp:sp>
    <dsp:sp modelId="{A0222C27-6703-944D-9CE7-11498ED55F7E}">
      <dsp:nvSpPr>
        <dsp:cNvPr id="0" name=""/>
        <dsp:cNvSpPr/>
      </dsp:nvSpPr>
      <dsp:spPr>
        <a:xfrm>
          <a:off x="2942064" y="297961"/>
          <a:ext cx="2263461" cy="2263461"/>
        </a:xfrm>
        <a:prstGeom prst="pieWedg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SNPG</a:t>
          </a:r>
          <a:endParaRPr lang="pt-BR" sz="1800" kern="1200" dirty="0"/>
        </a:p>
      </dsp:txBody>
      <dsp:txXfrm>
        <a:off x="3605016" y="960913"/>
        <a:ext cx="1600509" cy="1600509"/>
      </dsp:txXfrm>
    </dsp:sp>
    <dsp:sp modelId="{890091D4-6D7E-7F46-AC7A-C75D8E061609}">
      <dsp:nvSpPr>
        <dsp:cNvPr id="0" name=""/>
        <dsp:cNvSpPr/>
      </dsp:nvSpPr>
      <dsp:spPr>
        <a:xfrm rot="5400000">
          <a:off x="5310073" y="297961"/>
          <a:ext cx="2263461" cy="2263461"/>
        </a:xfrm>
        <a:prstGeom prst="pieWedg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kern="1200" dirty="0"/>
            <a:t>Colégio Humanidades</a:t>
          </a:r>
          <a:endParaRPr lang="pt-BR" sz="2800" kern="1200" dirty="0"/>
        </a:p>
      </dsp:txBody>
      <dsp:txXfrm rot="-5400000">
        <a:off x="5310073" y="960913"/>
        <a:ext cx="1600509" cy="1600509"/>
      </dsp:txXfrm>
    </dsp:sp>
    <dsp:sp modelId="{34AA98E9-FAC8-E94D-B04E-B2DA163A9F27}">
      <dsp:nvSpPr>
        <dsp:cNvPr id="0" name=""/>
        <dsp:cNvSpPr/>
      </dsp:nvSpPr>
      <dsp:spPr>
        <a:xfrm rot="10800000">
          <a:off x="5310073" y="2665970"/>
          <a:ext cx="2263461" cy="2263461"/>
        </a:xfrm>
        <a:prstGeom prst="pieWedg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Direito</a:t>
          </a:r>
          <a:endParaRPr lang="pt-BR" sz="2200" kern="1200" dirty="0"/>
        </a:p>
      </dsp:txBody>
      <dsp:txXfrm rot="10800000">
        <a:off x="5310073" y="2665970"/>
        <a:ext cx="1600509" cy="1600509"/>
      </dsp:txXfrm>
    </dsp:sp>
    <dsp:sp modelId="{FD11CF36-01BA-5E4B-BE15-831525DFCFFE}">
      <dsp:nvSpPr>
        <dsp:cNvPr id="0" name=""/>
        <dsp:cNvSpPr/>
      </dsp:nvSpPr>
      <dsp:spPr>
        <a:xfrm rot="16200000">
          <a:off x="2942064" y="2665970"/>
          <a:ext cx="2263461" cy="2263461"/>
        </a:xfrm>
        <a:prstGeom prst="pieWedg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200" kern="1200" dirty="0"/>
            <a:t>Plataforma Lattes</a:t>
          </a:r>
        </a:p>
      </dsp:txBody>
      <dsp:txXfrm rot="5400000">
        <a:off x="3605016" y="2665970"/>
        <a:ext cx="1600509" cy="1600509"/>
      </dsp:txXfrm>
    </dsp:sp>
    <dsp:sp modelId="{9661D8A0-E235-494D-885D-2D530CF08A3E}">
      <dsp:nvSpPr>
        <dsp:cNvPr id="0" name=""/>
        <dsp:cNvSpPr/>
      </dsp:nvSpPr>
      <dsp:spPr>
        <a:xfrm>
          <a:off x="4867052" y="2143231"/>
          <a:ext cx="781495" cy="679561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088200-0873-1341-90D8-E07AAE691400}">
      <dsp:nvSpPr>
        <dsp:cNvPr id="0" name=""/>
        <dsp:cNvSpPr/>
      </dsp:nvSpPr>
      <dsp:spPr>
        <a:xfrm rot="10800000">
          <a:off x="4867052" y="2404601"/>
          <a:ext cx="781495" cy="679561"/>
        </a:xfrm>
        <a:prstGeom prst="circular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4F6497-9ADA-4E9F-BAEE-1B2C86DCC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2F0312-77DB-4840-A0FA-81485687AF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721D9-563E-4EA5-905F-E9A261E33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pPr/>
              <a:t>02/02/2021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A77F95-47B4-497B-92BE-ECDBB213E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498CE60-EA8D-4BD9-A41B-AB7A915C1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4393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62AFDB-ED7F-454A-89F4-2D4CA8E2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8D09073-35B4-40EC-8C33-6E69D82D0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045C28-D9EE-4563-898A-630B93024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613A03-349F-4CF3-9B1C-4D7788CDE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3DE5AF5-D317-4897-A6EA-ED66872A5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16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E2A2FB-7A6B-40A0-9851-9B48DB59F5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47B04CC-0E6E-48ED-9DEF-EA66C0475C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500F6B4-E190-45D6-ABF1-4230C024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EE0FBD-4D5A-4260-91B7-7EBC68D3D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1C6B61-53CE-43B8-9E0C-3E706F0CE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958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722CE-0185-4574-91D7-A2E124E7A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CA1EB7-4760-46A3-BC3B-F6EA9B220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494C0DB-6B52-4C64-B25B-1CC703A9D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A0CD58-ABF8-4466-B076-AF27AC9C5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2408F75-8CA1-4139-89BB-361999ECC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96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A38AE4-C9B3-45D5-B942-A93DEFE20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C07E5D4-E3DD-4081-98CA-38E7AD3E3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FCB7A3-C83B-40B9-AE5A-FA8144C94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218A422-6E4D-4DC4-9BC0-EDA54C0B3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9BBB8B1-AA6F-490D-A3AA-36EE8E8BA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017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2791A8-8988-4FC0-B456-A3F2E9369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A2652A0-F2DD-4EF0-9160-8E1B4E180B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7344CE7-A322-4C64-B7E7-BC0710440F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6D833BD-C0A2-4918-A30C-E198EEB7C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9716EA8-BC43-4DE9-A432-DDD0926B9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047EBB9-0150-4984-9DD6-00E82ACF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1973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9F16B8-B284-4E76-B311-A04A8DF9D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C972DCE-68B7-436A-B118-588E573F89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5E911A9-4A07-49A1-A6B0-9E20FAFF86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7F16AC5-EA64-473F-AB77-C48741B06A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F3493AC8-1794-43DE-A876-F45111842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428BC3F-2B9D-46C0-AD90-D0D8B5828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6598646-97ED-467B-9828-F03156471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0E2B7EA-4560-4BD7-B40F-8325A167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419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F6D07-7808-41A1-9149-E8B56FF2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8366D24-65CC-454B-936D-D26BAA8D4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6A2C1564-5520-49B8-9ED0-2625068D7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F19040F-1EB5-49CC-9839-7DFA5160E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7544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F26DBE3-6CE1-4FE1-BB94-4CD5BBBCC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38D1CD-E74E-4134-9F6D-B2AA4D74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20D5AB-8E0A-4DF3-9607-EC6D062A5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3380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D603D-0E82-4A33-A03B-BAE586F51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BB4B33-14E3-481C-BD14-8B012B08A6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011936-14CE-4C5F-AFB7-5C5DAC165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DE7967-ACCE-4C95-90FB-437D575CE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436C9B9-68B2-463C-90F4-2FF184FA1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ADF97EE-5340-414C-9789-D8659A145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376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C2F07B-5C8B-422B-9392-4C219083D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29F2ED8-B1CF-4BAC-9209-2F9158A40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2DEBD68-7924-469D-8E47-5D866AC94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30ACA98-CC2F-4723-B136-B41DCA42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5A60-A20C-4900-A610-ECE62EB018C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520F5B2-C3E8-42B9-8101-DD6EF34C9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5813C8-6EA0-4A31-97C0-ECBF51DBA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9704E4-E6CB-4430-B800-FAF87B40390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2884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53C7249-B3A2-4BCD-BB8B-A72D1D76B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644E377-78F2-4118-9CCB-FCC06E1C1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F4B5A3-FF39-48C9-8393-1FF75F3C5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2E59F-C695-4818-B58E-C293DBEEBBFE}" type="datetimeFigureOut">
              <a:rPr lang="pt-BR" smtClean="0"/>
              <a:t>02/02/2021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4938FB0-A9D4-46AF-8143-23E5C6E89B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D90B3B-5DC1-4552-AE25-62380886DD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D2F98-52B0-4640-9434-EF19381A1E9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79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laudiap@unb.b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D784C55D-2463-8844-8BD3-B3662C307821}"/>
              </a:ext>
            </a:extLst>
          </p:cNvPr>
          <p:cNvSpPr txBox="1"/>
          <p:nvPr/>
        </p:nvSpPr>
        <p:spPr>
          <a:xfrm>
            <a:off x="1589649" y="6752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US" dirty="0"/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C1A2748-0382-9C4D-86EA-646C4B923601}"/>
              </a:ext>
            </a:extLst>
          </p:cNvPr>
          <p:cNvGrpSpPr/>
          <p:nvPr/>
        </p:nvGrpSpPr>
        <p:grpSpPr>
          <a:xfrm>
            <a:off x="859868" y="428631"/>
            <a:ext cx="10262587" cy="1231900"/>
            <a:chOff x="859868" y="428631"/>
            <a:chExt cx="10262587" cy="1231900"/>
          </a:xfrm>
        </p:grpSpPr>
        <p:pic>
          <p:nvPicPr>
            <p:cNvPr id="5" name="Imagem 4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F2DEE156-BBD2-AA42-B73F-5B36A73BA3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68" y="428631"/>
              <a:ext cx="3594100" cy="1231900"/>
            </a:xfrm>
            <a:prstGeom prst="rect">
              <a:avLst/>
            </a:prstGeom>
          </p:spPr>
        </p:pic>
        <p:pic>
          <p:nvPicPr>
            <p:cNvPr id="7" name="Imagem 6" descr="Uma imagem contendo objeto&#10;&#10;Descrição gerada automaticamente">
              <a:extLst>
                <a:ext uri="{FF2B5EF4-FFF2-40B4-BE49-F238E27FC236}">
                  <a16:creationId xmlns:a16="http://schemas.microsoft.com/office/drawing/2014/main" id="{EA46FF34-6257-884B-A80E-01EFDCB2C712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177" y="551940"/>
              <a:ext cx="4615278" cy="985282"/>
            </a:xfrm>
            <a:prstGeom prst="rect">
              <a:avLst/>
            </a:prstGeom>
          </p:spPr>
        </p:pic>
      </p:grpSp>
      <p:sp>
        <p:nvSpPr>
          <p:cNvPr id="9" name="Título 8">
            <a:extLst>
              <a:ext uri="{FF2B5EF4-FFF2-40B4-BE49-F238E27FC236}">
                <a16:creationId xmlns:a16="http://schemas.microsoft.com/office/drawing/2014/main" id="{7F56C524-DEE0-394D-B58D-3E93475B0A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0722" y="2216271"/>
            <a:ext cx="9144000" cy="1329345"/>
          </a:xfrm>
        </p:spPr>
        <p:txBody>
          <a:bodyPr/>
          <a:lstStyle/>
          <a:p>
            <a:r>
              <a:rPr lang="pt-US" b="1" dirty="0">
                <a:solidFill>
                  <a:schemeClr val="accent1">
                    <a:lumMod val="75000"/>
                  </a:schemeClr>
                </a:solidFill>
              </a:rPr>
              <a:t>Currículo Lattes:</a:t>
            </a:r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1D11FB3C-A089-504A-BFFF-375EC0DC0A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0722" y="3634028"/>
            <a:ext cx="9144000" cy="785572"/>
          </a:xfrm>
        </p:spPr>
        <p:txBody>
          <a:bodyPr>
            <a:normAutofit/>
          </a:bodyPr>
          <a:lstStyle/>
          <a:p>
            <a:r>
              <a:rPr lang="pt-US" sz="3600" b="1" dirty="0">
                <a:solidFill>
                  <a:schemeClr val="accent1">
                    <a:lumMod val="75000"/>
                  </a:schemeClr>
                </a:solidFill>
              </a:rPr>
              <a:t>Por que e como atualizar?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555DC09-9171-384A-B14A-F027C82A8547}"/>
              </a:ext>
            </a:extLst>
          </p:cNvPr>
          <p:cNvSpPr txBox="1"/>
          <p:nvPr/>
        </p:nvSpPr>
        <p:spPr>
          <a:xfrm>
            <a:off x="6632448" y="4724400"/>
            <a:ext cx="43647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US" sz="3200" dirty="0"/>
              <a:t>Profa Dra Claudia Pato</a:t>
            </a:r>
          </a:p>
        </p:txBody>
      </p:sp>
    </p:spTree>
    <p:extLst>
      <p:ext uri="{BB962C8B-B14F-4D97-AF65-F5344CB8AC3E}">
        <p14:creationId xmlns:p14="http://schemas.microsoft.com/office/powerpoint/2010/main" val="2571092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51C18435-2F53-B948-9C44-DA8CEF6D79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98" y="337624"/>
            <a:ext cx="11926081" cy="6323753"/>
          </a:xfrm>
          <a:prstGeom prst="rect">
            <a:avLst/>
          </a:prstGeom>
        </p:spPr>
      </p:pic>
      <p:sp>
        <p:nvSpPr>
          <p:cNvPr id="6" name="Rosca 5">
            <a:extLst>
              <a:ext uri="{FF2B5EF4-FFF2-40B4-BE49-F238E27FC236}">
                <a16:creationId xmlns:a16="http://schemas.microsoft.com/office/drawing/2014/main" id="{594DEFC6-A228-CD49-AF1E-3595FDF17902}"/>
              </a:ext>
            </a:extLst>
          </p:cNvPr>
          <p:cNvSpPr/>
          <p:nvPr/>
        </p:nvSpPr>
        <p:spPr>
          <a:xfrm>
            <a:off x="1603717" y="5500468"/>
            <a:ext cx="4726743" cy="1160909"/>
          </a:xfrm>
          <a:prstGeom prst="donut">
            <a:avLst>
              <a:gd name="adj" fmla="val 479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129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4A22AD84-AAFF-9447-B4B7-D0C0E5594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1" y="304800"/>
            <a:ext cx="11779498" cy="6858000"/>
          </a:xfrm>
          <a:prstGeom prst="rect">
            <a:avLst/>
          </a:prstGeom>
        </p:spPr>
      </p:pic>
      <p:sp>
        <p:nvSpPr>
          <p:cNvPr id="14" name="Quadro 13">
            <a:extLst>
              <a:ext uri="{FF2B5EF4-FFF2-40B4-BE49-F238E27FC236}">
                <a16:creationId xmlns:a16="http://schemas.microsoft.com/office/drawing/2014/main" id="{27CA1815-CA80-754F-9343-B4B6366FD071}"/>
              </a:ext>
            </a:extLst>
          </p:cNvPr>
          <p:cNvSpPr/>
          <p:nvPr/>
        </p:nvSpPr>
        <p:spPr>
          <a:xfrm>
            <a:off x="478302" y="1055077"/>
            <a:ext cx="11507447" cy="604910"/>
          </a:xfrm>
          <a:prstGeom prst="frame">
            <a:avLst>
              <a:gd name="adj1" fmla="val 1056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US">
              <a:solidFill>
                <a:schemeClr val="tx1"/>
              </a:solidFill>
            </a:endParaRPr>
          </a:p>
        </p:txBody>
      </p:sp>
      <p:sp>
        <p:nvSpPr>
          <p:cNvPr id="15" name="Rosca 14">
            <a:extLst>
              <a:ext uri="{FF2B5EF4-FFF2-40B4-BE49-F238E27FC236}">
                <a16:creationId xmlns:a16="http://schemas.microsoft.com/office/drawing/2014/main" id="{30AB2B9C-6FC4-2540-AF9A-E5E75CEBEB87}"/>
              </a:ext>
            </a:extLst>
          </p:cNvPr>
          <p:cNvSpPr/>
          <p:nvPr/>
        </p:nvSpPr>
        <p:spPr>
          <a:xfrm>
            <a:off x="4314092" y="1852246"/>
            <a:ext cx="2813539" cy="804203"/>
          </a:xfrm>
          <a:prstGeom prst="donut">
            <a:avLst>
              <a:gd name="adj" fmla="val 460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US">
              <a:solidFill>
                <a:schemeClr val="tx1"/>
              </a:solidFill>
            </a:endParaRPr>
          </a:p>
        </p:txBody>
      </p:sp>
      <p:sp>
        <p:nvSpPr>
          <p:cNvPr id="16" name="Rosca 15">
            <a:extLst>
              <a:ext uri="{FF2B5EF4-FFF2-40B4-BE49-F238E27FC236}">
                <a16:creationId xmlns:a16="http://schemas.microsoft.com/office/drawing/2014/main" id="{C06A6468-D1AF-8E49-B1AD-EE519D0311FB}"/>
              </a:ext>
            </a:extLst>
          </p:cNvPr>
          <p:cNvSpPr/>
          <p:nvPr/>
        </p:nvSpPr>
        <p:spPr>
          <a:xfrm>
            <a:off x="8890782" y="112541"/>
            <a:ext cx="2686929" cy="942536"/>
          </a:xfrm>
          <a:prstGeom prst="donut">
            <a:avLst>
              <a:gd name="adj" fmla="val 8574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6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5CF782DB-989D-6F45-905C-5BE6117BA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9" y="383351"/>
            <a:ext cx="5126128" cy="3017508"/>
          </a:xfrm>
        </p:spPr>
      </p:pic>
      <p:sp>
        <p:nvSpPr>
          <p:cNvPr id="6" name="Quadro 5">
            <a:extLst>
              <a:ext uri="{FF2B5EF4-FFF2-40B4-BE49-F238E27FC236}">
                <a16:creationId xmlns:a16="http://schemas.microsoft.com/office/drawing/2014/main" id="{FC4ACF8E-FB42-CE4F-8372-526D8CC48B71}"/>
              </a:ext>
            </a:extLst>
          </p:cNvPr>
          <p:cNvSpPr/>
          <p:nvPr/>
        </p:nvSpPr>
        <p:spPr>
          <a:xfrm>
            <a:off x="661181" y="2039815"/>
            <a:ext cx="1955410" cy="379827"/>
          </a:xfrm>
          <a:prstGeom prst="fram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US">
              <a:solidFill>
                <a:schemeClr val="tx1"/>
              </a:solidFill>
            </a:endParaRPr>
          </a:p>
        </p:txBody>
      </p:sp>
      <p:pic>
        <p:nvPicPr>
          <p:cNvPr id="8" name="Imagem 7" descr="Interface gráfica do usuário, Texto, Aplicativo, chat ou mensagem de texto&#10;&#10;Descrição gerada automaticamente">
            <a:extLst>
              <a:ext uri="{FF2B5EF4-FFF2-40B4-BE49-F238E27FC236}">
                <a16:creationId xmlns:a16="http://schemas.microsoft.com/office/drawing/2014/main" id="{6C351C07-796C-A94F-9716-0606F8293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9" y="383351"/>
            <a:ext cx="6014102" cy="2890899"/>
          </a:xfrm>
          <a:prstGeom prst="rect">
            <a:avLst/>
          </a:prstGeom>
        </p:spPr>
      </p:pic>
      <p:sp>
        <p:nvSpPr>
          <p:cNvPr id="9" name="Quadro 8">
            <a:extLst>
              <a:ext uri="{FF2B5EF4-FFF2-40B4-BE49-F238E27FC236}">
                <a16:creationId xmlns:a16="http://schemas.microsoft.com/office/drawing/2014/main" id="{94AC5BAD-A099-9848-9A95-7E74329EFFE3}"/>
              </a:ext>
            </a:extLst>
          </p:cNvPr>
          <p:cNvSpPr/>
          <p:nvPr/>
        </p:nvSpPr>
        <p:spPr>
          <a:xfrm>
            <a:off x="6231988" y="1195754"/>
            <a:ext cx="4726744" cy="633046"/>
          </a:xfrm>
          <a:prstGeom prst="frame">
            <a:avLst>
              <a:gd name="adj1" fmla="val 5833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US">
              <a:solidFill>
                <a:schemeClr val="tx1"/>
              </a:solidFill>
            </a:endParaRPr>
          </a:p>
        </p:txBody>
      </p:sp>
      <p:pic>
        <p:nvPicPr>
          <p:cNvPr id="11" name="Imagem 10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0AD457C-CE63-E945-8BA3-E6ECB8A9D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79" y="3520276"/>
            <a:ext cx="4868905" cy="3074093"/>
          </a:xfrm>
          <a:prstGeom prst="rect">
            <a:avLst/>
          </a:prstGeom>
        </p:spPr>
      </p:pic>
      <p:pic>
        <p:nvPicPr>
          <p:cNvPr id="12" name="Imagem 1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D1C9629E-8C06-0B43-B167-4C9D20D5EF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619" y="3516227"/>
            <a:ext cx="5723956" cy="319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6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Descrição gerada automaticamente">
            <a:extLst>
              <a:ext uri="{FF2B5EF4-FFF2-40B4-BE49-F238E27FC236}">
                <a16:creationId xmlns:a16="http://schemas.microsoft.com/office/drawing/2014/main" id="{996D5A60-8C73-D54E-864D-5A74A22EFF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7167"/>
            <a:ext cx="12192000" cy="37236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DD7975D-860F-A34F-86B4-FFFF7F7D2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US" b="1" dirty="0">
                <a:solidFill>
                  <a:schemeClr val="accent2">
                    <a:lumMod val="75000"/>
                  </a:schemeClr>
                </a:solidFill>
              </a:rPr>
              <a:t>Alguns Exemplos</a:t>
            </a:r>
          </a:p>
        </p:txBody>
      </p:sp>
    </p:spTree>
    <p:extLst>
      <p:ext uri="{BB962C8B-B14F-4D97-AF65-F5344CB8AC3E}">
        <p14:creationId xmlns:p14="http://schemas.microsoft.com/office/powerpoint/2010/main" val="1872240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FF4FF0DD-6F2A-1E40-BE0F-40D0EAEBF9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4233"/>
            <a:ext cx="12192000" cy="546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391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E56949C-4DD6-5940-BB10-76C8C9ED2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55" y="332539"/>
            <a:ext cx="11788726" cy="627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919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69824EF-F726-254A-AEE6-A0B3B2CB23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1" y="220810"/>
            <a:ext cx="10985697" cy="6422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121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56296BCE-803E-624E-9DAE-4ABA712512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02" y="1828800"/>
            <a:ext cx="11686596" cy="262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2666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Word, Email&#10;&#10;Descrição gerada automaticamente">
            <a:extLst>
              <a:ext uri="{FF2B5EF4-FFF2-40B4-BE49-F238E27FC236}">
                <a16:creationId xmlns:a16="http://schemas.microsoft.com/office/drawing/2014/main" id="{47147DBB-B3A8-4340-B9F3-D878A0F4A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34" y="767487"/>
            <a:ext cx="11303024" cy="542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06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B5C336E-1D04-2D4D-86A7-79FD5F103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9" y="1402080"/>
            <a:ext cx="12153292" cy="3933431"/>
          </a:xfrm>
          <a:prstGeom prst="rect">
            <a:avLst/>
          </a:prstGeom>
        </p:spPr>
      </p:pic>
      <p:sp>
        <p:nvSpPr>
          <p:cNvPr id="8" name="Título 5">
            <a:extLst>
              <a:ext uri="{FF2B5EF4-FFF2-40B4-BE49-F238E27FC236}">
                <a16:creationId xmlns:a16="http://schemas.microsoft.com/office/drawing/2014/main" id="{FF12ACBA-9836-DC41-971F-9939440FDD2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3850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US" sz="4000" b="1">
                <a:solidFill>
                  <a:schemeClr val="accent2">
                    <a:lumMod val="75000"/>
                  </a:schemeClr>
                </a:solidFill>
              </a:rPr>
              <a:t>Produção Técnica - Exemplos</a:t>
            </a:r>
            <a:endParaRPr lang="pt-US" sz="4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02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330120-F905-FC42-80FB-C6AFBD242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7577"/>
          </a:xfrm>
        </p:spPr>
        <p:txBody>
          <a:bodyPr/>
          <a:lstStyle/>
          <a:p>
            <a:pPr algn="ctr"/>
            <a:r>
              <a:rPr lang="pt-US" b="1" dirty="0">
                <a:solidFill>
                  <a:schemeClr val="accent2">
                    <a:lumMod val="75000"/>
                  </a:schemeClr>
                </a:solidFill>
              </a:rPr>
              <a:t>APRESENTAÇÃO GERAL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FF015D-6098-2D42-BDCF-A1E60379D0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2702"/>
            <a:ext cx="10515600" cy="4629517"/>
          </a:xfrm>
        </p:spPr>
        <p:txBody>
          <a:bodyPr>
            <a:normAutofit lnSpcReduction="10000"/>
          </a:bodyPr>
          <a:lstStyle/>
          <a:p>
            <a:pPr marL="742950" indent="-7429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t-BR" sz="3600" dirty="0"/>
              <a:t>Breve contextualização do sistema de pós-graduação e do processo de avaliação, situando a área de Direito. </a:t>
            </a:r>
          </a:p>
          <a:p>
            <a:pPr marL="742950" indent="-7429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t-BR" sz="3600" dirty="0"/>
              <a:t>Avaliação do Programa – Sucupira. </a:t>
            </a:r>
          </a:p>
          <a:p>
            <a:pPr marL="742950" indent="-7429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t-BR" sz="3600" dirty="0"/>
              <a:t>Lattes de cada pesquisador (docente e discente) que compõe o Programa. </a:t>
            </a:r>
          </a:p>
          <a:p>
            <a:pPr marL="742950" indent="-7429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t-BR" sz="3600" dirty="0"/>
              <a:t>Preenchimento do Lattes - principais campos, aspectos que precisam de cuidado e atenção.</a:t>
            </a:r>
          </a:p>
          <a:p>
            <a:pPr marL="742950" indent="-742950">
              <a:buClr>
                <a:schemeClr val="accent2">
                  <a:lumMod val="75000"/>
                </a:schemeClr>
              </a:buClr>
              <a:buFont typeface="+mj-lt"/>
              <a:buAutoNum type="arabicPeriod"/>
            </a:pPr>
            <a:r>
              <a:rPr lang="pt-BR" sz="3600" dirty="0"/>
              <a:t>Abertura para perguntas em blocos.</a:t>
            </a:r>
            <a:endParaRPr lang="pt-US" sz="3600" dirty="0"/>
          </a:p>
        </p:txBody>
      </p:sp>
    </p:spTree>
    <p:extLst>
      <p:ext uri="{BB962C8B-B14F-4D97-AF65-F5344CB8AC3E}">
        <p14:creationId xmlns:p14="http://schemas.microsoft.com/office/powerpoint/2010/main" val="90676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xto&#10;&#10;Descrição gerada automaticamente com confiança média">
            <a:extLst>
              <a:ext uri="{FF2B5EF4-FFF2-40B4-BE49-F238E27FC236}">
                <a16:creationId xmlns:a16="http://schemas.microsoft.com/office/drawing/2014/main" id="{A267F5A6-FF4F-1945-B987-B5CC0F738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317500"/>
            <a:ext cx="1168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6139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Word&#10;&#10;Descrição gerada automaticamente">
            <a:extLst>
              <a:ext uri="{FF2B5EF4-FFF2-40B4-BE49-F238E27FC236}">
                <a16:creationId xmlns:a16="http://schemas.microsoft.com/office/drawing/2014/main" id="{D481D118-6A91-B147-A4DD-03A5DF62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7" y="1501114"/>
            <a:ext cx="11085341" cy="1927886"/>
          </a:xfrm>
          <a:prstGeom prst="rect">
            <a:avLst/>
          </a:prstGeom>
        </p:spPr>
      </p:pic>
      <p:pic>
        <p:nvPicPr>
          <p:cNvPr id="5" name="Imagem 4" descr="Interface gráfica do usuário, Tabela&#10;&#10;Descrição gerada automaticamente">
            <a:extLst>
              <a:ext uri="{FF2B5EF4-FFF2-40B4-BE49-F238E27FC236}">
                <a16:creationId xmlns:a16="http://schemas.microsoft.com/office/drawing/2014/main" id="{86559521-1273-4148-A69D-3EE885A31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77" y="3726482"/>
            <a:ext cx="10915845" cy="246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92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AAF13EBA-4A25-8947-882A-1B29EB57EB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5" y="343573"/>
            <a:ext cx="10508567" cy="6268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027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Aplicativo&#10;&#10;Descrição gerada automaticamente">
            <a:extLst>
              <a:ext uri="{FF2B5EF4-FFF2-40B4-BE49-F238E27FC236}">
                <a16:creationId xmlns:a16="http://schemas.microsoft.com/office/drawing/2014/main" id="{35E8A6F1-D607-094D-89D9-EC1F915F5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26144"/>
            <a:ext cx="12192000" cy="520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9847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D9D2D11-2F9C-5F48-AEC6-BD226B2E6F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" y="632296"/>
            <a:ext cx="11824040" cy="559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0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DDF59068-68E2-7D43-A224-AEBD899FD3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16" y="1052834"/>
            <a:ext cx="11631168" cy="420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92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&#10;&#10;Descrição gerada automaticamente com confiança média">
            <a:extLst>
              <a:ext uri="{FF2B5EF4-FFF2-40B4-BE49-F238E27FC236}">
                <a16:creationId xmlns:a16="http://schemas.microsoft.com/office/drawing/2014/main" id="{D4D10004-9CCA-7F42-B63D-DCF215EF3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0411"/>
            <a:ext cx="12192000" cy="473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514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5F87EE8B-0FC8-744C-A549-C2B20E2455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671"/>
            <a:ext cx="12192000" cy="576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537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4BE65E81-E173-1B45-AF18-7BC9D19EF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818"/>
            <a:ext cx="12192000" cy="3381182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472C7CF5-2CBD-894B-9389-248FD6BA3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3" y="3429000"/>
            <a:ext cx="11895007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9448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Foto de uma pessoa&#10;&#10;Descrição gerada automaticamente com confiança média">
            <a:extLst>
              <a:ext uri="{FF2B5EF4-FFF2-40B4-BE49-F238E27FC236}">
                <a16:creationId xmlns:a16="http://schemas.microsoft.com/office/drawing/2014/main" id="{D4482F7F-3C64-924D-925D-B7C3B9B5B7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295"/>
            <a:ext cx="12192000" cy="3289705"/>
          </a:xfrm>
          <a:prstGeom prst="rect">
            <a:avLst/>
          </a:prstGeom>
        </p:spPr>
      </p:pic>
      <p:pic>
        <p:nvPicPr>
          <p:cNvPr id="5" name="Imagem 4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AF3A040F-CF25-F64E-A378-1178CA8F5B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9470"/>
            <a:ext cx="12192000" cy="392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72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55A39A-D0CF-2B4A-84A4-7BF2D1CCA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71306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 DE PÓS-GRADUAÇÃO</a:t>
            </a:r>
            <a:endParaRPr lang="pt-BR" sz="33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3B250D1-EA19-C046-8C79-DDABE8AE9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432"/>
            <a:ext cx="10515600" cy="515644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Ministério da Educação.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CAPES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Coordenação de Aperfeiçoamento de Pessoal de Nível Superior.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Diretoria de Avaliação. 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Nacional de Pós-Graduação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(SNPG)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4.642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PPGs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7.064 cursos.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Colégio de humanidades         Ciências Sociais Aplicadas.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Área de Direito (26) –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Coordenação de todos os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PPGDs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Brasil (109 Programas, </a:t>
            </a:r>
            <a:r>
              <a:rPr lang="pt-BR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106 cursos de mestrado acadêmico, 42 de doutorado e 11 de mestrado profissional).</a:t>
            </a:r>
            <a:endParaRPr lang="pt-BR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eta para a Direita 3">
            <a:extLst>
              <a:ext uri="{FF2B5EF4-FFF2-40B4-BE49-F238E27FC236}">
                <a16:creationId xmlns:a16="http://schemas.microsoft.com/office/drawing/2014/main" id="{3757F0D8-0399-0A45-A8B2-965F68C9AA95}"/>
              </a:ext>
            </a:extLst>
          </p:cNvPr>
          <p:cNvSpPr/>
          <p:nvPr/>
        </p:nvSpPr>
        <p:spPr>
          <a:xfrm>
            <a:off x="5378547" y="4752536"/>
            <a:ext cx="480645" cy="211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US"/>
          </a:p>
        </p:txBody>
      </p:sp>
    </p:spTree>
    <p:extLst>
      <p:ext uri="{BB962C8B-B14F-4D97-AF65-F5344CB8AC3E}">
        <p14:creationId xmlns:p14="http://schemas.microsoft.com/office/powerpoint/2010/main" val="38532541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Aplicativo, Teams&#10;&#10;Descrição gerada automaticamente">
            <a:extLst>
              <a:ext uri="{FF2B5EF4-FFF2-40B4-BE49-F238E27FC236}">
                <a16:creationId xmlns:a16="http://schemas.microsoft.com/office/drawing/2014/main" id="{9CC3DC8F-86F6-7044-AA4E-2E974AEC72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2480"/>
            <a:ext cx="12192000" cy="5028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450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C5263E6-1ACD-5444-8F5C-3C21970D9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398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Open Sans"/>
                <a:cs typeface="Times New Roman" panose="02020603050405020304" pitchFamily="18" charset="0"/>
              </a:rPr>
              <a:t>Importantíssimo!!!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CDD9856-6952-8845-8EEE-096C8CE6A6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640" y="1078524"/>
            <a:ext cx="10515600" cy="5202113"/>
          </a:xfrm>
        </p:spPr>
        <p:txBody>
          <a:bodyPr anchor="ctr">
            <a:normAutofit/>
          </a:bodyPr>
          <a:lstStyle/>
          <a:p>
            <a:pPr>
              <a:buClr>
                <a:schemeClr val="accent2"/>
              </a:buClr>
            </a:pPr>
            <a:r>
              <a:rPr lang="pt-BR" sz="3200" dirty="0">
                <a:latin typeface="Open Sans"/>
                <a:cs typeface="Times New Roman" panose="02020603050405020304" pitchFamily="18" charset="0"/>
              </a:rPr>
              <a:t>Manter seu currículo Lattes atualizado. </a:t>
            </a:r>
          </a:p>
          <a:p>
            <a:pPr>
              <a:buClr>
                <a:schemeClr val="accent2"/>
              </a:buClr>
            </a:pPr>
            <a:r>
              <a:rPr lang="pt-BR" sz="3200" dirty="0">
                <a:latin typeface="Open Sans"/>
                <a:cs typeface="Times New Roman" panose="02020603050405020304" pitchFamily="18" charset="0"/>
              </a:rPr>
              <a:t>Dica: Após participação nas distintas atividades ou obter aceite das publicações lançar no currículo.</a:t>
            </a:r>
          </a:p>
          <a:p>
            <a:pPr>
              <a:buClr>
                <a:schemeClr val="accent2"/>
              </a:buClr>
            </a:pPr>
            <a:r>
              <a:rPr lang="pt-BR" sz="3200" dirty="0">
                <a:latin typeface="Open Sans"/>
                <a:cs typeface="Times New Roman" panose="02020603050405020304" pitchFamily="18" charset="0"/>
              </a:rPr>
              <a:t>Cadastrar o curso em andamento – por exemplo, mestrado profissional, título do trabalho (mesmo provisório) e cadastrar o projeto de pesquisa do/a seu/sua orientador/a.</a:t>
            </a:r>
          </a:p>
          <a:p>
            <a:pPr>
              <a:buClr>
                <a:schemeClr val="accent2"/>
              </a:buClr>
            </a:pPr>
            <a:r>
              <a:rPr lang="pt-BR" sz="3200" dirty="0">
                <a:latin typeface="Open Sans"/>
                <a:cs typeface="Times New Roman" panose="02020603050405020304" pitchFamily="18" charset="0"/>
              </a:rPr>
              <a:t>Fazer o cadastro no ORCID, no </a:t>
            </a:r>
            <a:r>
              <a:rPr lang="pt-BR" sz="3200" i="1" dirty="0" err="1">
                <a:latin typeface="Open Sans"/>
                <a:cs typeface="Times New Roman" panose="02020603050405020304" pitchFamily="18" charset="0"/>
              </a:rPr>
              <a:t>Researchgate</a:t>
            </a:r>
            <a:r>
              <a:rPr lang="pt-BR" sz="3200" dirty="0">
                <a:latin typeface="Open Sans"/>
                <a:cs typeface="Times New Roman" panose="02020603050405020304" pitchFamily="18" charset="0"/>
              </a:rPr>
              <a:t> e no </a:t>
            </a:r>
            <a:r>
              <a:rPr lang="pt-BR" sz="3200" i="1" dirty="0">
                <a:latin typeface="Open Sans"/>
                <a:cs typeface="Times New Roman" panose="02020603050405020304" pitchFamily="18" charset="0"/>
              </a:rPr>
              <a:t>Google Scholar</a:t>
            </a:r>
            <a:r>
              <a:rPr lang="pt-BR" sz="3200" dirty="0">
                <a:latin typeface="Open Sans"/>
                <a:cs typeface="Times New Roman" panose="02020603050405020304" pitchFamily="18" charset="0"/>
              </a:rPr>
              <a:t>, a fim de dar maior visibilidade ao seu perfil e a sua produção acadêmica.</a:t>
            </a:r>
          </a:p>
        </p:txBody>
      </p:sp>
    </p:spTree>
    <p:extLst>
      <p:ext uri="{BB962C8B-B14F-4D97-AF65-F5344CB8AC3E}">
        <p14:creationId xmlns:p14="http://schemas.microsoft.com/office/powerpoint/2010/main" val="3190815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4D82D7D9-08B3-4F7D-9B71-EB8F06F31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855" y="262008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2">
                    <a:lumMod val="75000"/>
                  </a:schemeClr>
                </a:solidFill>
                <a:latin typeface="Open Sans"/>
                <a:cs typeface="Times New Roman" panose="02020603050405020304" pitchFamily="18" charset="0"/>
              </a:rPr>
              <a:t>OBRIGADA!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E8AE4999-0F2E-CA45-AB42-698C60AFC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6855" y="4068953"/>
            <a:ext cx="10515600" cy="1734439"/>
          </a:xfrm>
        </p:spPr>
        <p:txBody>
          <a:bodyPr/>
          <a:lstStyle/>
          <a:p>
            <a:pPr marL="0" indent="0" algn="ctr">
              <a:buNone/>
            </a:pPr>
            <a:r>
              <a:rPr lang="pt-US" sz="4000" dirty="0">
                <a:hlinkClick r:id="rId2"/>
              </a:rPr>
              <a:t>claudiap@unb.br</a:t>
            </a:r>
            <a:endParaRPr lang="pt-US" sz="4000" dirty="0"/>
          </a:p>
          <a:p>
            <a:pPr marL="0" indent="0" algn="ctr">
              <a:buNone/>
            </a:pPr>
            <a:endParaRPr lang="pt-US" dirty="0"/>
          </a:p>
        </p:txBody>
      </p:sp>
      <p:grpSp>
        <p:nvGrpSpPr>
          <p:cNvPr id="6" name="Agrupar 5">
            <a:extLst>
              <a:ext uri="{FF2B5EF4-FFF2-40B4-BE49-F238E27FC236}">
                <a16:creationId xmlns:a16="http://schemas.microsoft.com/office/drawing/2014/main" id="{07D7D8E3-66C4-A840-91A8-88E059510F68}"/>
              </a:ext>
            </a:extLst>
          </p:cNvPr>
          <p:cNvGrpSpPr/>
          <p:nvPr/>
        </p:nvGrpSpPr>
        <p:grpSpPr>
          <a:xfrm>
            <a:off x="859868" y="428631"/>
            <a:ext cx="10262587" cy="1231900"/>
            <a:chOff x="859868" y="428631"/>
            <a:chExt cx="10262587" cy="1231900"/>
          </a:xfrm>
        </p:grpSpPr>
        <p:pic>
          <p:nvPicPr>
            <p:cNvPr id="7" name="Imagem 6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518F8C22-F065-AA43-A3FF-0BCCAD365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9868" y="428631"/>
              <a:ext cx="3594100" cy="1231900"/>
            </a:xfrm>
            <a:prstGeom prst="rect">
              <a:avLst/>
            </a:prstGeom>
          </p:spPr>
        </p:pic>
        <p:pic>
          <p:nvPicPr>
            <p:cNvPr id="8" name="Imagem 7" descr="Uma imagem contendo objeto&#10;&#10;Descrição gerada automaticamente">
              <a:extLst>
                <a:ext uri="{FF2B5EF4-FFF2-40B4-BE49-F238E27FC236}">
                  <a16:creationId xmlns:a16="http://schemas.microsoft.com/office/drawing/2014/main" id="{6EBD3132-442C-7748-A5B4-ECBDCD5D31F6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177" y="551940"/>
              <a:ext cx="4615278" cy="9852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5115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128FF578-8A73-B34C-8532-067FD29B43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5973043"/>
              </p:ext>
            </p:extLst>
          </p:nvPr>
        </p:nvGraphicFramePr>
        <p:xfrm>
          <a:off x="838200" y="949569"/>
          <a:ext cx="10515600" cy="5227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8453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ABD8B0EE-26C8-8648-B9E0-761AEBB9B5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3" y="182880"/>
            <a:ext cx="11901266" cy="6527409"/>
          </a:xfrm>
        </p:spPr>
      </p:pic>
    </p:spTree>
    <p:extLst>
      <p:ext uri="{BB962C8B-B14F-4D97-AF65-F5344CB8AC3E}">
        <p14:creationId xmlns:p14="http://schemas.microsoft.com/office/powerpoint/2010/main" val="754016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F71861-868C-DE46-A478-0C145F105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US" b="1" dirty="0">
                <a:solidFill>
                  <a:schemeClr val="accent2"/>
                </a:solidFill>
              </a:rPr>
              <a:t>Área de Direito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2C3096A-0A53-534D-8D4E-4424C1D52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0670"/>
            <a:ext cx="10515600" cy="4667250"/>
          </a:xfrm>
        </p:spPr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</a:pPr>
            <a:r>
              <a:rPr lang="pt-US" sz="3600" b="1" dirty="0"/>
              <a:t>Documento de área </a:t>
            </a:r>
            <a:r>
              <a:rPr lang="pt-US" sz="3600" dirty="0"/>
              <a:t>– diagnóstico, características, tendências e perspectivas para o futuro.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t-US" sz="3600" b="1" dirty="0"/>
              <a:t>Ficha de avaliação </a:t>
            </a:r>
            <a:r>
              <a:rPr lang="pt-US" sz="3600" dirty="0"/>
              <a:t>– critérios e pesos sobre avaliação dos Programas da área (há diferenças entre o acadêmico e o profissional).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pt-US" sz="3200" dirty="0"/>
              <a:t>Programa;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pt-US" sz="3200" dirty="0"/>
              <a:t>Formação;</a:t>
            </a:r>
          </a:p>
          <a:p>
            <a:pPr marL="914400" lvl="1" indent="-457200">
              <a:lnSpc>
                <a:spcPct val="100000"/>
              </a:lnSpc>
              <a:buFont typeface="+mj-lt"/>
              <a:buAutoNum type="arabicPeriod"/>
            </a:pPr>
            <a:r>
              <a:rPr lang="pt-US" sz="3200" dirty="0"/>
              <a:t>Impacto na sociedade;</a:t>
            </a:r>
          </a:p>
          <a:p>
            <a:pPr lvl="1"/>
            <a:endParaRPr lang="pt-US" dirty="0"/>
          </a:p>
        </p:txBody>
      </p:sp>
      <p:sp>
        <p:nvSpPr>
          <p:cNvPr id="9" name="Quadro 8">
            <a:extLst>
              <a:ext uri="{FF2B5EF4-FFF2-40B4-BE49-F238E27FC236}">
                <a16:creationId xmlns:a16="http://schemas.microsoft.com/office/drawing/2014/main" id="{A6E5F6E1-CE6D-B548-BB52-2E8F6DF33B26}"/>
              </a:ext>
            </a:extLst>
          </p:cNvPr>
          <p:cNvSpPr/>
          <p:nvPr/>
        </p:nvSpPr>
        <p:spPr>
          <a:xfrm>
            <a:off x="1730327" y="5307330"/>
            <a:ext cx="3924886" cy="68931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35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Interface gráfica do usuário, Aplicativo&#10;&#10;Descrição gerada automaticamente com confiança média">
            <a:extLst>
              <a:ext uri="{FF2B5EF4-FFF2-40B4-BE49-F238E27FC236}">
                <a16:creationId xmlns:a16="http://schemas.microsoft.com/office/drawing/2014/main" id="{F4948A19-9CB0-F84B-8C63-FE71C7BB3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82" y="1792948"/>
            <a:ext cx="11691836" cy="2793120"/>
          </a:xfr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FB6B990A-761D-3248-BEE4-DB51659F098E}"/>
              </a:ext>
            </a:extLst>
          </p:cNvPr>
          <p:cNvSpPr txBox="1"/>
          <p:nvPr/>
        </p:nvSpPr>
        <p:spPr>
          <a:xfrm>
            <a:off x="10225660" y="1792948"/>
            <a:ext cx="1716258" cy="2138289"/>
          </a:xfrm>
          <a:prstGeom prst="rect">
            <a:avLst/>
          </a:prstGeom>
          <a:noFill/>
          <a:ln w="34925" cmpd="sng">
            <a:solidFill>
              <a:schemeClr val="accent2">
                <a:lumMod val="75000"/>
              </a:schemeClr>
            </a:solidFill>
            <a:miter lim="800000"/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pt-US" dirty="0"/>
          </a:p>
        </p:txBody>
      </p:sp>
    </p:spTree>
    <p:extLst>
      <p:ext uri="{BB962C8B-B14F-4D97-AF65-F5344CB8AC3E}">
        <p14:creationId xmlns:p14="http://schemas.microsoft.com/office/powerpoint/2010/main" val="246461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C75B01EC-FF93-044F-9E28-17215F73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7152"/>
          </a:xfrm>
        </p:spPr>
        <p:txBody>
          <a:bodyPr>
            <a:normAutofit/>
          </a:bodyPr>
          <a:lstStyle/>
          <a:p>
            <a:pPr algn="ctr"/>
            <a:r>
              <a:rPr lang="pt-BR" sz="4000" b="1" dirty="0" err="1">
                <a:solidFill>
                  <a:schemeClr val="accent2">
                    <a:lumMod val="75000"/>
                  </a:schemeClr>
                </a:solidFill>
              </a:rPr>
              <a:t>Í</a:t>
            </a:r>
            <a:r>
              <a:rPr lang="pt-US" sz="4000" b="1" dirty="0">
                <a:solidFill>
                  <a:schemeClr val="accent2">
                    <a:lumMod val="75000"/>
                  </a:schemeClr>
                </a:solidFill>
              </a:rPr>
              <a:t>ten3.1: Impacto e Inovação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CB64ED0-23C2-6849-869A-3ACE77E79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2278"/>
            <a:ext cx="10515600" cy="4980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dirty="0"/>
              <a:t>3.1.1. Impacto </a:t>
            </a:r>
            <a:r>
              <a:rPr lang="pt-BR" sz="3600" dirty="0" err="1"/>
              <a:t>científico</a:t>
            </a:r>
            <a:r>
              <a:rPr lang="pt-BR" sz="3600" dirty="0"/>
              <a:t> da </a:t>
            </a:r>
            <a:r>
              <a:rPr lang="pt-BR" sz="3600" dirty="0" err="1"/>
              <a:t>produção</a:t>
            </a:r>
            <a:r>
              <a:rPr lang="pt-BR" sz="3600" dirty="0"/>
              <a:t> </a:t>
            </a:r>
            <a:r>
              <a:rPr lang="pt-BR" sz="3600" dirty="0" err="1"/>
              <a:t>bibliográfica</a:t>
            </a:r>
            <a:r>
              <a:rPr lang="pt-BR" sz="3600" dirty="0"/>
              <a:t>, </a:t>
            </a:r>
            <a:r>
              <a:rPr lang="pt-BR" sz="3600" dirty="0" err="1"/>
              <a:t>técnica</a:t>
            </a:r>
            <a:r>
              <a:rPr lang="pt-BR" sz="3600" dirty="0"/>
              <a:t> e </a:t>
            </a:r>
            <a:r>
              <a:rPr lang="pt-BR" sz="3600" dirty="0" err="1"/>
              <a:t>tecnológica</a:t>
            </a:r>
            <a:r>
              <a:rPr lang="pt-BR" sz="3600" dirty="0"/>
              <a:t> (90%).</a:t>
            </a:r>
          </a:p>
          <a:p>
            <a:pPr marL="0" indent="0">
              <a:buNone/>
            </a:pPr>
            <a:r>
              <a:rPr lang="pt-BR" sz="3600" dirty="0"/>
              <a:t>a) </a:t>
            </a:r>
            <a:r>
              <a:rPr lang="pt-BR" sz="3600" dirty="0" err="1"/>
              <a:t>análise</a:t>
            </a:r>
            <a:r>
              <a:rPr lang="pt-BR" sz="3600" dirty="0"/>
              <a:t> individual de cada </a:t>
            </a:r>
            <a:r>
              <a:rPr lang="pt-BR" sz="3600" dirty="0" err="1"/>
              <a:t>produção</a:t>
            </a:r>
            <a:r>
              <a:rPr lang="pt-BR" sz="3600" dirty="0"/>
              <a:t> indicada.</a:t>
            </a:r>
            <a:br>
              <a:rPr lang="pt-BR" sz="3600" dirty="0"/>
            </a:br>
            <a:r>
              <a:rPr lang="pt-BR" sz="3600" dirty="0" err="1"/>
              <a:t>b</a:t>
            </a:r>
            <a:r>
              <a:rPr lang="pt-BR" sz="3600" dirty="0"/>
              <a:t>) </a:t>
            </a:r>
            <a:r>
              <a:rPr lang="pt-BR" sz="3600" dirty="0" err="1"/>
              <a:t>análise</a:t>
            </a:r>
            <a:r>
              <a:rPr lang="pt-BR" sz="3600" dirty="0"/>
              <a:t> do conjunto de </a:t>
            </a:r>
            <a:r>
              <a:rPr lang="pt-BR" sz="3600" dirty="0" err="1"/>
              <a:t>produção</a:t>
            </a:r>
            <a:r>
              <a:rPr lang="pt-BR" sz="3600" dirty="0"/>
              <a:t> indicada.</a:t>
            </a:r>
          </a:p>
          <a:p>
            <a:pPr marL="0" indent="0">
              <a:buNone/>
            </a:pPr>
            <a:r>
              <a:rPr lang="pt-BR" sz="3600" dirty="0"/>
              <a:t>3.1.2. Formas de reconhecimento do </a:t>
            </a:r>
            <a:r>
              <a:rPr lang="pt-BR" sz="3600" dirty="0" err="1"/>
              <a:t>caráter</a:t>
            </a:r>
            <a:r>
              <a:rPr lang="pt-BR" sz="3600" dirty="0"/>
              <a:t> inovador da </a:t>
            </a:r>
            <a:r>
              <a:rPr lang="pt-BR" sz="3600" dirty="0" err="1"/>
              <a:t>produção</a:t>
            </a:r>
            <a:r>
              <a:rPr lang="pt-BR" sz="3600" dirty="0"/>
              <a:t> intelectual do programa (10%). </a:t>
            </a:r>
          </a:p>
          <a:p>
            <a:pPr>
              <a:buClr>
                <a:schemeClr val="accent2">
                  <a:lumMod val="75000"/>
                </a:schemeClr>
              </a:buClr>
            </a:pPr>
            <a:r>
              <a:rPr lang="pt-BR" sz="3600" dirty="0" err="1"/>
              <a:t>Prêmios</a:t>
            </a:r>
            <a:r>
              <a:rPr lang="pt-BR" sz="3600" dirty="0"/>
              <a:t> </a:t>
            </a:r>
            <a:r>
              <a:rPr lang="pt-BR" sz="3600" dirty="0" err="1"/>
              <a:t>atribuídos</a:t>
            </a:r>
            <a:r>
              <a:rPr lang="pt-BR" sz="3600" dirty="0"/>
              <a:t> a </a:t>
            </a:r>
            <a:r>
              <a:rPr lang="pt-BR" sz="3600" dirty="0" err="1"/>
              <a:t>produções</a:t>
            </a:r>
            <a:r>
              <a:rPr lang="pt-BR" sz="3600" dirty="0"/>
              <a:t> do programa por sociedades profissionais e </a:t>
            </a:r>
            <a:r>
              <a:rPr lang="pt-BR" sz="3600" dirty="0" err="1"/>
              <a:t>científicas</a:t>
            </a:r>
            <a:r>
              <a:rPr lang="pt-BR" sz="3600" dirty="0"/>
              <a:t> internacionais ou nacionais.</a:t>
            </a:r>
          </a:p>
        </p:txBody>
      </p:sp>
    </p:spTree>
    <p:extLst>
      <p:ext uri="{BB962C8B-B14F-4D97-AF65-F5344CB8AC3E}">
        <p14:creationId xmlns:p14="http://schemas.microsoft.com/office/powerpoint/2010/main" val="1421589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61513D-00E4-CC49-9440-5B9C66636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7599"/>
          </a:xfrm>
        </p:spPr>
        <p:txBody>
          <a:bodyPr>
            <a:normAutofit/>
          </a:bodyPr>
          <a:lstStyle/>
          <a:p>
            <a:pPr algn="ctr"/>
            <a:r>
              <a:rPr lang="pt-BR" sz="4000" dirty="0">
                <a:solidFill>
                  <a:schemeClr val="accent2"/>
                </a:solidFill>
                <a:latin typeface="Open Sans"/>
                <a:cs typeface="Times New Roman" panose="02020603050405020304" pitchFamily="18" charset="0"/>
              </a:rPr>
              <a:t>Conhecendo o Lattes</a:t>
            </a:r>
          </a:p>
        </p:txBody>
      </p:sp>
      <p:pic>
        <p:nvPicPr>
          <p:cNvPr id="5" name="Espaço Reservado para Conteúdo 4" descr="Interface gráfica do usuário, Texto, Aplicativo, chat ou mensagem de texto, Site&#10;&#10;Descrição gerada automaticamente">
            <a:extLst>
              <a:ext uri="{FF2B5EF4-FFF2-40B4-BE49-F238E27FC236}">
                <a16:creationId xmlns:a16="http://schemas.microsoft.com/office/drawing/2014/main" id="{80AB15A2-7AF3-424B-94CE-1D9F4F68F4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97" y="1078524"/>
            <a:ext cx="11536723" cy="5659902"/>
          </a:xfrm>
        </p:spPr>
      </p:pic>
      <p:sp>
        <p:nvSpPr>
          <p:cNvPr id="6" name="Quadro 5">
            <a:extLst>
              <a:ext uri="{FF2B5EF4-FFF2-40B4-BE49-F238E27FC236}">
                <a16:creationId xmlns:a16="http://schemas.microsoft.com/office/drawing/2014/main" id="{02B2B4F7-5466-C545-A418-CE02D91BA895}"/>
              </a:ext>
            </a:extLst>
          </p:cNvPr>
          <p:cNvSpPr/>
          <p:nvPr/>
        </p:nvSpPr>
        <p:spPr>
          <a:xfrm>
            <a:off x="8124092" y="2332891"/>
            <a:ext cx="3053862" cy="1423183"/>
          </a:xfrm>
          <a:prstGeom prst="frame">
            <a:avLst>
              <a:gd name="adj1" fmla="val 45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942664"/>
      </p:ext>
    </p:extLst>
  </p:cSld>
  <p:clrMapOvr>
    <a:masterClrMapping/>
  </p:clrMapOvr>
</p:sld>
</file>

<file path=ppt/theme/theme1.xml><?xml version="1.0" encoding="utf-8"?>
<a:theme xmlns:a="http://schemas.openxmlformats.org/drawingml/2006/main" name="UnB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B" id="{0642E2C4-7605-5B46-B49C-E1893A647BEC}" vid="{9964739A-A55F-5D4F-830C-E0B5AE9EBA6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UnB</Template>
  <TotalTime>9633</TotalTime>
  <Words>410</Words>
  <Application>Microsoft Macintosh PowerPoint</Application>
  <PresentationFormat>Widescreen</PresentationFormat>
  <Paragraphs>45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Open Sans</vt:lpstr>
      <vt:lpstr>Times New Roman</vt:lpstr>
      <vt:lpstr>UnB</vt:lpstr>
      <vt:lpstr>Currículo Lattes:</vt:lpstr>
      <vt:lpstr>APRESENTAÇÃO GERAL</vt:lpstr>
      <vt:lpstr>SISTEMA DE PÓS-GRADUAÇÃO</vt:lpstr>
      <vt:lpstr>Apresentação do PowerPoint</vt:lpstr>
      <vt:lpstr>Apresentação do PowerPoint</vt:lpstr>
      <vt:lpstr>Área de Direito</vt:lpstr>
      <vt:lpstr>Apresentação do PowerPoint</vt:lpstr>
      <vt:lpstr>Íten3.1: Impacto e Inovação</vt:lpstr>
      <vt:lpstr>Conhecendo o Lattes</vt:lpstr>
      <vt:lpstr>Apresentação do PowerPoint</vt:lpstr>
      <vt:lpstr>Apresentação do PowerPoint</vt:lpstr>
      <vt:lpstr>Apresentação do PowerPoint</vt:lpstr>
      <vt:lpstr>Alguns Exemplos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Importantíssimo!!!</vt:lpstr>
      <vt:lpstr>OBRIGADA!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Sandra Freire</dc:creator>
  <cp:lastModifiedBy>Claudia Pato</cp:lastModifiedBy>
  <cp:revision>89</cp:revision>
  <dcterms:created xsi:type="dcterms:W3CDTF">2021-01-18T22:10:06Z</dcterms:created>
  <dcterms:modified xsi:type="dcterms:W3CDTF">2021-02-03T12:39:56Z</dcterms:modified>
</cp:coreProperties>
</file>